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22" r:id="rId4"/>
    <p:sldId id="323" r:id="rId5"/>
    <p:sldId id="315" r:id="rId6"/>
    <p:sldId id="316" r:id="rId7"/>
    <p:sldId id="261" r:id="rId8"/>
    <p:sldId id="320" r:id="rId9"/>
    <p:sldId id="300" r:id="rId10"/>
    <p:sldId id="301" r:id="rId11"/>
    <p:sldId id="302" r:id="rId12"/>
    <p:sldId id="263" r:id="rId13"/>
    <p:sldId id="324" r:id="rId14"/>
    <p:sldId id="325" r:id="rId15"/>
    <p:sldId id="326" r:id="rId16"/>
    <p:sldId id="327" r:id="rId17"/>
    <p:sldId id="328" r:id="rId18"/>
    <p:sldId id="306" r:id="rId19"/>
    <p:sldId id="307" r:id="rId20"/>
    <p:sldId id="266" r:id="rId21"/>
    <p:sldId id="290" r:id="rId22"/>
    <p:sldId id="295" r:id="rId23"/>
    <p:sldId id="296" r:id="rId24"/>
    <p:sldId id="289" r:id="rId25"/>
    <p:sldId id="308" r:id="rId26"/>
    <p:sldId id="309" r:id="rId27"/>
    <p:sldId id="321" r:id="rId28"/>
    <p:sldId id="304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0F6"/>
    <a:srgbClr val="2B9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570"/>
  </p:normalViewPr>
  <p:slideViewPr>
    <p:cSldViewPr snapToGrid="0" snapToObjects="1">
      <p:cViewPr varScale="1">
        <p:scale>
          <a:sx n="85" d="100"/>
          <a:sy n="85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abbott/Desktop/Book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abbott/Library/Containers/com.apple.mail/Data/Library/Mail%20Downloads/1133ECC5-DB67-457F-BAD7-0BF9EEA71EA8/Membership%20chart%2011.08.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kabbott/Desktop/Book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2060"/>
                </a:solidFill>
              </a:rPr>
              <a:t>Membership</a:t>
            </a:r>
            <a:r>
              <a:rPr lang="en-US" baseline="0">
                <a:solidFill>
                  <a:srgbClr val="002060"/>
                </a:solidFill>
              </a:rPr>
              <a:t> Movement</a:t>
            </a:r>
            <a:endParaRPr lang="en-US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AC7-BB41-9E52-0871F54311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AC7-BB41-9E52-0871F54311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AC7-BB41-9E52-0871F54311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AC7-BB41-9E52-0871F54311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AC7-BB41-9E52-0871F54311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AC7-BB41-9E52-0871F54311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3AC7-BB41-9E52-0871F543116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3AC7-BB41-9E52-0871F543116E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AC7-BB41-9E52-0871F543116E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AC7-BB41-9E52-0871F543116E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3AC7-BB41-9E52-0871F543116E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AC7-BB41-9E52-0871F543116E}"/>
                </c:ext>
              </c:extLst>
            </c:dLbl>
            <c:dLbl>
              <c:idx val="4"/>
              <c:layout>
                <c:manualLayout>
                  <c:x val="8.253706369088426E-3"/>
                  <c:y val="-2.2457290557633729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12857758094049"/>
                      <c:h val="8.16667328436025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AC7-BB41-9E52-0871F543116E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3AC7-BB41-9E52-0871F543116E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3AC7-BB41-9E52-0871F543116E}"/>
                </c:ext>
              </c:extLst>
            </c:dLbl>
            <c:dLbl>
              <c:idx val="7"/>
              <c:spPr>
                <a:solidFill>
                  <a:sysClr val="window" lastClr="FFFFFF"/>
                </a:solidFill>
                <a:ln>
                  <a:solidFill>
                    <a:srgbClr val="4E67C8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3AC7-BB41-9E52-0871F543116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E67C8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Sheet1!$A$5:$A$13</c:f>
              <c:strCache>
                <c:ptCount val="9"/>
                <c:pt idx="0">
                  <c:v>Boat members renewed</c:v>
                </c:pt>
                <c:pt idx="1">
                  <c:v>Crew Pool renewed</c:v>
                </c:pt>
                <c:pt idx="2">
                  <c:v>New boat members</c:v>
                </c:pt>
                <c:pt idx="3">
                  <c:v>Boat roll-over from 2022</c:v>
                </c:pt>
                <c:pt idx="4">
                  <c:v>New Crew Pool members</c:v>
                </c:pt>
                <c:pt idx="5">
                  <c:v>Honorary members</c:v>
                </c:pt>
                <c:pt idx="6">
                  <c:v>Full members not renewed</c:v>
                </c:pt>
                <c:pt idx="7">
                  <c:v>Crew Pool not renewed</c:v>
                </c:pt>
                <c:pt idx="8">
                  <c:v>Total Memberships</c:v>
                </c:pt>
              </c:strCache>
            </c:strRef>
          </c:cat>
          <c:val>
            <c:numRef>
              <c:f>Sheet1!$B$5:$B$12</c:f>
              <c:numCache>
                <c:formatCode>General</c:formatCode>
                <c:ptCount val="8"/>
                <c:pt idx="0">
                  <c:v>45</c:v>
                </c:pt>
                <c:pt idx="1">
                  <c:v>14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13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AC7-BB41-9E52-0871F543116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2060"/>
                </a:solidFill>
              </a:rPr>
              <a:t>Membership</a:t>
            </a:r>
            <a:r>
              <a:rPr lang="en-US" baseline="0">
                <a:solidFill>
                  <a:srgbClr val="002060"/>
                </a:solidFill>
              </a:rPr>
              <a:t> Movement</a:t>
            </a:r>
            <a:endParaRPr lang="en-US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EF076-390B-334A-80A0-641E3147CA9D}" type="datetimeFigureOut">
              <a:rPr lang="en-US" smtClean="0"/>
              <a:t>12/9/23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2F580-5583-3A49-9477-945B13B28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5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5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99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77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7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4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2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4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4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5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2F580-5583-3A49-9477-945B13B286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7990-5028-B248-BF78-213F2781A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615B5-6769-AE44-B3B0-9BF0000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B45B8-8190-B24E-8C1F-0B6B3F2E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2022-66C7-1047-BB1E-FB451596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D448-05D3-E747-8B01-D7AF4203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D9B1-78DE-BF4B-BC69-F770077F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15BDA-1368-4740-8E76-2F8B51845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46D7D-4856-D34A-A325-C225D0A7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21C77-8830-C14E-B81B-FB95FE62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690C-3D51-954D-9E4D-15658338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8EBF9-22AC-A545-8F90-6CDC074AF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E1963-5465-F94E-90D4-D0A4FAE64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57DF-DAEE-6F45-B9B7-C38F40F0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020C3-2D49-5347-8F16-0BE3E08F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BD00F-0F7A-2F41-B86E-E33083D8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2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F9D1-1ECE-1048-A90E-A45A0753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68DAF-FBF2-1946-8F5C-2327542C7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20A76-57D9-A241-A5A0-636F8D4D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6C284-2A80-6246-B29D-F9F186B5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5E58A-14D9-6249-84C4-23C08636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6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007A1-D285-C843-BD87-0ECABFEC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31CC2-1031-4445-ABD6-A180A74B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CB8F5-EC07-D84A-A2F4-FEACE57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82AC1-ED1F-EB4F-84F6-4809C5DF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D4ACE-12E4-9C4C-99D5-79E39CA3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2388-7FFC-774C-B05E-4E6DA88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6E763-DB06-F04D-B8D3-6979EE9CC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506EF-32FD-B14F-A36A-369FE6927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CAF28-05CB-7D47-B7E6-6F53A7D2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F87DF-FC1E-8240-B803-4A1AF0D3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EFAA9-AA17-BB4F-91F8-2457C99A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985E-DE4E-FC41-84AC-87B0245D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C3042-9282-6845-BA18-2D11D173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5739C-D8F4-0545-A763-1364382EF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91395-9C6E-B244-BC56-55F265F3F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6D831-6690-A347-A867-9CC006CB6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FDAC1-3FEA-6242-B9B8-B1338A39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1D92F-E6AD-FD45-BB57-A28BA8A6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E8697-5772-E14E-B6FD-3886F204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6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443A-3525-1949-BBD3-B8E10308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AD473-C4C0-7C4D-BC2A-90859122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43FF9-5F84-364A-AE30-D667A8EF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1BBF6-09F1-8A40-8803-9A584E00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560EB-2ECF-7747-B0F8-BBCFB032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3382E-8EF8-B440-A109-C42ABFDA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D62D7-3202-A14F-965A-99C4F2FB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6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E1FE-9376-4240-9AA2-384EA485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0D299-B109-FD42-BE28-9099F45B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DD764-DA5C-8B4E-952C-4C0756BDF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EBCA4-3B3A-5248-9DA4-6ADEBA91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B3A11-62F4-7747-8822-3A2D0B48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0212-FD37-8F4C-A0E1-05A42474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5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91D9-E3B5-8042-847D-5BC20029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6BC2A-2D3B-874E-8817-E4DD3B90B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AB6F2-E472-934D-92CD-81DB434CF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75E34-64B3-5B4D-8F33-F73CB2BA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AFE57-6AB6-214B-88F5-3F0C0F4D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A9FC1-F948-874C-8C47-5209AC00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4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ECE64-0F85-B04D-8245-4F1DBE6B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793CB-3365-F64D-9ACE-4682C0286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3B81-1F73-7C42-B40B-75D19A7D0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315EC-094A-A646-885A-479503AA2F94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28F56-4D8E-BC47-B0F1-0E5876558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05C65-A9B6-0D42-B303-C124F3F5A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523ED-179E-4F41-B00F-98CF4368E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9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hyperlink" Target="https://uk.anygator.com/search/guernse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sofprogress.org/recen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1E30-2578-1645-8360-026689D01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3231" y="0"/>
            <a:ext cx="6205538" cy="9715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Shotley Point Yacht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70213-3DE9-9E46-87AD-D25713903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11215688" cy="577450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AGENDA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Apologies for absence.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Approval of the minutes.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Annual report, Commodore. (MA) 3.1. Annual report, Vice Commodore. (GS)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Annual report from the Interim accounts and report from Hon Treasurer. To include annual fees. (RW) 4.1. Approval of auditor for the accounts.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Membership recruitment and retention. (SB)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Award presentations and recognitions. (MA)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 Survey 2023. (GS)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 Elections. 8.1 Officer step down. 8.2 Officers offering themselves for re-election.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8.3 Committee Member standing down 8.4 Members offering themselves for re-election.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8.5 Members offering themselves for election to Officer. 8.6 Members offering themselves for election to Committee.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 Program for 2024. (GS) 9.1 Training (TB)  9.1 Summer Cruise 2023 (TB) 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9.2 Summer Cruise 2024 (MA)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 Any other business.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11. Date of next AGM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9DB93-F341-C544-B691-1BD32766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20461"/>
            <a:ext cx="5257800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Awards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Mark Abbott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492"/>
            <a:ext cx="10515600" cy="5210430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Eberhardt Cup 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awarded for the biggest contribution to hosting. 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Ian, Parish </a:t>
            </a:r>
            <a:r>
              <a:rPr lang="en-GB" sz="3600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(for hosting at Brightlingsea)</a:t>
            </a:r>
            <a:endParaRPr lang="en-GB" sz="1200" baseline="30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Endeavour Award 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awarded for outstanding endeavour.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David Brief </a:t>
            </a:r>
            <a:r>
              <a:rPr lang="en-GB" sz="3600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(for blowing up an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600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oven after falling on </a:t>
            </a:r>
          </a:p>
          <a:p>
            <a:pPr marL="0" indent="0">
              <a:buNone/>
            </a:pPr>
            <a:r>
              <a:rPr lang="en-GB" sz="3600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and towing a trawler with his finger)</a:t>
            </a:r>
            <a:endParaRPr lang="en-GB" sz="1200" baseline="30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14255-BFC8-FC1B-42AC-FB553EEA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904347"/>
            <a:ext cx="1844040" cy="2633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F08BC-C16A-C0F4-FD81-BA23F2B7B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270" y="1712870"/>
            <a:ext cx="27559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20461"/>
            <a:ext cx="5257800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Awards</a:t>
            </a:r>
            <a:br>
              <a:rPr lang="en-US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>
                <a:solidFill>
                  <a:schemeClr val="accent1">
                    <a:lumMod val="50000"/>
                  </a:schemeClr>
                </a:solidFill>
              </a:rPr>
              <a:t>Mark Abbott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492"/>
            <a:ext cx="10515600" cy="5003799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Commodore’s Cup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awarded for the most sea miles achieved on Club events. 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Place	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Nigel Baker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Malahi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841M</a:t>
            </a:r>
            <a:r>
              <a:rPr lang="en-GB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Place	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Paul Rowden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Porschia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	689.5M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Place	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Peter Morley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Aquila 	658M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1E30-2578-1645-8360-026689D01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3231" y="0"/>
            <a:ext cx="6205538" cy="97155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Shotley Point Yacht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70213-3DE9-9E46-87AD-D25713903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11215688" cy="577450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AGENDA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Apologies for absence.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Approval of the minutes.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Annual report, Commodore. (MA) 3.1. Annual report, Vice Commodore. (GS)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Annual report from the Interim accounts and report from Hon Treasurer. To include annual fees. (RW) 4.1. Approval of auditor for the accounts.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Membership recruitment and retention. (SB)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Award presentations and recognitions. (MA)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 Survey 2023. (GS)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 Elections. 8.1 Officer step down. 8.2 Officers offering themselves for re-election.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8.3 Committee Member standing down 8.4 Members offering themselves for re-election.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8.5 Members offering themselves for election to Officer. 8.6 Members offering themselves for election to Committee.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 Program for 2024. (GS) 9.1 Training (TB)  9.1 Summer Cruise 2023 (TB) 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9.2 Summer Cruise 2024 (MA)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 Any other business.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11. Date of next AGM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9DB93-F341-C544-B691-1BD32766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4EB1D-8915-64CE-DB21-83B496E6033D}"/>
              </a:ext>
            </a:extLst>
          </p:cNvPr>
          <p:cNvSpPr txBox="1"/>
          <p:nvPr/>
        </p:nvSpPr>
        <p:spPr>
          <a:xfrm rot="20710790">
            <a:off x="930242" y="1784378"/>
            <a:ext cx="97838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For a Cupper,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 in 10min</a:t>
            </a:r>
          </a:p>
        </p:txBody>
      </p:sp>
    </p:spTree>
    <p:extLst>
      <p:ext uri="{BB962C8B-B14F-4D97-AF65-F5344CB8AC3E}">
        <p14:creationId xmlns:p14="http://schemas.microsoft.com/office/powerpoint/2010/main" val="338610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27" y="111942"/>
            <a:ext cx="6803471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Membership Survey 2023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F292110D-7A74-4D69-9E3E-429D62E7CA9A}"/>
              </a:ext>
            </a:extLst>
          </p:cNvPr>
          <p:cNvSpPr txBox="1">
            <a:spLocks/>
          </p:cNvSpPr>
          <p:nvPr/>
        </p:nvSpPr>
        <p:spPr>
          <a:xfrm>
            <a:off x="1322363" y="1895971"/>
            <a:ext cx="9608234" cy="3652692"/>
          </a:xfrm>
          <a:prstGeom prst="rect">
            <a:avLst/>
          </a:prstGeom>
        </p:spPr>
        <p:txBody>
          <a:bodyPr vert="horz" wrap="square" lIns="0" tIns="10200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427" indent="-34290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24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Surveys are hugely valuable… (or the results are!)</a:t>
            </a:r>
          </a:p>
          <a:p>
            <a:pPr marL="354427" indent="-34290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24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committee needs to know whether they’re steering the right course</a:t>
            </a:r>
          </a:p>
          <a:p>
            <a:pPr marL="754477" lvl="1" indent="-285750"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20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Is the club delivering according to its aims and members’ expectations?</a:t>
            </a:r>
          </a:p>
          <a:p>
            <a:pPr marL="754477" lvl="1" indent="-285750"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20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What do we need in order to grow the club in a way that will sustain it for the future?</a:t>
            </a:r>
          </a:p>
          <a:p>
            <a:pPr marL="11527" algn="ctr">
              <a:lnSpc>
                <a:spcPct val="100000"/>
              </a:lnSpc>
              <a:spcBef>
                <a:spcPts val="803"/>
              </a:spcBef>
            </a:pPr>
            <a:endParaRPr lang="en-GB" sz="2400" spc="5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27" algn="ctr">
              <a:lnSpc>
                <a:spcPct val="100000"/>
              </a:lnSpc>
              <a:spcBef>
                <a:spcPts val="803"/>
              </a:spcBef>
            </a:pPr>
            <a:r>
              <a:rPr lang="en-GB" sz="24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you can have too much of a good thing!</a:t>
            </a:r>
          </a:p>
          <a:p>
            <a:pPr marL="11527" algn="ctr">
              <a:lnSpc>
                <a:spcPct val="100000"/>
              </a:lnSpc>
              <a:spcBef>
                <a:spcPts val="803"/>
              </a:spcBef>
            </a:pPr>
            <a:endParaRPr lang="en-GB" sz="2400" spc="5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27" algn="ctr">
              <a:lnSpc>
                <a:spcPct val="100000"/>
              </a:lnSpc>
              <a:spcBef>
                <a:spcPts val="803"/>
              </a:spcBef>
            </a:pPr>
            <a:r>
              <a:rPr lang="en-GB" sz="24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survey this year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08285A3-9462-A386-ADA4-398507E079DE}"/>
              </a:ext>
            </a:extLst>
          </p:cNvPr>
          <p:cNvSpPr/>
          <p:nvPr/>
        </p:nvSpPr>
        <p:spPr>
          <a:xfrm>
            <a:off x="8384876" y="78515"/>
            <a:ext cx="3692460" cy="1327592"/>
          </a:xfrm>
          <a:prstGeom prst="cloudCallout">
            <a:avLst>
              <a:gd name="adj1" fmla="val 31732"/>
              <a:gd name="adj2" fmla="val 56002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Oh No!</a:t>
            </a:r>
          </a:p>
          <a:p>
            <a:pPr algn="ctr"/>
            <a:r>
              <a:rPr lang="en-GB" b="1" dirty="0"/>
              <a:t>Not another survey!!</a:t>
            </a:r>
          </a:p>
        </p:txBody>
      </p:sp>
    </p:spTree>
    <p:extLst>
      <p:ext uri="{BB962C8B-B14F-4D97-AF65-F5344CB8AC3E}">
        <p14:creationId xmlns:p14="http://schemas.microsoft.com/office/powerpoint/2010/main" val="267667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27" y="111942"/>
            <a:ext cx="6803471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Membership Survey 2023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F292110D-7A74-4D69-9E3E-429D62E7CA9A}"/>
              </a:ext>
            </a:extLst>
          </p:cNvPr>
          <p:cNvSpPr txBox="1">
            <a:spLocks/>
          </p:cNvSpPr>
          <p:nvPr/>
        </p:nvSpPr>
        <p:spPr>
          <a:xfrm>
            <a:off x="1322363" y="1712020"/>
            <a:ext cx="9608234" cy="3796321"/>
          </a:xfrm>
          <a:prstGeom prst="rect">
            <a:avLst/>
          </a:prstGeom>
        </p:spPr>
        <p:txBody>
          <a:bodyPr vert="horz" wrap="square" lIns="0" tIns="10200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803"/>
              </a:spcBef>
            </a:pPr>
            <a:r>
              <a:rPr lang="en-GB" sz="2000" b="1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and information from three years of surveys</a:t>
            </a:r>
          </a:p>
          <a:p>
            <a:pPr marL="11527">
              <a:lnSpc>
                <a:spcPct val="100000"/>
              </a:lnSpc>
              <a:spcBef>
                <a:spcPts val="803"/>
              </a:spcBef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asked: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did you join Shotley Point Yacht Club?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haven't joined any Club activities this year, why?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Does the Club provide what you're looking for?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the best thing about the Club?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the worst thing about the Club?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single change would improve your membership experience?</a:t>
            </a:r>
          </a:p>
          <a:p>
            <a:pPr marL="11527">
              <a:lnSpc>
                <a:spcPct val="100000"/>
              </a:lnSpc>
              <a:spcBef>
                <a:spcPts val="803"/>
              </a:spcBef>
            </a:pPr>
            <a:r>
              <a:rPr lang="en-GB" sz="1800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These are still the key questions…</a:t>
            </a:r>
          </a:p>
          <a:p>
            <a:pPr marL="297277" indent="-285750">
              <a:lnSpc>
                <a:spcPct val="100000"/>
              </a:lnSpc>
              <a:spcBef>
                <a:spcPts val="803"/>
              </a:spcBef>
              <a:buFont typeface="Arial" panose="020B0604020202020204" pitchFamily="34" charset="0"/>
              <a:buChar char="•"/>
            </a:pPr>
            <a:endParaRPr lang="en-GB" sz="1800" spc="5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0EB869F0-222C-F3AD-C3C7-B9268001ACDE}"/>
              </a:ext>
            </a:extLst>
          </p:cNvPr>
          <p:cNvSpPr/>
          <p:nvPr/>
        </p:nvSpPr>
        <p:spPr>
          <a:xfrm>
            <a:off x="8384876" y="78515"/>
            <a:ext cx="3692460" cy="1327592"/>
          </a:xfrm>
          <a:prstGeom prst="cloudCallout">
            <a:avLst>
              <a:gd name="adj1" fmla="val 31732"/>
              <a:gd name="adj2" fmla="val 56002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Oh No!</a:t>
            </a:r>
          </a:p>
          <a:p>
            <a:pPr algn="ctr"/>
            <a:r>
              <a:rPr lang="en-GB" b="1" dirty="0"/>
              <a:t>Not another survey!!</a:t>
            </a:r>
          </a:p>
        </p:txBody>
      </p:sp>
    </p:spTree>
    <p:extLst>
      <p:ext uri="{BB962C8B-B14F-4D97-AF65-F5344CB8AC3E}">
        <p14:creationId xmlns:p14="http://schemas.microsoft.com/office/powerpoint/2010/main" val="383643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12,800+ Broadcasting Illustrations, Royalty-Free Vector ...">
            <a:extLst>
              <a:ext uri="{FF2B5EF4-FFF2-40B4-BE49-F238E27FC236}">
                <a16:creationId xmlns:a16="http://schemas.microsoft.com/office/drawing/2014/main" id="{8C32EFA1-E047-8852-5059-59D72445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77" y="3669033"/>
            <a:ext cx="885646" cy="8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27" y="111942"/>
            <a:ext cx="6803471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Membership Survey 2023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F292110D-7A74-4D69-9E3E-429D62E7CA9A}"/>
              </a:ext>
            </a:extLst>
          </p:cNvPr>
          <p:cNvSpPr txBox="1">
            <a:spLocks/>
          </p:cNvSpPr>
          <p:nvPr/>
        </p:nvSpPr>
        <p:spPr>
          <a:xfrm>
            <a:off x="1291883" y="1232013"/>
            <a:ext cx="9608234" cy="472334"/>
          </a:xfrm>
          <a:prstGeom prst="rect">
            <a:avLst/>
          </a:prstGeom>
        </p:spPr>
        <p:txBody>
          <a:bodyPr vert="horz" wrap="square" lIns="0" tIns="10200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803"/>
              </a:spcBef>
            </a:pPr>
            <a:r>
              <a:rPr lang="en-GB" sz="2400" b="1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have we learned?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A308101-C36F-0498-BCF0-4AFD6F5AD09C}"/>
              </a:ext>
            </a:extLst>
          </p:cNvPr>
          <p:cNvSpPr/>
          <p:nvPr/>
        </p:nvSpPr>
        <p:spPr>
          <a:xfrm>
            <a:off x="3456319" y="1991140"/>
            <a:ext cx="2372262" cy="1302588"/>
          </a:xfrm>
          <a:prstGeom prst="wedgeEllipseCallout">
            <a:avLst>
              <a:gd name="adj1" fmla="val 53349"/>
              <a:gd name="adj2" fmla="val 1035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Social Activities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378578-BD21-96DB-3877-90FF781E0AC2}"/>
              </a:ext>
            </a:extLst>
          </p:cNvPr>
          <p:cNvSpPr/>
          <p:nvPr/>
        </p:nvSpPr>
        <p:spPr>
          <a:xfrm>
            <a:off x="7858844" y="3429000"/>
            <a:ext cx="2372262" cy="1302588"/>
          </a:xfrm>
          <a:prstGeom prst="wedgeEllipseCallout">
            <a:avLst>
              <a:gd name="adj1" fmla="val -117197"/>
              <a:gd name="adj2" fmla="val 55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Online Community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59295C2-2179-BAF1-C4C0-3258D0D4F26B}"/>
              </a:ext>
            </a:extLst>
          </p:cNvPr>
          <p:cNvSpPr/>
          <p:nvPr/>
        </p:nvSpPr>
        <p:spPr>
          <a:xfrm>
            <a:off x="6444080" y="2037272"/>
            <a:ext cx="2372262" cy="1302588"/>
          </a:xfrm>
          <a:prstGeom prst="wedgeEllipseCallout">
            <a:avLst>
              <a:gd name="adj1" fmla="val -59378"/>
              <a:gd name="adj2" fmla="val 956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Clubhouse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5C7256BE-586C-0D9E-3174-51098B4D6E81}"/>
              </a:ext>
            </a:extLst>
          </p:cNvPr>
          <p:cNvSpPr/>
          <p:nvPr/>
        </p:nvSpPr>
        <p:spPr>
          <a:xfrm>
            <a:off x="6444080" y="5004334"/>
            <a:ext cx="2372262" cy="1302588"/>
          </a:xfrm>
          <a:prstGeom prst="wedgeEllipseCallout">
            <a:avLst>
              <a:gd name="adj1" fmla="val -62288"/>
              <a:gd name="adj2" fmla="val -1090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Participation in Events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B6D3F41-F4B0-9851-F5A2-DA9DBA8F9253}"/>
              </a:ext>
            </a:extLst>
          </p:cNvPr>
          <p:cNvSpPr/>
          <p:nvPr/>
        </p:nvSpPr>
        <p:spPr>
          <a:xfrm>
            <a:off x="3456319" y="5004334"/>
            <a:ext cx="2372262" cy="1302588"/>
          </a:xfrm>
          <a:prstGeom prst="wedgeEllipseCallout">
            <a:avLst>
              <a:gd name="adj1" fmla="val 56622"/>
              <a:gd name="adj2" fmla="val -1083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Crewing Opportunities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719E3337-C0B1-B7C4-9D3B-A2C9F55A8C75}"/>
              </a:ext>
            </a:extLst>
          </p:cNvPr>
          <p:cNvSpPr/>
          <p:nvPr/>
        </p:nvSpPr>
        <p:spPr>
          <a:xfrm>
            <a:off x="2068933" y="3429000"/>
            <a:ext cx="2372262" cy="1302588"/>
          </a:xfrm>
          <a:prstGeom prst="wedgeEllipseCallout">
            <a:avLst>
              <a:gd name="adj1" fmla="val 111531"/>
              <a:gd name="adj2" fmla="val 55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Communication &amp; Marketing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EEACC0FC-31F2-D4EA-C5E0-D409AF93034E}"/>
              </a:ext>
            </a:extLst>
          </p:cNvPr>
          <p:cNvSpPr/>
          <p:nvPr/>
        </p:nvSpPr>
        <p:spPr>
          <a:xfrm>
            <a:off x="8384876" y="78515"/>
            <a:ext cx="3692460" cy="1327592"/>
          </a:xfrm>
          <a:prstGeom prst="cloudCallout">
            <a:avLst>
              <a:gd name="adj1" fmla="val 31732"/>
              <a:gd name="adj2" fmla="val 56002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Oh No!</a:t>
            </a:r>
          </a:p>
          <a:p>
            <a:pPr algn="ctr"/>
            <a:r>
              <a:rPr lang="en-GB" b="1" dirty="0"/>
              <a:t>Not another survey!!</a:t>
            </a:r>
          </a:p>
        </p:txBody>
      </p:sp>
    </p:spTree>
    <p:extLst>
      <p:ext uri="{BB962C8B-B14F-4D97-AF65-F5344CB8AC3E}">
        <p14:creationId xmlns:p14="http://schemas.microsoft.com/office/powerpoint/2010/main" val="426141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27" y="111942"/>
            <a:ext cx="6803471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Membership Survey 2023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F74F01-AA30-B937-367B-6E09DC0EF79E}"/>
              </a:ext>
            </a:extLst>
          </p:cNvPr>
          <p:cNvGraphicFramePr>
            <a:graphicFrameLocks noGrp="1"/>
          </p:cNvGraphicFramePr>
          <p:nvPr/>
        </p:nvGraphicFramePr>
        <p:xfrm>
          <a:off x="1069675" y="1835512"/>
          <a:ext cx="10075654" cy="43950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8180">
                  <a:extLst>
                    <a:ext uri="{9D8B030D-6E8A-4147-A177-3AD203B41FA5}">
                      <a16:colId xmlns:a16="http://schemas.microsoft.com/office/drawing/2014/main" val="2585850715"/>
                    </a:ext>
                  </a:extLst>
                </a:gridCol>
                <a:gridCol w="3358180">
                  <a:extLst>
                    <a:ext uri="{9D8B030D-6E8A-4147-A177-3AD203B41FA5}">
                      <a16:colId xmlns:a16="http://schemas.microsoft.com/office/drawing/2014/main" val="149499035"/>
                    </a:ext>
                  </a:extLst>
                </a:gridCol>
                <a:gridCol w="3359294">
                  <a:extLst>
                    <a:ext uri="{9D8B030D-6E8A-4147-A177-3AD203B41FA5}">
                      <a16:colId xmlns:a16="http://schemas.microsoft.com/office/drawing/2014/main" val="136543958"/>
                    </a:ext>
                  </a:extLst>
                </a:gridCol>
              </a:tblGrid>
              <a:tr h="190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Main Themes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What have we done?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What should we do?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6183058"/>
                  </a:ext>
                </a:extLst>
              </a:tr>
              <a:tr h="141384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00">
                          <a:effectLst/>
                        </a:rPr>
                        <a:t>People want more social activities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Four scheduled, but unfortunately Home Port Weekend cancelled this year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More ad hoc Friday night get togethers?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Identify hosts?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Meet and Greet for new members (and buddy system?)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6334003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00">
                          <a:effectLst/>
                        </a:rPr>
                        <a:t>Better online community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WhatsApp, Facebook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More use of forums on the website?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095711"/>
                  </a:ext>
                </a:extLst>
              </a:tr>
              <a:tr h="58954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00">
                          <a:effectLst/>
                        </a:rPr>
                        <a:t>Many people would like a clubhouse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This would make us a different type of club and is not thought to be feasible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Look at other opportunities, eg adopt a pub?!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0640062"/>
                  </a:ext>
                </a:extLst>
              </a:tr>
              <a:tr h="7889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>
                          <a:effectLst/>
                        </a:rPr>
                        <a:t>Relatively low proportion of members join in events due to availability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Tried midweek cruises in the past with little success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Has membership changed, so try again?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213967"/>
                  </a:ext>
                </a:extLst>
              </a:tr>
              <a:tr h="503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>
                          <a:effectLst/>
                        </a:rPr>
                        <a:t>More crewing opportunities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Meet and Greet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Club Sailing Days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Continue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230898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>
                          <a:effectLst/>
                        </a:rPr>
                        <a:t>Communication and marketing of events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>
                          <a:effectLst/>
                        </a:rPr>
                        <a:t>Events booking self-service, WhatsApp, newsletters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dirty="0">
                          <a:effectLst/>
                        </a:rPr>
                        <a:t>Increase visibility of upcoming events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488514"/>
                  </a:ext>
                </a:extLst>
              </a:tr>
            </a:tbl>
          </a:graphicData>
        </a:graphic>
      </p:graphicFrame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220466D-7F32-0EB0-E71F-29388B90F38E}"/>
              </a:ext>
            </a:extLst>
          </p:cNvPr>
          <p:cNvSpPr/>
          <p:nvPr/>
        </p:nvSpPr>
        <p:spPr>
          <a:xfrm>
            <a:off x="8384876" y="78515"/>
            <a:ext cx="3692460" cy="1327592"/>
          </a:xfrm>
          <a:prstGeom prst="cloudCallout">
            <a:avLst>
              <a:gd name="adj1" fmla="val 31732"/>
              <a:gd name="adj2" fmla="val 56002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Oh No!</a:t>
            </a:r>
          </a:p>
          <a:p>
            <a:pPr algn="ctr"/>
            <a:r>
              <a:rPr lang="en-GB" b="1" dirty="0"/>
              <a:t>Not another survey!!</a:t>
            </a: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6DE289EC-0AC2-4B52-5D83-8055C311C0D2}"/>
              </a:ext>
            </a:extLst>
          </p:cNvPr>
          <p:cNvSpPr txBox="1">
            <a:spLocks/>
          </p:cNvSpPr>
          <p:nvPr/>
        </p:nvSpPr>
        <p:spPr>
          <a:xfrm>
            <a:off x="1291883" y="1232013"/>
            <a:ext cx="9608234" cy="472334"/>
          </a:xfrm>
          <a:prstGeom prst="rect">
            <a:avLst/>
          </a:prstGeom>
        </p:spPr>
        <p:txBody>
          <a:bodyPr vert="horz" wrap="square" lIns="0" tIns="10200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803"/>
              </a:spcBef>
            </a:pPr>
            <a:r>
              <a:rPr lang="en-GB" sz="2400" b="1" spc="5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have we done… and what should we do?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973B27A5-B5D2-3552-F509-537FABD26918}"/>
              </a:ext>
            </a:extLst>
          </p:cNvPr>
          <p:cNvSpPr txBox="1">
            <a:spLocks/>
          </p:cNvSpPr>
          <p:nvPr/>
        </p:nvSpPr>
        <p:spPr>
          <a:xfrm>
            <a:off x="1303385" y="6311338"/>
            <a:ext cx="9608234" cy="472334"/>
          </a:xfrm>
          <a:prstGeom prst="rect">
            <a:avLst/>
          </a:prstGeom>
        </p:spPr>
        <p:txBody>
          <a:bodyPr vert="horz" wrap="square" lIns="0" tIns="10200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 algn="ctr">
              <a:lnSpc>
                <a:spcPct val="100000"/>
              </a:lnSpc>
              <a:spcBef>
                <a:spcPts val="803"/>
              </a:spcBef>
            </a:pPr>
            <a:r>
              <a:rPr lang="en-GB" sz="2400" b="1" spc="5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(Continue to) watch this space… and let us have your ideas</a:t>
            </a:r>
          </a:p>
        </p:txBody>
      </p:sp>
    </p:spTree>
    <p:extLst>
      <p:ext uri="{BB962C8B-B14F-4D97-AF65-F5344CB8AC3E}">
        <p14:creationId xmlns:p14="http://schemas.microsoft.com/office/powerpoint/2010/main" val="177021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1740-3612-49A5-8BBC-33CE62834AC5}"/>
              </a:ext>
            </a:extLst>
          </p:cNvPr>
          <p:cNvSpPr txBox="1">
            <a:spLocks/>
          </p:cNvSpPr>
          <p:nvPr/>
        </p:nvSpPr>
        <p:spPr>
          <a:xfrm>
            <a:off x="2315651" y="111942"/>
            <a:ext cx="6803471" cy="9907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solidFill>
                  <a:schemeClr val="accent1">
                    <a:lumMod val="50000"/>
                  </a:schemeClr>
                </a:solidFill>
              </a:rPr>
              <a:t>Membership Survey 2023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8A408-D25C-4CD6-B394-EBCAEE22B534}"/>
              </a:ext>
            </a:extLst>
          </p:cNvPr>
          <p:cNvSpPr txBox="1"/>
          <p:nvPr/>
        </p:nvSpPr>
        <p:spPr>
          <a:xfrm>
            <a:off x="378834" y="2997916"/>
            <a:ext cx="110518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6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E858B-80CE-4B07-994F-E87E6A37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E1C4425-9E4D-AFD3-1630-CC8590C3FE9A}"/>
              </a:ext>
            </a:extLst>
          </p:cNvPr>
          <p:cNvSpPr/>
          <p:nvPr/>
        </p:nvSpPr>
        <p:spPr>
          <a:xfrm>
            <a:off x="8384876" y="78515"/>
            <a:ext cx="3692460" cy="1327592"/>
          </a:xfrm>
          <a:prstGeom prst="cloudCallout">
            <a:avLst>
              <a:gd name="adj1" fmla="val 31732"/>
              <a:gd name="adj2" fmla="val 56002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Oh No!</a:t>
            </a:r>
          </a:p>
          <a:p>
            <a:pPr algn="ctr"/>
            <a:r>
              <a:rPr lang="en-GB" b="1" dirty="0"/>
              <a:t>Not another survey!!</a:t>
            </a:r>
          </a:p>
        </p:txBody>
      </p:sp>
    </p:spTree>
    <p:extLst>
      <p:ext uri="{BB962C8B-B14F-4D97-AF65-F5344CB8AC3E}">
        <p14:creationId xmlns:p14="http://schemas.microsoft.com/office/powerpoint/2010/main" val="86233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434" y="62177"/>
            <a:ext cx="8072846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Election of Committee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Barbara de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Bruine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887"/>
            <a:ext cx="10515600" cy="5108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9.1 Officers Stepping down – 	Commodore; Mark Abbott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Vice Commodore; Garry Stratton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Secretary; Barbara de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Bruine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9.2 Officer offering themselves for re-election – 	Treasurer; Richard White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9.3 Committee members stepping down- 		Crow’s Nest; Mark Taylor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9.4 Committee members offering themselves for re-election – 	Sheila Barnes,                    									Tim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Bultitude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				Nigel Baker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434" y="62177"/>
            <a:ext cx="8072846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Election of Committee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Barbara de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Bruine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108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9.5 Committee members offering themselves for election to Officers – 								Commodore; Stuart Robinson,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	Vice Commodore; Helen Baker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	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Secretary; Sue Armstrong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9.6 Members off</a:t>
            </a:r>
            <a:r>
              <a:rPr lang="en-GB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ering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them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selves for election to Committee – 	                         							Crow’s Nest; Sarah Howie		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Room for 4 more committee members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20461"/>
            <a:ext cx="5257800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Commodores Report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Mark Abbott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492"/>
            <a:ext cx="10515600" cy="487485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Membership is stable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39 Events over 61 days, 6 Winter Workshops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</a:t>
            </a:r>
            <a:r>
              <a:rPr lang="en-GB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969M</a:t>
            </a:r>
            <a:r>
              <a:rPr lang="en-GB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cruising available, with 6590M sailed by our members.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different Skippers with 5 different</a:t>
            </a:r>
            <a:r>
              <a:rPr lang="en-GB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Crew Pool over 46</a:t>
            </a:r>
            <a:r>
              <a:rPr lang="en-GB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Cruising Days.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Crow’s Nest is still a top read.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 of 3 Year Plan 90% achieved.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 Committee keep the cogs moving!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Entrant for RYA Club of the year!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1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Events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Statton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91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programme planned for 2024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Winter Workshops - practical &amp; theory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Cruising Events – Far and wide!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Club Sailing Days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 Programme – Meet and greet New members and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Crewpool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Something for everyone!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Events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886"/>
            <a:ext cx="10515600" cy="5484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Cruising Events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 trips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favourites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a new destination on the Thames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Netherlands, Summer Cruise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Constrained by weather, but we have some great destinations and sailing / cruising / navigation challenges!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Ideas for trips are always welcome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hosts are very welcome – give it a try!!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There’s always someone to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0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Events 2024 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Garry Stratton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502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Club Sailing Days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Saturday 13 April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Saturday 25 May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Saturday 8 June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Sunday 11 August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Saturday 14 September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Saturday 19 October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090EB8CB-DD4D-9D4B-AC2C-28B3E10B321C}"/>
              </a:ext>
            </a:extLst>
          </p:cNvPr>
          <p:cNvSpPr/>
          <p:nvPr/>
        </p:nvSpPr>
        <p:spPr>
          <a:xfrm>
            <a:off x="4688403" y="2380891"/>
            <a:ext cx="615553" cy="3390181"/>
          </a:xfrm>
          <a:prstGeom prst="rightBrace">
            <a:avLst>
              <a:gd name="adj1" fmla="val 39273"/>
              <a:gd name="adj2" fmla="val 50654"/>
            </a:avLst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A0ED0-1174-2147-AEB2-8659BBB54938}"/>
              </a:ext>
            </a:extLst>
          </p:cNvPr>
          <p:cNvSpPr txBox="1"/>
          <p:nvPr/>
        </p:nvSpPr>
        <p:spPr>
          <a:xfrm>
            <a:off x="5452686" y="2471644"/>
            <a:ext cx="5901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Short, social trips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Opportunities to cruise in company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Try some navigation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Invite non-boat owners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Experience for Crew Pool</a:t>
            </a:r>
          </a:p>
        </p:txBody>
      </p:sp>
    </p:spTree>
    <p:extLst>
      <p:ext uri="{BB962C8B-B14F-4D97-AF65-F5344CB8AC3E}">
        <p14:creationId xmlns:p14="http://schemas.microsoft.com/office/powerpoint/2010/main" val="119729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Events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Garry Stratton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6485627" cy="3617642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 Events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March Meet and Greet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16 March Fitting Out Supper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June RHYC Lunch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Sep Home Port Day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26 October Laying up Supper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December AGM and Christmas party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Events 2024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Tim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Bultitude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869B-8B2E-BC4C-8E0A-0454E041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924"/>
            <a:ext cx="8473966" cy="541808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Skills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 January </a:t>
            </a: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 Boat Electrics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 February Passage Plan to Europe, Customs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March Winch Servicing – a practical session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October Splicing Modern Ropes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 November Lifejacket Servicing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 December Lights, Shapes &amp; </a:t>
            </a:r>
            <a:r>
              <a:rPr lang="en-GB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Colregs</a:t>
            </a:r>
            <a:endParaRPr lang="en-GB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9DC07ED1-3BC7-5FA9-C990-71365A724113}"/>
              </a:ext>
            </a:extLst>
          </p:cNvPr>
          <p:cNvSpPr/>
          <p:nvPr/>
        </p:nvSpPr>
        <p:spPr>
          <a:xfrm>
            <a:off x="838200" y="4848038"/>
            <a:ext cx="1570009" cy="12742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>
                <a:solidFill>
                  <a:schemeClr val="tx1"/>
                </a:solidFill>
              </a:rPr>
              <a:t>Plus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7758C0F-8290-4E55-FEFC-D3BA2CFB713E}"/>
              </a:ext>
            </a:extLst>
          </p:cNvPr>
          <p:cNvSpPr/>
          <p:nvPr/>
        </p:nvSpPr>
        <p:spPr>
          <a:xfrm>
            <a:off x="6614031" y="1903522"/>
            <a:ext cx="615553" cy="2585082"/>
          </a:xfrm>
          <a:prstGeom prst="rightBrace">
            <a:avLst>
              <a:gd name="adj1" fmla="val 39273"/>
              <a:gd name="adj2" fmla="val 50654"/>
            </a:avLst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12609-DD9B-10A7-E26E-20ABE2646E23}"/>
              </a:ext>
            </a:extLst>
          </p:cNvPr>
          <p:cNvSpPr txBox="1"/>
          <p:nvPr/>
        </p:nvSpPr>
        <p:spPr>
          <a:xfrm>
            <a:off x="7979435" y="2719010"/>
            <a:ext cx="198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Winter Workshops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38B04-8CE4-CB54-6A98-CAF1BC2959A9}"/>
              </a:ext>
            </a:extLst>
          </p:cNvPr>
          <p:cNvSpPr txBox="1"/>
          <p:nvPr/>
        </p:nvSpPr>
        <p:spPr>
          <a:xfrm>
            <a:off x="2725948" y="4737281"/>
            <a:ext cx="13003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April</a:t>
            </a:r>
          </a:p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May</a:t>
            </a:r>
          </a:p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June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86878-556F-273E-92A6-AC9BCF319DD1}"/>
              </a:ext>
            </a:extLst>
          </p:cNvPr>
          <p:cNvSpPr txBox="1"/>
          <p:nvPr/>
        </p:nvSpPr>
        <p:spPr>
          <a:xfrm flipH="1">
            <a:off x="4583209" y="4965973"/>
            <a:ext cx="3396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 Overboard</a:t>
            </a: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GB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practical with Duncan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AEE94A9-E89E-8908-4669-701F51EAF990}"/>
              </a:ext>
            </a:extLst>
          </p:cNvPr>
          <p:cNvSpPr/>
          <p:nvPr/>
        </p:nvSpPr>
        <p:spPr>
          <a:xfrm>
            <a:off x="4032774" y="4891168"/>
            <a:ext cx="418459" cy="1130068"/>
          </a:xfrm>
          <a:prstGeom prst="rightBrace">
            <a:avLst>
              <a:gd name="adj1" fmla="val 39273"/>
              <a:gd name="adj2" fmla="val 50654"/>
            </a:avLst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B8980B1E-5A44-4479-81B8-68F340F62492" descr="f8248ab4-df18-45c8-ae78-ceefb6ed3dc9.JPG">
            <a:extLst>
              <a:ext uri="{FF2B5EF4-FFF2-40B4-BE49-F238E27FC236}">
                <a16:creationId xmlns:a16="http://schemas.microsoft.com/office/drawing/2014/main" id="{B13487AD-ADE0-5E63-B442-0DC5AC04F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1" r="25434" b="4335"/>
          <a:stretch/>
        </p:blipFill>
        <p:spPr bwMode="auto">
          <a:xfrm>
            <a:off x="8081460" y="4078867"/>
            <a:ext cx="1984075" cy="26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25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79168-1202-CBAE-0DEB-CC1E28049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7475">
            <a:off x="5505767" y="1496759"/>
            <a:ext cx="3742971" cy="2807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5C07CC-8BD2-2DDA-614E-8558D965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893" y="754424"/>
            <a:ext cx="2658754" cy="1994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F1752-8AEE-8C84-E527-63510617E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390" y="1425116"/>
            <a:ext cx="3528998" cy="2646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7332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Summer Cruise 2023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Tim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Bultitude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&amp; Pete Morley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1E939-2704-D77C-1DFB-CA8FEA55F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4962">
            <a:off x="637512" y="4102792"/>
            <a:ext cx="4897436" cy="2202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F93D6-C589-3983-BA4D-145CD879F9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b="14913"/>
          <a:stretch/>
        </p:blipFill>
        <p:spPr>
          <a:xfrm rot="399561">
            <a:off x="8115542" y="4635072"/>
            <a:ext cx="3107340" cy="1987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EE3F1-901E-9955-5A8A-BE4883147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93952">
            <a:off x="1398376" y="1834961"/>
            <a:ext cx="2975811" cy="2231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E2BF4-C97E-25C2-3C79-A79A76F3A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64" y="2262863"/>
            <a:ext cx="1914680" cy="2559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F51B7D-B0DA-C033-D3E0-983D1D194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905" y="4149676"/>
            <a:ext cx="3421676" cy="2559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4BAB7-2855-067A-E069-1EF10009D6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84435">
            <a:off x="8947618" y="2816389"/>
            <a:ext cx="2711116" cy="2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85F031-E54D-6A26-A9D8-3FF37E8DC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526" b="9992"/>
          <a:stretch/>
        </p:blipFill>
        <p:spPr>
          <a:xfrm>
            <a:off x="1814396" y="1432054"/>
            <a:ext cx="8272826" cy="512540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6F4590-D748-F659-AECF-A12AD22F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58" y="120586"/>
            <a:ext cx="5037083" cy="9570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Summer Cruise 2023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Tim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Bultitude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&amp; Pete Morley </a:t>
            </a:r>
            <a:endParaRPr lang="en-US" sz="2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73035-4F3C-CF56-0749-A06139CA9713}"/>
              </a:ext>
            </a:extLst>
          </p:cNvPr>
          <p:cNvSpPr/>
          <p:nvPr/>
        </p:nvSpPr>
        <p:spPr>
          <a:xfrm>
            <a:off x="5567951" y="3288626"/>
            <a:ext cx="705059" cy="643355"/>
          </a:xfrm>
          <a:prstGeom prst="ellipse">
            <a:avLst/>
          </a:prstGeom>
          <a:solidFill>
            <a:srgbClr val="A7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FD5101E-5138-7C2F-820A-82831091B76D}"/>
              </a:ext>
            </a:extLst>
          </p:cNvPr>
          <p:cNvGrpSpPr/>
          <p:nvPr/>
        </p:nvGrpSpPr>
        <p:grpSpPr>
          <a:xfrm>
            <a:off x="1942025" y="1954924"/>
            <a:ext cx="4125675" cy="4062162"/>
            <a:chOff x="1942025" y="1954924"/>
            <a:chExt cx="4125675" cy="4062162"/>
          </a:xfrm>
        </p:grpSpPr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36952BF1-BBD0-F488-6392-83D1244BAC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62194" y="3936312"/>
              <a:ext cx="1494121" cy="116891"/>
            </a:xfrm>
            <a:prstGeom prst="curvedConnector3">
              <a:avLst>
                <a:gd name="adj1" fmla="val 50000"/>
              </a:avLst>
            </a:prstGeom>
            <a:ln w="19050"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54744020-CB65-687F-2CD8-F53FDD4E48C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10438" y="4759912"/>
              <a:ext cx="1398817" cy="1257172"/>
            </a:xfrm>
            <a:prstGeom prst="curvedConnector3">
              <a:avLst>
                <a:gd name="adj1" fmla="val 110861"/>
              </a:avLst>
            </a:prstGeom>
            <a:ln w="19050"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C0957EF2-FC31-C90A-214A-D9D7028BBAF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579492" y="4851983"/>
              <a:ext cx="2090527" cy="180930"/>
            </a:xfrm>
            <a:prstGeom prst="curvedConnector3">
              <a:avLst>
                <a:gd name="adj1" fmla="val 53519"/>
              </a:avLst>
            </a:prstGeom>
            <a:ln w="19050">
              <a:prstDash val="dash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476B07A0-0329-450A-EB5E-A2E9B3753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5244" y="3061130"/>
              <a:ext cx="1195565" cy="884591"/>
            </a:xfrm>
            <a:prstGeom prst="curvedConnector3">
              <a:avLst>
                <a:gd name="adj1" fmla="val 107141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C78E0E6D-DBB0-1D39-C1BC-6CBE61CDE1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74378" y="5567331"/>
              <a:ext cx="1784780" cy="449755"/>
            </a:xfrm>
            <a:prstGeom prst="curvedConnector3">
              <a:avLst>
                <a:gd name="adj1" fmla="val 50000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636757E7-1EBB-22F4-ECBE-060ADE1F9E9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996008" y="4127022"/>
              <a:ext cx="1710224" cy="1170394"/>
            </a:xfrm>
            <a:prstGeom prst="curvedConnector3">
              <a:avLst>
                <a:gd name="adj1" fmla="val 50000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23AE3230-ACF6-D088-CC1A-48061AC0970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952784" y="5612894"/>
              <a:ext cx="300448" cy="224800"/>
            </a:xfrm>
            <a:prstGeom prst="curvedConnector3">
              <a:avLst>
                <a:gd name="adj1" fmla="val 50000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Curved Connector 56">
              <a:extLst>
                <a:ext uri="{FF2B5EF4-FFF2-40B4-BE49-F238E27FC236}">
                  <a16:creationId xmlns:a16="http://schemas.microsoft.com/office/drawing/2014/main" id="{DD60A129-94DB-C30B-C3FC-113458324D0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2025" y="5575070"/>
              <a:ext cx="892330" cy="254560"/>
            </a:xfrm>
            <a:prstGeom prst="curvedConnector3">
              <a:avLst>
                <a:gd name="adj1" fmla="val 41755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urved Connector 58">
              <a:extLst>
                <a:ext uri="{FF2B5EF4-FFF2-40B4-BE49-F238E27FC236}">
                  <a16:creationId xmlns:a16="http://schemas.microsoft.com/office/drawing/2014/main" id="{F521E26A-F4B4-CDB6-FEF3-9A18BA03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1913" y="3945721"/>
              <a:ext cx="1187245" cy="49036"/>
            </a:xfrm>
            <a:prstGeom prst="curvedConnector3">
              <a:avLst>
                <a:gd name="adj1" fmla="val 30524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38065520-D450-1E3B-4892-A5F631112436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 rot="16200000" flipV="1">
              <a:off x="5375869" y="2464848"/>
              <a:ext cx="1117184" cy="97335"/>
            </a:xfrm>
            <a:prstGeom prst="curvedConnector4">
              <a:avLst>
                <a:gd name="adj1" fmla="val 16975"/>
                <a:gd name="adj2" fmla="val -145657"/>
              </a:avLst>
            </a:prstGeom>
            <a:ln w="28575">
              <a:prstDash val="dash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241789E-CFEC-F188-31B4-72D7F812F193}"/>
              </a:ext>
            </a:extLst>
          </p:cNvPr>
          <p:cNvSpPr txBox="1"/>
          <p:nvPr/>
        </p:nvSpPr>
        <p:spPr>
          <a:xfrm>
            <a:off x="361922" y="1770970"/>
            <a:ext cx="1360624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Week 1</a:t>
            </a:r>
          </a:p>
          <a:p>
            <a:r>
              <a:rPr lang="en-US">
                <a:solidFill>
                  <a:srgbClr val="2B982F"/>
                </a:solidFill>
              </a:rPr>
              <a:t>Week 2</a:t>
            </a:r>
          </a:p>
          <a:p>
            <a:r>
              <a:rPr lang="en-US">
                <a:solidFill>
                  <a:srgbClr val="0070C0"/>
                </a:solidFill>
              </a:rPr>
              <a:t>ACTUAL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Return</a:t>
            </a: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E79077DC-7597-A6C0-0999-69A5D00369EE}"/>
              </a:ext>
            </a:extLst>
          </p:cNvPr>
          <p:cNvSpPr/>
          <p:nvPr/>
        </p:nvSpPr>
        <p:spPr>
          <a:xfrm>
            <a:off x="5812221" y="1891862"/>
            <a:ext cx="262758" cy="1355835"/>
          </a:xfrm>
          <a:custGeom>
            <a:avLst/>
            <a:gdLst>
              <a:gd name="connsiteX0" fmla="*/ 0 w 262758"/>
              <a:gd name="connsiteY0" fmla="*/ 0 h 1355835"/>
              <a:gd name="connsiteX1" fmla="*/ 73572 w 262758"/>
              <a:gd name="connsiteY1" fmla="*/ 63062 h 1355835"/>
              <a:gd name="connsiteX2" fmla="*/ 84082 w 262758"/>
              <a:gd name="connsiteY2" fmla="*/ 94593 h 1355835"/>
              <a:gd name="connsiteX3" fmla="*/ 105103 w 262758"/>
              <a:gd name="connsiteY3" fmla="*/ 126124 h 1355835"/>
              <a:gd name="connsiteX4" fmla="*/ 147145 w 262758"/>
              <a:gd name="connsiteY4" fmla="*/ 220717 h 1355835"/>
              <a:gd name="connsiteX5" fmla="*/ 168165 w 262758"/>
              <a:gd name="connsiteY5" fmla="*/ 294290 h 1355835"/>
              <a:gd name="connsiteX6" fmla="*/ 178676 w 262758"/>
              <a:gd name="connsiteY6" fmla="*/ 325821 h 1355835"/>
              <a:gd name="connsiteX7" fmla="*/ 199696 w 262758"/>
              <a:gd name="connsiteY7" fmla="*/ 420414 h 1355835"/>
              <a:gd name="connsiteX8" fmla="*/ 210207 w 262758"/>
              <a:gd name="connsiteY8" fmla="*/ 525517 h 1355835"/>
              <a:gd name="connsiteX9" fmla="*/ 241738 w 262758"/>
              <a:gd name="connsiteY9" fmla="*/ 788276 h 1355835"/>
              <a:gd name="connsiteX10" fmla="*/ 262758 w 262758"/>
              <a:gd name="connsiteY10" fmla="*/ 1082566 h 1355835"/>
              <a:gd name="connsiteX11" fmla="*/ 252248 w 262758"/>
              <a:gd name="connsiteY11" fmla="*/ 1240221 h 1355835"/>
              <a:gd name="connsiteX12" fmla="*/ 241738 w 262758"/>
              <a:gd name="connsiteY12" fmla="*/ 1271752 h 1355835"/>
              <a:gd name="connsiteX13" fmla="*/ 178676 w 262758"/>
              <a:gd name="connsiteY13" fmla="*/ 1303283 h 1355835"/>
              <a:gd name="connsiteX14" fmla="*/ 147145 w 262758"/>
              <a:gd name="connsiteY14" fmla="*/ 1355835 h 135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758" h="1355835">
                <a:moveTo>
                  <a:pt x="0" y="0"/>
                </a:moveTo>
                <a:cubicBezTo>
                  <a:pt x="24524" y="21021"/>
                  <a:pt x="52113" y="38921"/>
                  <a:pt x="73572" y="63062"/>
                </a:cubicBezTo>
                <a:cubicBezTo>
                  <a:pt x="80932" y="71342"/>
                  <a:pt x="79127" y="84684"/>
                  <a:pt x="84082" y="94593"/>
                </a:cubicBezTo>
                <a:cubicBezTo>
                  <a:pt x="89731" y="105891"/>
                  <a:pt x="98096" y="115614"/>
                  <a:pt x="105103" y="126124"/>
                </a:cubicBezTo>
                <a:cubicBezTo>
                  <a:pt x="130119" y="201170"/>
                  <a:pt x="113833" y="170750"/>
                  <a:pt x="147145" y="220717"/>
                </a:cubicBezTo>
                <a:cubicBezTo>
                  <a:pt x="172351" y="296337"/>
                  <a:pt x="141762" y="201882"/>
                  <a:pt x="168165" y="294290"/>
                </a:cubicBezTo>
                <a:cubicBezTo>
                  <a:pt x="171209" y="304943"/>
                  <a:pt x="175632" y="315168"/>
                  <a:pt x="178676" y="325821"/>
                </a:cubicBezTo>
                <a:cubicBezTo>
                  <a:pt x="184920" y="347676"/>
                  <a:pt x="196987" y="400095"/>
                  <a:pt x="199696" y="420414"/>
                </a:cubicBezTo>
                <a:cubicBezTo>
                  <a:pt x="204349" y="455314"/>
                  <a:pt x="206093" y="490549"/>
                  <a:pt x="210207" y="525517"/>
                </a:cubicBezTo>
                <a:cubicBezTo>
                  <a:pt x="233953" y="727357"/>
                  <a:pt x="207062" y="406825"/>
                  <a:pt x="241738" y="788276"/>
                </a:cubicBezTo>
                <a:cubicBezTo>
                  <a:pt x="257649" y="963307"/>
                  <a:pt x="249976" y="865260"/>
                  <a:pt x="262758" y="1082566"/>
                </a:cubicBezTo>
                <a:cubicBezTo>
                  <a:pt x="259255" y="1135118"/>
                  <a:pt x="258064" y="1187875"/>
                  <a:pt x="252248" y="1240221"/>
                </a:cubicBezTo>
                <a:cubicBezTo>
                  <a:pt x="251025" y="1251232"/>
                  <a:pt x="248659" y="1263101"/>
                  <a:pt x="241738" y="1271752"/>
                </a:cubicBezTo>
                <a:cubicBezTo>
                  <a:pt x="226922" y="1290273"/>
                  <a:pt x="199445" y="1296359"/>
                  <a:pt x="178676" y="1303283"/>
                </a:cubicBezTo>
                <a:cubicBezTo>
                  <a:pt x="153309" y="1341332"/>
                  <a:pt x="163304" y="1323516"/>
                  <a:pt x="147145" y="1355835"/>
                </a:cubicBezTo>
              </a:path>
            </a:pathLst>
          </a:cu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52A502A6-E794-AF9A-FCDC-40685A4EBF93}"/>
              </a:ext>
            </a:extLst>
          </p:cNvPr>
          <p:cNvCxnSpPr/>
          <p:nvPr/>
        </p:nvCxnSpPr>
        <p:spPr>
          <a:xfrm rot="16200000" flipH="1">
            <a:off x="5471710" y="2321929"/>
            <a:ext cx="1079437" cy="145191"/>
          </a:xfrm>
          <a:prstGeom prst="curvedConnector3">
            <a:avLst>
              <a:gd name="adj1" fmla="val 431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D070EF9F-D303-7788-054A-4F5B3926A9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9921" y="3787102"/>
            <a:ext cx="1796900" cy="53333"/>
          </a:xfrm>
          <a:prstGeom prst="curvedConnector3">
            <a:avLst>
              <a:gd name="adj1" fmla="val 483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C94F41A8-ADD4-E4D6-A41A-BB6F9E7BDDE6}"/>
              </a:ext>
            </a:extLst>
          </p:cNvPr>
          <p:cNvCxnSpPr>
            <a:cxnSpLocks/>
          </p:cNvCxnSpPr>
          <p:nvPr/>
        </p:nvCxnSpPr>
        <p:spPr>
          <a:xfrm rot="10800000">
            <a:off x="4816117" y="3897185"/>
            <a:ext cx="1288213" cy="80781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687C0516-E2E6-F79E-4DA2-17A06646F08E}"/>
              </a:ext>
            </a:extLst>
          </p:cNvPr>
          <p:cNvCxnSpPr>
            <a:cxnSpLocks/>
          </p:cNvCxnSpPr>
          <p:nvPr/>
        </p:nvCxnSpPr>
        <p:spPr>
          <a:xfrm flipV="1">
            <a:off x="4853808" y="2959150"/>
            <a:ext cx="1250522" cy="920313"/>
          </a:xfrm>
          <a:prstGeom prst="curvedConnector3">
            <a:avLst>
              <a:gd name="adj1" fmla="val 10011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F7784C23-AB3E-99D6-55CA-46C06D8A6875}"/>
              </a:ext>
            </a:extLst>
          </p:cNvPr>
          <p:cNvCxnSpPr>
            <a:cxnSpLocks/>
          </p:cNvCxnSpPr>
          <p:nvPr/>
        </p:nvCxnSpPr>
        <p:spPr>
          <a:xfrm rot="10800000">
            <a:off x="3033412" y="5633590"/>
            <a:ext cx="1625746" cy="372217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F3D3448F-8093-C388-7EAF-0C54D2E2D4D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44243" y="4570421"/>
            <a:ext cx="1564835" cy="41350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85E00D6C-12EC-9C4A-9FE3-4D87202C91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68689" y="4479784"/>
            <a:ext cx="1603545" cy="40290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F54FBFE5-8A39-7E55-76EF-8D17730C7030}"/>
              </a:ext>
            </a:extLst>
          </p:cNvPr>
          <p:cNvCxnSpPr>
            <a:cxnSpLocks/>
          </p:cNvCxnSpPr>
          <p:nvPr/>
        </p:nvCxnSpPr>
        <p:spPr>
          <a:xfrm>
            <a:off x="3486059" y="3903563"/>
            <a:ext cx="1262944" cy="2345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F19FACD0-6B96-20B9-483A-8549885980CA}"/>
              </a:ext>
            </a:extLst>
          </p:cNvPr>
          <p:cNvCxnSpPr/>
          <p:nvPr/>
        </p:nvCxnSpPr>
        <p:spPr>
          <a:xfrm rot="10800000" flipV="1">
            <a:off x="5198724" y="4741817"/>
            <a:ext cx="905606" cy="518551"/>
          </a:xfrm>
          <a:prstGeom prst="curvedConnector3">
            <a:avLst>
              <a:gd name="adj1" fmla="val 10445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AFEE30E3-3433-EA26-5DFB-C427C1796946}"/>
              </a:ext>
            </a:extLst>
          </p:cNvPr>
          <p:cNvCxnSpPr>
            <a:cxnSpLocks/>
          </p:cNvCxnSpPr>
          <p:nvPr/>
        </p:nvCxnSpPr>
        <p:spPr>
          <a:xfrm rot="5400000">
            <a:off x="4515180" y="5343392"/>
            <a:ext cx="699555" cy="589085"/>
          </a:xfrm>
          <a:prstGeom prst="curvedConnector3">
            <a:avLst>
              <a:gd name="adj1" fmla="val 1034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9CEF1C-B69A-802F-5BDE-A31DA085E9FA}"/>
              </a:ext>
            </a:extLst>
          </p:cNvPr>
          <p:cNvSpPr txBox="1"/>
          <p:nvPr/>
        </p:nvSpPr>
        <p:spPr>
          <a:xfrm>
            <a:off x="8393499" y="1384916"/>
            <a:ext cx="352459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we learnt- Expect the weather to fight against you!</a:t>
            </a:r>
          </a:p>
          <a:p>
            <a:r>
              <a:rPr lang="en-US" dirty="0"/>
              <a:t>Our members are not ocean fit and need a rest after an arduous days sailing.</a:t>
            </a:r>
          </a:p>
          <a:p>
            <a:r>
              <a:rPr lang="en-US" dirty="0"/>
              <a:t>Think for yourself, it’s not the job of the organizer to plan your every move.</a:t>
            </a:r>
          </a:p>
          <a:p>
            <a:r>
              <a:rPr lang="en-US" dirty="0"/>
              <a:t>The ability to shuffle crew around on long legs.</a:t>
            </a:r>
          </a:p>
          <a:p>
            <a:r>
              <a:rPr lang="en-US" dirty="0"/>
              <a:t>The comfort of having friends close by when you knock yourself out with the boom block, or chop your figure off.</a:t>
            </a:r>
          </a:p>
        </p:txBody>
      </p:sp>
    </p:spTree>
    <p:extLst>
      <p:ext uri="{BB962C8B-B14F-4D97-AF65-F5344CB8AC3E}">
        <p14:creationId xmlns:p14="http://schemas.microsoft.com/office/powerpoint/2010/main" val="1220594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6F4590-D748-F659-AECF-A12AD22F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58" y="120586"/>
            <a:ext cx="5037083" cy="8906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Summer Cruise 2024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Mark Abbott </a:t>
            </a:r>
            <a:endParaRPr lang="en-US" sz="2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73035-4F3C-CF56-0749-A06139CA9713}"/>
              </a:ext>
            </a:extLst>
          </p:cNvPr>
          <p:cNvSpPr/>
          <p:nvPr/>
        </p:nvSpPr>
        <p:spPr>
          <a:xfrm>
            <a:off x="5567951" y="3288626"/>
            <a:ext cx="705059" cy="643355"/>
          </a:xfrm>
          <a:prstGeom prst="ellipse">
            <a:avLst/>
          </a:prstGeom>
          <a:solidFill>
            <a:srgbClr val="A7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98C3D6-7BD9-A6E5-4E89-DB5A7EB57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566"/>
            <a:ext cx="12195419" cy="585883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63F689-27E9-6F0C-5A27-CE4507E26F32}"/>
              </a:ext>
            </a:extLst>
          </p:cNvPr>
          <p:cNvCxnSpPr/>
          <p:nvPr/>
        </p:nvCxnSpPr>
        <p:spPr>
          <a:xfrm>
            <a:off x="665018" y="4056611"/>
            <a:ext cx="6683433" cy="2510444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851ACA-05D9-0C65-2E54-34AF515DA19F}"/>
              </a:ext>
            </a:extLst>
          </p:cNvPr>
          <p:cNvCxnSpPr>
            <a:cxnSpLocks/>
          </p:cNvCxnSpPr>
          <p:nvPr/>
        </p:nvCxnSpPr>
        <p:spPr>
          <a:xfrm flipH="1">
            <a:off x="764771" y="1404851"/>
            <a:ext cx="9676014" cy="2593571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92A72B-3303-B300-6580-B9158575479D}"/>
              </a:ext>
            </a:extLst>
          </p:cNvPr>
          <p:cNvSpPr txBox="1"/>
          <p:nvPr/>
        </p:nvSpPr>
        <p:spPr>
          <a:xfrm>
            <a:off x="2036618" y="1077671"/>
            <a:ext cx="4592782" cy="5078313"/>
          </a:xfrm>
          <a:prstGeom prst="rect">
            <a:avLst/>
          </a:prstGeom>
          <a:solidFill>
            <a:srgbClr val="A7D0F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Plan-</a:t>
            </a:r>
          </a:p>
          <a:p>
            <a:r>
              <a:rPr lang="en-US" dirty="0"/>
              <a:t>Leave Shotley Sat </a:t>
            </a:r>
            <a:r>
              <a:rPr lang="en-US"/>
              <a:t>22</a:t>
            </a:r>
            <a:r>
              <a:rPr lang="en-US" baseline="30000"/>
              <a:t>nd</a:t>
            </a:r>
            <a:r>
              <a:rPr lang="en-US"/>
              <a:t> June</a:t>
            </a:r>
            <a:endParaRPr lang="en-US" dirty="0"/>
          </a:p>
          <a:p>
            <a:r>
              <a:rPr lang="en-US" dirty="0"/>
              <a:t>Arrive </a:t>
            </a:r>
            <a:r>
              <a:rPr lang="en-US" dirty="0" err="1"/>
              <a:t>Breskins</a:t>
            </a:r>
            <a:r>
              <a:rPr lang="en-US" dirty="0"/>
              <a:t> Sun 23</a:t>
            </a:r>
            <a:r>
              <a:rPr lang="en-US" baseline="30000" dirty="0"/>
              <a:t>rd</a:t>
            </a:r>
          </a:p>
          <a:p>
            <a:r>
              <a:rPr lang="en-US" dirty="0" err="1"/>
              <a:t>Breskins</a:t>
            </a:r>
            <a:r>
              <a:rPr lang="en-US" dirty="0"/>
              <a:t> – Middelburg, Mon 24</a:t>
            </a:r>
            <a:r>
              <a:rPr lang="en-US" baseline="30000" dirty="0"/>
              <a:t>th</a:t>
            </a:r>
          </a:p>
          <a:p>
            <a:r>
              <a:rPr lang="en-US" dirty="0"/>
              <a:t>Day off, Tue 25</a:t>
            </a:r>
            <a:r>
              <a:rPr lang="en-US" baseline="30000" dirty="0"/>
              <a:t>th</a:t>
            </a:r>
          </a:p>
          <a:p>
            <a:r>
              <a:rPr lang="en-US" dirty="0"/>
              <a:t>Middelburg - Goes Wed 26</a:t>
            </a:r>
            <a:r>
              <a:rPr lang="en-US" baseline="30000" dirty="0"/>
              <a:t>th</a:t>
            </a:r>
          </a:p>
          <a:p>
            <a:r>
              <a:rPr lang="en-US" dirty="0"/>
              <a:t>Goes - </a:t>
            </a:r>
            <a:r>
              <a:rPr lang="en-US" dirty="0" err="1"/>
              <a:t>Bruisse</a:t>
            </a:r>
            <a:r>
              <a:rPr lang="en-US" dirty="0"/>
              <a:t> Thu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Day off, Fri 28</a:t>
            </a:r>
            <a:r>
              <a:rPr lang="en-US" baseline="30000" dirty="0"/>
              <a:t>th</a:t>
            </a:r>
          </a:p>
          <a:p>
            <a:r>
              <a:rPr lang="en-US" dirty="0" err="1"/>
              <a:t>Bruisse</a:t>
            </a:r>
            <a:r>
              <a:rPr lang="en-US" dirty="0"/>
              <a:t> - Willemstad Sat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Willemstad – Gouda Sun 30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/>
              <a:t>Day off, Mon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r>
              <a:rPr lang="en-US" dirty="0"/>
              <a:t>Gouda – </a:t>
            </a:r>
            <a:r>
              <a:rPr lang="en-US" dirty="0" err="1"/>
              <a:t>Niewe</a:t>
            </a:r>
            <a:r>
              <a:rPr lang="en-US" dirty="0"/>
              <a:t> Meer Tue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  <a:p>
            <a:r>
              <a:rPr lang="en-US" dirty="0" err="1"/>
              <a:t>Niewe</a:t>
            </a:r>
            <a:r>
              <a:rPr lang="en-US" dirty="0"/>
              <a:t> Meer – Amsterdam Marina (Night Convoy) Wed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r>
              <a:rPr lang="en-US" dirty="0"/>
              <a:t>Day off, Thu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Amsterdam Marina – Ijmuiden Seaport Fri 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Leave Ijmuiden Seaport Sat 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Arrive Shotley Sun 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4D07F-FBBB-A12A-90EB-2085A7020FF5}"/>
              </a:ext>
            </a:extLst>
          </p:cNvPr>
          <p:cNvSpPr txBox="1"/>
          <p:nvPr/>
        </p:nvSpPr>
        <p:spPr>
          <a:xfrm>
            <a:off x="6893787" y="1110510"/>
            <a:ext cx="2575560" cy="1754326"/>
          </a:xfrm>
          <a:prstGeom prst="rect">
            <a:avLst/>
          </a:prstGeom>
          <a:solidFill>
            <a:srgbClr val="A7D0F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Facts-</a:t>
            </a:r>
          </a:p>
          <a:p>
            <a:r>
              <a:rPr lang="en-US" dirty="0"/>
              <a:t>125M, 27 bridges, 4 locks on the inland waterways </a:t>
            </a:r>
          </a:p>
          <a:p>
            <a:r>
              <a:rPr lang="en-US" dirty="0"/>
              <a:t>222M crossing there &amp; back</a:t>
            </a:r>
          </a:p>
          <a:p>
            <a:r>
              <a:rPr lang="en-US" dirty="0"/>
              <a:t>Total 347M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7BFEE4-5CE9-EFC0-745A-920952042212}"/>
              </a:ext>
            </a:extLst>
          </p:cNvPr>
          <p:cNvSpPr/>
          <p:nvPr/>
        </p:nvSpPr>
        <p:spPr>
          <a:xfrm>
            <a:off x="10155382" y="5179097"/>
            <a:ext cx="147484" cy="13273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DA6D85-8903-6D92-899A-F1BF3458511D}"/>
              </a:ext>
            </a:extLst>
          </p:cNvPr>
          <p:cNvSpPr/>
          <p:nvPr/>
        </p:nvSpPr>
        <p:spPr>
          <a:xfrm>
            <a:off x="9052581" y="5255342"/>
            <a:ext cx="147484" cy="13273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02E665-CD04-0203-B421-07C4B99A4C9C}"/>
              </a:ext>
            </a:extLst>
          </p:cNvPr>
          <p:cNvSpPr/>
          <p:nvPr/>
        </p:nvSpPr>
        <p:spPr>
          <a:xfrm>
            <a:off x="8521953" y="5912908"/>
            <a:ext cx="147484" cy="13273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3150B1-3CA5-0523-A47E-DCE858A81D3A}"/>
              </a:ext>
            </a:extLst>
          </p:cNvPr>
          <p:cNvSpPr/>
          <p:nvPr/>
        </p:nvSpPr>
        <p:spPr>
          <a:xfrm flipH="1">
            <a:off x="7643418" y="6155984"/>
            <a:ext cx="147484" cy="1485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B2E7F6-4BDA-43EB-A9A5-BDB22ECD0123}"/>
              </a:ext>
            </a:extLst>
          </p:cNvPr>
          <p:cNvSpPr/>
          <p:nvPr/>
        </p:nvSpPr>
        <p:spPr>
          <a:xfrm flipV="1">
            <a:off x="10859729" y="3616827"/>
            <a:ext cx="148557" cy="13273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4CC691-94B2-C355-FC59-93098A0C377A}"/>
              </a:ext>
            </a:extLst>
          </p:cNvPr>
          <p:cNvSpPr/>
          <p:nvPr/>
        </p:nvSpPr>
        <p:spPr>
          <a:xfrm flipV="1">
            <a:off x="11427230" y="1600199"/>
            <a:ext cx="135506" cy="1106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6B18D4-7036-8697-44D4-39AE83CF7FC4}"/>
              </a:ext>
            </a:extLst>
          </p:cNvPr>
          <p:cNvSpPr/>
          <p:nvPr/>
        </p:nvSpPr>
        <p:spPr>
          <a:xfrm flipV="1">
            <a:off x="10897985" y="2374488"/>
            <a:ext cx="133809" cy="1327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A3767-B168-59AD-F47C-9A7936FB6682}"/>
              </a:ext>
            </a:extLst>
          </p:cNvPr>
          <p:cNvSpPr txBox="1"/>
          <p:nvPr/>
        </p:nvSpPr>
        <p:spPr>
          <a:xfrm>
            <a:off x="6912736" y="3079801"/>
            <a:ext cx="1549620" cy="923330"/>
          </a:xfrm>
          <a:prstGeom prst="rect">
            <a:avLst/>
          </a:prstGeom>
          <a:solidFill>
            <a:srgbClr val="A7D0F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Pre-Meetings</a:t>
            </a:r>
          </a:p>
          <a:p>
            <a:r>
              <a:rPr lang="en-US" dirty="0"/>
              <a:t>March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r>
              <a:rPr lang="en-US" dirty="0"/>
              <a:t>May 26</a:t>
            </a:r>
            <a:r>
              <a:rPr lang="en-US" baseline="30000" dirty="0"/>
              <a:t>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59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1740-3612-49A5-8BBC-33CE62834AC5}"/>
              </a:ext>
            </a:extLst>
          </p:cNvPr>
          <p:cNvSpPr txBox="1">
            <a:spLocks/>
          </p:cNvSpPr>
          <p:nvPr/>
        </p:nvSpPr>
        <p:spPr>
          <a:xfrm>
            <a:off x="2473306" y="118781"/>
            <a:ext cx="6803471" cy="9907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solidFill>
                  <a:schemeClr val="accent1">
                    <a:lumMod val="50000"/>
                  </a:schemeClr>
                </a:solidFill>
              </a:rPr>
              <a:t>AGM 2023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</a:rPr>
              <a:t>Stuart Robinson</a:t>
            </a:r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8A408-D25C-4CD6-B394-EBCAEE22B534}"/>
              </a:ext>
            </a:extLst>
          </p:cNvPr>
          <p:cNvSpPr txBox="1"/>
          <p:nvPr/>
        </p:nvSpPr>
        <p:spPr>
          <a:xfrm>
            <a:off x="570094" y="2782669"/>
            <a:ext cx="11051812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AOB</a:t>
            </a:r>
          </a:p>
          <a:p>
            <a:pPr algn="ctr">
              <a:spcAft>
                <a:spcPts val="12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Questions?</a:t>
            </a:r>
          </a:p>
          <a:p>
            <a:pPr algn="ctr">
              <a:spcAft>
                <a:spcPts val="1200"/>
              </a:spcAft>
            </a:pPr>
            <a:endParaRPr lang="en-GB" sz="36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algn="ctr">
              <a:spcAft>
                <a:spcPts val="1200"/>
              </a:spcAft>
            </a:pPr>
            <a:endParaRPr lang="en-GB" sz="36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Next AGM Saturday 14</a:t>
            </a:r>
            <a:r>
              <a:rPr lang="en-GB" sz="3600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th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December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E858B-80CE-4B07-994F-E87E6A37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1E30-2578-1645-8360-026689D01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3231" y="0"/>
            <a:ext cx="6205538" cy="97155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Shotley Point Yacht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70213-3DE9-9E46-87AD-D25713903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11215688" cy="577450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AGENDA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Apologies for absence.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Approval of the minutes.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Annual report, Commodore. (MA) 3.1. Annual report, Vice Commodore. (GS)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Annual report from the Interim accounts and report from Hon Treasurer. To include annual fees. (RW) 4.1. Approval of auditor for the accounts.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Membership recruitment and retention. (SB)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Award presentations and recognitions. (MA)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 Survey 2023. (GS)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 Elections. 8.1 Officer step down. 8.2 Officers offering themselves for re-election.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8.3 Committee Member standing down 8.4 Members offering themselves for re-election.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8.5 Members offering themselves for election to Officer. 8.6 Members offering themselves for election to Committee.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 Program for 2024. (GS) 9.1 Training (TB)  9.1 Summer Cruise 2023 (TB) 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9.2 Summer Cruise 2024 (MA)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 Any other business.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 algn="l"/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11. Date of next AGM (</a:t>
            </a:r>
            <a:r>
              <a:rPr lang="en-GB" strike="sngStrike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BdB</a:t>
            </a:r>
            <a:r>
              <a:rPr lang="en-GB" strike="sngStrike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9DB93-F341-C544-B691-1BD32766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B0795-036A-585A-322F-B62F36025966}"/>
              </a:ext>
            </a:extLst>
          </p:cNvPr>
          <p:cNvSpPr txBox="1"/>
          <p:nvPr/>
        </p:nvSpPr>
        <p:spPr>
          <a:xfrm rot="20710790">
            <a:off x="930242" y="1045715"/>
            <a:ext cx="9783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Thank You all for your continued Support!</a:t>
            </a:r>
          </a:p>
        </p:txBody>
      </p:sp>
    </p:spTree>
    <p:extLst>
      <p:ext uri="{BB962C8B-B14F-4D97-AF65-F5344CB8AC3E}">
        <p14:creationId xmlns:p14="http://schemas.microsoft.com/office/powerpoint/2010/main" val="424899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1E9BF66-0723-279C-008D-027C1AD5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182">
            <a:off x="7199464" y="3999502"/>
            <a:ext cx="2842418" cy="21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B61760-6920-346E-9E9C-E9270439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6215">
            <a:off x="9258343" y="1313370"/>
            <a:ext cx="1890713" cy="2520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854" y="320461"/>
            <a:ext cx="5855576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Vice-Commodore’s Report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Garry Stratton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34" y="1067960"/>
            <a:ext cx="6336291" cy="5790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Highlights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Full programme of club events</a:t>
            </a:r>
          </a:p>
          <a:p>
            <a:pPr lvl="1"/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Challenging first event of the season – 		            Night Cruise to Ipswich</a:t>
            </a:r>
          </a:p>
          <a:p>
            <a:pPr lvl="1"/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Something different in London</a:t>
            </a:r>
          </a:p>
          <a:p>
            <a:pPr lvl="1"/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Ladies Day</a:t>
            </a:r>
          </a:p>
          <a:p>
            <a:pPr lvl="1"/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Summer Cruise to France</a:t>
            </a:r>
          </a:p>
          <a:p>
            <a:pPr lvl="1"/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Visit to Spirit Yachts!</a:t>
            </a:r>
          </a:p>
          <a:p>
            <a:pPr lvl="1"/>
            <a:endParaRPr lang="en-GB" dirty="0">
              <a:solidFill>
                <a:srgbClr val="18295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Winter Workshops continue to be well attended and enjoyed</a:t>
            </a:r>
          </a:p>
          <a:p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 with Duncan (and Tim!) invaluable</a:t>
            </a:r>
          </a:p>
          <a:p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Crew Pool</a:t>
            </a:r>
          </a:p>
          <a:p>
            <a:pPr lvl="1"/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Meet &amp; Greet</a:t>
            </a:r>
          </a:p>
          <a:p>
            <a:pPr lvl="1"/>
            <a:r>
              <a:rPr lang="en-GB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Skippers and crew developing long term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0E7B8-61B4-DBD8-2F33-B343450DC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2528">
            <a:off x="9335356" y="3285129"/>
            <a:ext cx="2620654" cy="1961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F33A5A-6860-6653-DCDF-02DC0E5FD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6642">
            <a:off x="6928194" y="988713"/>
            <a:ext cx="2574408" cy="1912606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BE0757A-2FB4-018B-C76D-41314877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889">
            <a:off x="7026089" y="2518280"/>
            <a:ext cx="2594992" cy="14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9" descr="jpg">
            <a:extLst>
              <a:ext uri="{FF2B5EF4-FFF2-40B4-BE49-F238E27FC236}">
                <a16:creationId xmlns:a16="http://schemas.microsoft.com/office/drawing/2014/main" id="{BB04CCEE-B904-A49D-AE10-F807D746BC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9725" y="-76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8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56" y="320461"/>
            <a:ext cx="5855576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Vice-Commodore’s Report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Garry Stratton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083492"/>
            <a:ext cx="6662806" cy="566256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Looking Ahead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Trips are the lifeblood of our Club</a:t>
            </a:r>
          </a:p>
          <a:p>
            <a:pPr marL="742950" lvl="1" indent="-285750"/>
            <a:r>
              <a:rPr lang="en-GB" sz="28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Effective use of electronic and social media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Online event booking – don’t miss out!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Promote the value membership brings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MOB, tools and equipment…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Continue the integration of Crew Pool with events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Bring Boat owners and non-boat owners even closer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Social events are highly valued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Could / should we do more?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If so, what do members want?</a:t>
            </a:r>
            <a:endParaRPr lang="en-GB" sz="2400" dirty="0">
              <a:solidFill>
                <a:srgbClr val="18295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/>
            <a:r>
              <a:rPr lang="en-GB" sz="28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Engagement of </a:t>
            </a:r>
            <a:r>
              <a:rPr lang="en-GB" sz="2800" u="sng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en-GB" sz="28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members</a:t>
            </a:r>
          </a:p>
          <a:p>
            <a:pPr marL="1200150" lvl="2" indent="-285750"/>
            <a:r>
              <a:rPr lang="en-GB" sz="2400" dirty="0">
                <a:solidFill>
                  <a:srgbClr val="1829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Especially new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22C2CC-3266-1690-3FAA-D85761D2E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r="34396"/>
          <a:stretch/>
        </p:blipFill>
        <p:spPr bwMode="auto">
          <a:xfrm>
            <a:off x="7177156" y="0"/>
            <a:ext cx="5011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9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B47E-CF8F-038D-53DD-B117D937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87"/>
            <a:ext cx="10515600" cy="8435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Hon Treasurers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Richard White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FE2CDB-6F56-73B3-7557-93AB5106C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81467"/>
              </p:ext>
            </p:extLst>
          </p:nvPr>
        </p:nvGraphicFramePr>
        <p:xfrm>
          <a:off x="2515313" y="966952"/>
          <a:ext cx="7209802" cy="5893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5085">
                  <a:extLst>
                    <a:ext uri="{9D8B030D-6E8A-4147-A177-3AD203B41FA5}">
                      <a16:colId xmlns:a16="http://schemas.microsoft.com/office/drawing/2014/main" val="1727697326"/>
                    </a:ext>
                  </a:extLst>
                </a:gridCol>
                <a:gridCol w="977814">
                  <a:extLst>
                    <a:ext uri="{9D8B030D-6E8A-4147-A177-3AD203B41FA5}">
                      <a16:colId xmlns:a16="http://schemas.microsoft.com/office/drawing/2014/main" val="3163355645"/>
                    </a:ext>
                  </a:extLst>
                </a:gridCol>
                <a:gridCol w="977814">
                  <a:extLst>
                    <a:ext uri="{9D8B030D-6E8A-4147-A177-3AD203B41FA5}">
                      <a16:colId xmlns:a16="http://schemas.microsoft.com/office/drawing/2014/main" val="1446322618"/>
                    </a:ext>
                  </a:extLst>
                </a:gridCol>
                <a:gridCol w="305614">
                  <a:extLst>
                    <a:ext uri="{9D8B030D-6E8A-4147-A177-3AD203B41FA5}">
                      <a16:colId xmlns:a16="http://schemas.microsoft.com/office/drawing/2014/main" val="3072088423"/>
                    </a:ext>
                  </a:extLst>
                </a:gridCol>
                <a:gridCol w="1017224">
                  <a:extLst>
                    <a:ext uri="{9D8B030D-6E8A-4147-A177-3AD203B41FA5}">
                      <a16:colId xmlns:a16="http://schemas.microsoft.com/office/drawing/2014/main" val="2390014649"/>
                    </a:ext>
                  </a:extLst>
                </a:gridCol>
                <a:gridCol w="956251">
                  <a:extLst>
                    <a:ext uri="{9D8B030D-6E8A-4147-A177-3AD203B41FA5}">
                      <a16:colId xmlns:a16="http://schemas.microsoft.com/office/drawing/2014/main" val="3252611905"/>
                    </a:ext>
                  </a:extLst>
                </a:gridCol>
              </a:tblGrid>
              <a:tr h="236673"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PROFIT &amp; LOSS 2023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2022 COMPARATIVES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68497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sng">
                          <a:solidFill>
                            <a:srgbClr val="002060"/>
                          </a:solidFill>
                          <a:effectLst/>
                        </a:rPr>
                        <a:t>2023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sng">
                          <a:solidFill>
                            <a:srgbClr val="002060"/>
                          </a:solidFill>
                          <a:effectLst/>
                        </a:rPr>
                        <a:t>2022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153437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INCOME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544780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Membership Fees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3,900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4,010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829263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Merchandise Sales (including charts)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807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210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006961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Bank Interest Received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</a:rPr>
                        <a:t>37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43172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4,743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4,233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751485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EXPENSES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694046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RYA Subs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175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165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28187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HASA Membership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40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515746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Website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300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330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243796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Insurance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575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575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089109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Purchase  of tools and equipment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1,327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603598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Office equipment &amp; stationery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144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158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15698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Equipment for  Training &amp; Workshops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370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972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153568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Promotion &amp; Advertising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75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210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667267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Cost of merchandise &amp; burgees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837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220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470178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Hire of village hall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328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280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239493"/>
                  </a:ext>
                </a:extLst>
              </a:tr>
              <a:tr h="21090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Sundries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305186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Events subsidies/drinks &amp; nibbles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158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263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038058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AGM expenses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25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175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82862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Presentations &amp; trophies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40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524779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u="sng" dirty="0">
                          <a:solidFill>
                            <a:srgbClr val="002060"/>
                          </a:solidFill>
                          <a:effectLst/>
                        </a:rPr>
                        <a:t>4,355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u="sng" dirty="0">
                          <a:solidFill>
                            <a:srgbClr val="002060"/>
                          </a:solidFill>
                          <a:effectLst/>
                        </a:rPr>
                        <a:t>3,422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253055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368217"/>
                  </a:ext>
                </a:extLst>
              </a:tr>
              <a:tr h="23667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PROFIT/(LOSS)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388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811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788" marR="16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00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97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B47E-CF8F-038D-53DD-B117D937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87"/>
            <a:ext cx="10515600" cy="8435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Hon Treasurers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Richard White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B041C8-81A2-41BD-0E94-54D68E734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692114"/>
              </p:ext>
            </p:extLst>
          </p:nvPr>
        </p:nvGraphicFramePr>
        <p:xfrm>
          <a:off x="2836969" y="966952"/>
          <a:ext cx="7169921" cy="5892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2480">
                  <a:extLst>
                    <a:ext uri="{9D8B030D-6E8A-4147-A177-3AD203B41FA5}">
                      <a16:colId xmlns:a16="http://schemas.microsoft.com/office/drawing/2014/main" val="2101515831"/>
                    </a:ext>
                  </a:extLst>
                </a:gridCol>
                <a:gridCol w="987680">
                  <a:extLst>
                    <a:ext uri="{9D8B030D-6E8A-4147-A177-3AD203B41FA5}">
                      <a16:colId xmlns:a16="http://schemas.microsoft.com/office/drawing/2014/main" val="1517193833"/>
                    </a:ext>
                  </a:extLst>
                </a:gridCol>
                <a:gridCol w="987680">
                  <a:extLst>
                    <a:ext uri="{9D8B030D-6E8A-4147-A177-3AD203B41FA5}">
                      <a16:colId xmlns:a16="http://schemas.microsoft.com/office/drawing/2014/main" val="1963435516"/>
                    </a:ext>
                  </a:extLst>
                </a:gridCol>
                <a:gridCol w="308697">
                  <a:extLst>
                    <a:ext uri="{9D8B030D-6E8A-4147-A177-3AD203B41FA5}">
                      <a16:colId xmlns:a16="http://schemas.microsoft.com/office/drawing/2014/main" val="1713634737"/>
                    </a:ext>
                  </a:extLst>
                </a:gridCol>
                <a:gridCol w="1027486">
                  <a:extLst>
                    <a:ext uri="{9D8B030D-6E8A-4147-A177-3AD203B41FA5}">
                      <a16:colId xmlns:a16="http://schemas.microsoft.com/office/drawing/2014/main" val="3778653682"/>
                    </a:ext>
                  </a:extLst>
                </a:gridCol>
                <a:gridCol w="965898">
                  <a:extLst>
                    <a:ext uri="{9D8B030D-6E8A-4147-A177-3AD203B41FA5}">
                      <a16:colId xmlns:a16="http://schemas.microsoft.com/office/drawing/2014/main" val="365390763"/>
                    </a:ext>
                  </a:extLst>
                </a:gridCol>
              </a:tblGrid>
              <a:tr h="282208"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BALANCE SHEET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680072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sng">
                          <a:solidFill>
                            <a:srgbClr val="002060"/>
                          </a:solidFill>
                          <a:effectLst/>
                        </a:rPr>
                        <a:t>2023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sng" dirty="0">
                          <a:solidFill>
                            <a:srgbClr val="002060"/>
                          </a:solidFill>
                          <a:effectLst/>
                        </a:rPr>
                        <a:t>2022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17968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FIXED ASSETS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242668"/>
                  </a:ext>
                </a:extLst>
              </a:tr>
              <a:tr h="280506">
                <a:tc gridSpan="2"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Equipment (all treated as expense in year occurred)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548944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CURRENT ASSETS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373850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Stock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845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897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983607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Debtors &amp; cheques to bank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510413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Prepayments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66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67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238100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Bank accounts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15,009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16,074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924600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TOTAL ASSETS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15,921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17,038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545608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CURRENT LIABILITIES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560977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Expenses not yet paid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620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381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15992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Babergh grant for school event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500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4987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Due to RNLI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483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428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205686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Pre paid subs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                     -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1,300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158899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1,103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2,609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850815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TOTAL ASSETS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14,817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14,429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345153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CAPITAL ACCOUNT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952378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As at 1st January 2021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14,429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13,763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130341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Net (loss)/profit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388 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666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795675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14,817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</a:rPr>
                        <a:t>14,429 </a:t>
                      </a:r>
                      <a:endParaRPr lang="en-GB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188" marR="161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37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95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Membership Secretary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Sheila Barnes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81337"/>
            <a:ext cx="1375234" cy="971550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17765F1-305A-DDD1-A71F-FF5EC8E4E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214876"/>
              </p:ext>
            </p:extLst>
          </p:nvPr>
        </p:nvGraphicFramePr>
        <p:xfrm>
          <a:off x="4967339" y="1047825"/>
          <a:ext cx="7224661" cy="563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22B18AE-D94C-EEA8-0891-A90C204E52FA}"/>
              </a:ext>
            </a:extLst>
          </p:cNvPr>
          <p:cNvSpPr txBox="1"/>
          <p:nvPr/>
        </p:nvSpPr>
        <p:spPr>
          <a:xfrm>
            <a:off x="0" y="1035463"/>
            <a:ext cx="53077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SPYC Membership Information 11 Nov 2023</a:t>
            </a:r>
          </a:p>
          <a:p>
            <a:pPr algn="l" fontAlgn="b"/>
            <a:endParaRPr lang="en-GB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Boat Members Renewed			45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Non Boat Owning Members Renewed	14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NEW Boat Owning Members	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NEW Non-Boat Owning Members		4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Boat Owner ROLL-OVER from 2022	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Honorary Members			2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Full Members NOT Renewed		13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Crew Pool NOT Renewed		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TOTAL Membership		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98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TOTAL Live Membership			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76</a:t>
            </a:r>
            <a:endParaRPr lang="en-GB" sz="2000" b="1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9C05E4-7B88-9140-8963-FD8A5A71E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386405"/>
              </p:ext>
            </p:extLst>
          </p:nvPr>
        </p:nvGraphicFramePr>
        <p:xfrm>
          <a:off x="5267838" y="637303"/>
          <a:ext cx="6924162" cy="6220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127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2770-C081-994A-B927-E9C4D8B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488" y="62177"/>
            <a:ext cx="5041024" cy="9907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Membership Secretary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Sheila Barnes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A75AE-3B3A-BB41-92D6-7D1AA71D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81337"/>
            <a:ext cx="1375234" cy="971550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17765F1-305A-DDD1-A71F-FF5EC8E4EB91}"/>
              </a:ext>
            </a:extLst>
          </p:cNvPr>
          <p:cNvGraphicFramePr>
            <a:graphicFrameLocks/>
          </p:cNvGraphicFramePr>
          <p:nvPr/>
        </p:nvGraphicFramePr>
        <p:xfrm>
          <a:off x="2991394" y="2612571"/>
          <a:ext cx="6445331" cy="418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F2EC299-2A0B-7A11-2FA9-459E2D25368E}"/>
              </a:ext>
            </a:extLst>
          </p:cNvPr>
          <p:cNvSpPr txBox="1"/>
          <p:nvPr/>
        </p:nvSpPr>
        <p:spPr>
          <a:xfrm>
            <a:off x="1573421" y="1052887"/>
            <a:ext cx="7043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Reasons for Non-Renewal</a:t>
            </a:r>
          </a:p>
          <a:p>
            <a:pPr fontAlgn="b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Full membership NOT Renewing;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Sold/Selling Boat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1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Moved Away				4</a:t>
            </a:r>
          </a:p>
          <a:p>
            <a:pPr fontAlgn="b"/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Passed Away	</a:t>
            </a:r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			1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No Reason Given				7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Sub Total				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endParaRPr lang="en-GB" sz="2000" b="1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</a:p>
          <a:p>
            <a:pPr fontAlgn="b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Non-Boat Owners NOT Renewing;</a:t>
            </a:r>
          </a:p>
          <a:p>
            <a:pPr fontAlgn="b"/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Health</a:t>
            </a:r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					2</a:t>
            </a: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No Reason Given				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Sub Total				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endParaRPr lang="en-GB" sz="2000" b="1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endParaRPr lang="en-GB" sz="2000" u="none" strike="noStrike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"/>
            <a:r>
              <a:rPr lang="en-GB" sz="2000" u="none" strike="noStrike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exact number of people is unclear, as new members do not necessarily give a second person when joining via website but 111 people are listed on database.</a:t>
            </a:r>
          </a:p>
        </p:txBody>
      </p:sp>
    </p:spTree>
    <p:extLst>
      <p:ext uri="{BB962C8B-B14F-4D97-AF65-F5344CB8AC3E}">
        <p14:creationId xmlns:p14="http://schemas.microsoft.com/office/powerpoint/2010/main" val="300940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FF2F-5C57-864A-A264-841FDBBA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20461"/>
            <a:ext cx="5257800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Awards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Mark Abbott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3E9F-226C-3A48-BF80-15062018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3694611" cy="1202487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Photographic Award</a:t>
            </a:r>
          </a:p>
          <a:p>
            <a:endParaRPr lang="en-GB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6DE58-86C8-284B-AC17-464F55051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4" y="111942"/>
            <a:ext cx="1375234" cy="971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2797B-3A2F-E942-8A80-67A03597E0F0}"/>
              </a:ext>
            </a:extLst>
          </p:cNvPr>
          <p:cNvSpPr txBox="1"/>
          <p:nvPr/>
        </p:nvSpPr>
        <p:spPr>
          <a:xfrm>
            <a:off x="713510" y="2474893"/>
            <a:ext cx="3063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Kazarka</a:t>
            </a:r>
            <a:endParaRPr lang="en-US" sz="36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Helvetica Neue" panose="02000503000000020004" pitchFamily="2" charset="0"/>
              </a:rPr>
              <a:t>A</a:t>
            </a:r>
            <a:r>
              <a:rPr lang="en-GB" sz="2000" b="0" i="0" u="none" strike="noStrik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t anchor, </a:t>
            </a:r>
            <a:r>
              <a:rPr lang="en-GB" sz="2000" dirty="0" err="1">
                <a:solidFill>
                  <a:srgbClr val="002060"/>
                </a:solidFill>
                <a:latin typeface="Helvetica Neue" panose="02000503000000020004" pitchFamily="2" charset="0"/>
              </a:rPr>
              <a:t>P</a:t>
            </a:r>
            <a:r>
              <a:rPr lang="en-GB" sz="2000" b="0" i="0" u="none" strike="noStrike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yefleet</a:t>
            </a:r>
            <a:r>
              <a:rPr lang="en-GB" sz="2000" b="0" i="0" u="none" strike="noStrik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Creek</a:t>
            </a: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BADA8-F915-E94A-6BA8-0B6634BC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63" y="1522970"/>
            <a:ext cx="7739565" cy="45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8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2630</Words>
  <Application>Microsoft Macintosh PowerPoint</Application>
  <PresentationFormat>Widescreen</PresentationFormat>
  <Paragraphs>609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Times New Roman</vt:lpstr>
      <vt:lpstr>Office Theme</vt:lpstr>
      <vt:lpstr>Shotley Point Yacht Club</vt:lpstr>
      <vt:lpstr>Commodores Report Mark Abbott VR</vt:lpstr>
      <vt:lpstr>Vice-Commodore’s Report Garry Stratton</vt:lpstr>
      <vt:lpstr>Vice-Commodore’s Report Garry Stratton</vt:lpstr>
      <vt:lpstr>Hon Treasurers Richard White</vt:lpstr>
      <vt:lpstr>Hon Treasurers Richard White</vt:lpstr>
      <vt:lpstr>Membership Secretary  Sheila Barnes</vt:lpstr>
      <vt:lpstr>Membership Secretary  Sheila Barnes</vt:lpstr>
      <vt:lpstr>Awards Mark Abbott VR</vt:lpstr>
      <vt:lpstr>Awards Mark Abbott VR</vt:lpstr>
      <vt:lpstr>Awards Mark Abbott VR</vt:lpstr>
      <vt:lpstr>Shotley Point Yacht Club</vt:lpstr>
      <vt:lpstr>Membership Survey 2023 Garry Stratton</vt:lpstr>
      <vt:lpstr>Membership Survey 2023 Garry Stratton</vt:lpstr>
      <vt:lpstr>Membership Survey 2023 Garry Stratton</vt:lpstr>
      <vt:lpstr>Membership Survey 2023 Garry Stratton</vt:lpstr>
      <vt:lpstr>PowerPoint Presentation</vt:lpstr>
      <vt:lpstr>Election of Committee 2024  Barbara de Bruine</vt:lpstr>
      <vt:lpstr>Election of Committee 2024  Barbara de Bruine</vt:lpstr>
      <vt:lpstr>Events 2024  Garry Statton</vt:lpstr>
      <vt:lpstr>Events 2024  Garry Stratton</vt:lpstr>
      <vt:lpstr>Events 2024  Garry Stratton</vt:lpstr>
      <vt:lpstr>Events 2024  Garry Stratton</vt:lpstr>
      <vt:lpstr>Events 2024  Tim Bultitude</vt:lpstr>
      <vt:lpstr>Summer Cruise 2023  Tim Bultitude &amp; Pete Morley</vt:lpstr>
      <vt:lpstr>Summer Cruise 2023  Tim Bultitude &amp; Pete Morley </vt:lpstr>
      <vt:lpstr>Summer Cruise 2024 Mark Abbott </vt:lpstr>
      <vt:lpstr>PowerPoint Presentation</vt:lpstr>
      <vt:lpstr>Shotley Point Yacht Club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Shotley Point Yacht Club</dc:title>
  <dc:creator>Mark Abbott</dc:creator>
  <cp:lastModifiedBy>Mark Abbott</cp:lastModifiedBy>
  <cp:revision>51</cp:revision>
  <dcterms:created xsi:type="dcterms:W3CDTF">2021-11-26T09:13:41Z</dcterms:created>
  <dcterms:modified xsi:type="dcterms:W3CDTF">2023-12-09T14:54:38Z</dcterms:modified>
</cp:coreProperties>
</file>