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7"/>
  </p:notesMasterIdLst>
  <p:sldIdLst>
    <p:sldId id="256" r:id="rId2"/>
    <p:sldId id="257" r:id="rId3"/>
    <p:sldId id="298" r:id="rId4"/>
    <p:sldId id="318" r:id="rId5"/>
    <p:sldId id="319" r:id="rId6"/>
    <p:sldId id="259" r:id="rId7"/>
    <p:sldId id="315" r:id="rId8"/>
    <p:sldId id="316" r:id="rId9"/>
    <p:sldId id="261" r:id="rId10"/>
    <p:sldId id="320" r:id="rId11"/>
    <p:sldId id="300" r:id="rId12"/>
    <p:sldId id="301" r:id="rId13"/>
    <p:sldId id="302" r:id="rId14"/>
    <p:sldId id="305" r:id="rId15"/>
    <p:sldId id="263" r:id="rId16"/>
    <p:sldId id="269" r:id="rId17"/>
    <p:sldId id="284" r:id="rId18"/>
    <p:sldId id="311" r:id="rId19"/>
    <p:sldId id="310" r:id="rId20"/>
    <p:sldId id="312" r:id="rId21"/>
    <p:sldId id="313" r:id="rId22"/>
    <p:sldId id="314" r:id="rId23"/>
    <p:sldId id="286" r:id="rId24"/>
    <p:sldId id="303" r:id="rId25"/>
    <p:sldId id="306" r:id="rId26"/>
    <p:sldId id="307" r:id="rId27"/>
    <p:sldId id="266" r:id="rId28"/>
    <p:sldId id="290" r:id="rId29"/>
    <p:sldId id="295" r:id="rId30"/>
    <p:sldId id="296" r:id="rId31"/>
    <p:sldId id="289" r:id="rId32"/>
    <p:sldId id="308" r:id="rId33"/>
    <p:sldId id="309" r:id="rId34"/>
    <p:sldId id="304" r:id="rId35"/>
    <p:sldId id="317"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7D0F6"/>
    <a:srgbClr val="2B982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314"/>
    <p:restoredTop sz="94578"/>
  </p:normalViewPr>
  <p:slideViewPr>
    <p:cSldViewPr snapToGrid="0" snapToObjects="1">
      <p:cViewPr varScale="1">
        <p:scale>
          <a:sx n="56" d="100"/>
          <a:sy n="56" d="100"/>
        </p:scale>
        <p:origin x="208" y="131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Users/markabbott/Desktop/Book3.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Users/markabbott/Desktop/Book3.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d.docs.live.net/e8f0cc2fdde70f3f/Desktop/SPYC%20Survey%202022.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d.docs.live.net/e8f0cc2fdde70f3f/Desktop/SPYC%20Survey%202022.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https://d.docs.live.net/e8f0cc2fdde70f3f/Desktop/SPYC%20Survey%202022.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https://d.docs.live.net/e8f0cc2fdde70f3f/Desktop/SPYC%20Survey%202022.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https://d.docs.live.net/e8f0cc2fdde70f3f/Desktop/SPYC%20Survey%202022.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https://d.docs.live.net/e8f0cc2fdde70f3f/Desktop/SPYC%20Survey%202022.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https://d.docs.live.net/e8f0cc2fdde70f3f/Desktop/SPYC%20Survey%202022.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baseline="0">
                <a:solidFill>
                  <a:srgbClr val="002060"/>
                </a:solidFill>
                <a:latin typeface="+mn-lt"/>
                <a:ea typeface="+mn-ea"/>
                <a:cs typeface="+mn-cs"/>
              </a:defRPr>
            </a:pPr>
            <a:r>
              <a:rPr lang="en-US" dirty="0">
                <a:solidFill>
                  <a:srgbClr val="002060"/>
                </a:solidFill>
              </a:rPr>
              <a:t>Membership</a:t>
            </a:r>
            <a:r>
              <a:rPr lang="en-US" baseline="0" dirty="0">
                <a:solidFill>
                  <a:srgbClr val="002060"/>
                </a:solidFill>
              </a:rPr>
              <a:t> Movement</a:t>
            </a:r>
            <a:endParaRPr lang="en-US" dirty="0">
              <a:solidFill>
                <a:srgbClr val="002060"/>
              </a:solidFill>
            </a:endParaRPr>
          </a:p>
        </c:rich>
      </c:tx>
      <c:overlay val="0"/>
      <c:spPr>
        <a:noFill/>
        <a:ln>
          <a:noFill/>
        </a:ln>
        <a:effectLst/>
      </c:spPr>
      <c:txPr>
        <a:bodyPr rot="0" spcFirstLastPara="1" vertOverflow="ellipsis" vert="horz" wrap="square" anchor="ctr" anchorCtr="1"/>
        <a:lstStyle/>
        <a:p>
          <a:pPr>
            <a:defRPr sz="1600" b="1" i="0" u="none" strike="noStrike" kern="1200" cap="all" baseline="0">
              <a:solidFill>
                <a:srgbClr val="002060"/>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480B-C94C-8ADB-43DB0F29D4E4}"/>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3-480B-C94C-8ADB-43DB0F29D4E4}"/>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5-480B-C94C-8ADB-43DB0F29D4E4}"/>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7-480B-C94C-8ADB-43DB0F29D4E4}"/>
              </c:ext>
            </c:extLst>
          </c:dPt>
          <c:dPt>
            <c:idx val="4"/>
            <c:bubble3D val="0"/>
            <c:spPr>
              <a:solidFill>
                <a:schemeClr val="accent5"/>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9-480B-C94C-8ADB-43DB0F29D4E4}"/>
              </c:ext>
            </c:extLst>
          </c:dPt>
          <c:dPt>
            <c:idx val="5"/>
            <c:bubble3D val="0"/>
            <c:spPr>
              <a:solidFill>
                <a:schemeClr val="accent6"/>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B-480B-C94C-8ADB-43DB0F29D4E4}"/>
              </c:ext>
            </c:extLst>
          </c:dPt>
          <c:dPt>
            <c:idx val="6"/>
            <c:bubble3D val="0"/>
            <c:spPr>
              <a:solidFill>
                <a:schemeClr val="accent1">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D-480B-C94C-8ADB-43DB0F29D4E4}"/>
              </c:ext>
            </c:extLst>
          </c:dPt>
          <c:dPt>
            <c:idx val="7"/>
            <c:bubble3D val="0"/>
            <c:spPr>
              <a:solidFill>
                <a:schemeClr val="accent2">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F-480B-C94C-8ADB-43DB0F29D4E4}"/>
              </c:ext>
            </c:extLst>
          </c:dPt>
          <c:dPt>
            <c:idx val="8"/>
            <c:bubble3D val="0"/>
            <c:spPr>
              <a:solidFill>
                <a:schemeClr val="accent3">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11-480B-C94C-8ADB-43DB0F29D4E4}"/>
              </c:ext>
            </c:extLst>
          </c:dPt>
          <c:dLbls>
            <c:dLbl>
              <c:idx val="0"/>
              <c:layout>
                <c:manualLayout>
                  <c:x val="-0.12194530597234217"/>
                  <c:y val="-0.16796415272217899"/>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480B-C94C-8ADB-43DB0F29D4E4}"/>
                </c:ext>
              </c:extLst>
            </c:dLbl>
            <c:dLbl>
              <c:idx val="1"/>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3-480B-C94C-8ADB-43DB0F29D4E4}"/>
                </c:ext>
              </c:extLst>
            </c:dLbl>
            <c:dLbl>
              <c:idx val="2"/>
              <c:layout>
                <c:manualLayout>
                  <c:x val="0.15750495719590032"/>
                  <c:y val="1.4654035668585724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3"/>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480B-C94C-8ADB-43DB0F29D4E4}"/>
                </c:ext>
              </c:extLst>
            </c:dLbl>
            <c:dLbl>
              <c:idx val="3"/>
              <c:layout>
                <c:manualLayout>
                  <c:x val="9.796557952895503E-2"/>
                  <c:y val="0.11887517432749127"/>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4"/>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480B-C94C-8ADB-43DB0F29D4E4}"/>
                </c:ext>
              </c:extLst>
            </c:dLbl>
            <c:dLbl>
              <c:idx val="4"/>
              <c:layout>
                <c:manualLayout>
                  <c:x val="-1.4839277238519696E-19"/>
                  <c:y val="9.7818518663054466E-2"/>
                </c:manualLayout>
              </c:layout>
              <c:spPr>
                <a:noFill/>
                <a:ln>
                  <a:noFill/>
                </a:ln>
                <a:effectLst/>
              </c:spPr>
              <c:txPr>
                <a:bodyPr rot="0" spcFirstLastPara="1" vertOverflow="ellipsis" vert="horz" wrap="square" lIns="38100" tIns="19050" rIns="38100" bIns="19050" anchor="ctr" anchorCtr="1">
                  <a:noAutofit/>
                </a:bodyPr>
                <a:lstStyle/>
                <a:p>
                  <a:pPr>
                    <a:defRPr sz="1000" b="1" i="0" u="none" strike="noStrike" kern="1200" spc="0" baseline="0">
                      <a:solidFill>
                        <a:schemeClr val="accent5"/>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1424485912720394"/>
                      <c:h val="0.18241125472661132"/>
                    </c:manualLayout>
                  </c15:layout>
                </c:ext>
                <c:ext xmlns:c16="http://schemas.microsoft.com/office/drawing/2014/chart" uri="{C3380CC4-5D6E-409C-BE32-E72D297353CC}">
                  <c16:uniqueId val="{00000009-480B-C94C-8ADB-43DB0F29D4E4}"/>
                </c:ext>
              </c:extLst>
            </c:dLbl>
            <c:dLbl>
              <c:idx val="5"/>
              <c:layout>
                <c:manualLayout>
                  <c:x val="6.7596943302945288E-3"/>
                  <c:y val="-6.1651628162525479E-2"/>
                </c:manualLayout>
              </c:layout>
              <c:spPr>
                <a:noFill/>
                <a:ln>
                  <a:noFill/>
                </a:ln>
                <a:effectLst/>
              </c:spPr>
              <c:txPr>
                <a:bodyPr rot="0" spcFirstLastPara="1" vertOverflow="ellipsis" vert="horz" wrap="square" lIns="38100" tIns="19050" rIns="38100" bIns="19050" anchor="ctr" anchorCtr="1">
                  <a:noAutofit/>
                </a:bodyPr>
                <a:lstStyle/>
                <a:p>
                  <a:pPr>
                    <a:defRPr sz="1000" b="1" i="0" u="none" strike="noStrike" kern="1200" spc="0" baseline="0">
                      <a:solidFill>
                        <a:schemeClr val="accent6"/>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12744508905168225"/>
                      <c:h val="0.24300533406179461"/>
                    </c:manualLayout>
                  </c15:layout>
                </c:ext>
                <c:ext xmlns:c16="http://schemas.microsoft.com/office/drawing/2014/chart" uri="{C3380CC4-5D6E-409C-BE32-E72D297353CC}">
                  <c16:uniqueId val="{0000000B-480B-C94C-8ADB-43DB0F29D4E4}"/>
                </c:ext>
              </c:extLst>
            </c:dLbl>
            <c:dLbl>
              <c:idx val="6"/>
              <c:layout>
                <c:manualLayout>
                  <c:x val="7.0856733393730089E-4"/>
                  <c:y val="-0.23437349031770074"/>
                </c:manualLayout>
              </c:layout>
              <c:spPr>
                <a:noFill/>
                <a:ln>
                  <a:noFill/>
                </a:ln>
                <a:effectLst/>
              </c:spPr>
              <c:txPr>
                <a:bodyPr rot="0" spcFirstLastPara="1" vertOverflow="ellipsis" vert="horz" wrap="square" lIns="38100" tIns="19050" rIns="38100" bIns="19050" anchor="ctr" anchorCtr="1">
                  <a:noAutofit/>
                </a:bodyPr>
                <a:lstStyle/>
                <a:p>
                  <a:pPr>
                    <a:defRPr sz="1000" b="1" i="0" u="none" strike="noStrike" kern="1200" spc="0" baseline="0">
                      <a:solidFill>
                        <a:schemeClr val="accent1">
                          <a:lumMod val="60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15424421301527225"/>
                      <c:h val="0.16357644016587555"/>
                    </c:manualLayout>
                  </c15:layout>
                </c:ext>
                <c:ext xmlns:c16="http://schemas.microsoft.com/office/drawing/2014/chart" uri="{C3380CC4-5D6E-409C-BE32-E72D297353CC}">
                  <c16:uniqueId val="{0000000D-480B-C94C-8ADB-43DB0F29D4E4}"/>
                </c:ext>
              </c:extLst>
            </c:dLbl>
            <c:dLbl>
              <c:idx val="7"/>
              <c:layout>
                <c:manualLayout>
                  <c:x val="7.4843093512138831E-2"/>
                  <c:y val="-0.10454797061233879"/>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lumMod val="60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F-480B-C94C-8ADB-43DB0F29D4E4}"/>
                </c:ext>
              </c:extLst>
            </c:dLbl>
            <c:dLbl>
              <c:idx val="8"/>
              <c:layout>
                <c:manualLayout>
                  <c:x val="8.8433215067115253E-2"/>
                  <c:y val="-2.1462356076272969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3">
                          <a:lumMod val="60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1-480B-C94C-8ADB-43DB0F29D4E4}"/>
                </c:ext>
              </c:extLst>
            </c:dLbl>
            <c:spPr>
              <a:noFill/>
              <a:ln>
                <a:noFill/>
              </a:ln>
              <a:effectLst/>
            </c:sp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Sheet1!$A$3:$A$11</c:f>
              <c:strCache>
                <c:ptCount val="9"/>
                <c:pt idx="0">
                  <c:v>Boat Members Renewed</c:v>
                </c:pt>
                <c:pt idx="1">
                  <c:v>Non Boat Owning Members Renewed</c:v>
                </c:pt>
                <c:pt idx="2">
                  <c:v>NEW Boat Owning Members</c:v>
                </c:pt>
                <c:pt idx="3">
                  <c:v>NEW Non-Boat Owning Members</c:v>
                </c:pt>
                <c:pt idx="4">
                  <c:v>Boat Owner ROLL-OVER from 2021</c:v>
                </c:pt>
                <c:pt idx="5">
                  <c:v>Non-Boat Owning Members ROLL-OVER 2021</c:v>
                </c:pt>
                <c:pt idx="6">
                  <c:v>Honorary Members</c:v>
                </c:pt>
                <c:pt idx="7">
                  <c:v>Full Members NOT Renewed</c:v>
                </c:pt>
                <c:pt idx="8">
                  <c:v>Crew Pool NOT Renewed</c:v>
                </c:pt>
              </c:strCache>
            </c:strRef>
          </c:cat>
          <c:val>
            <c:numRef>
              <c:f>Sheet1!$B$3:$B$11</c:f>
              <c:numCache>
                <c:formatCode>General</c:formatCode>
                <c:ptCount val="9"/>
                <c:pt idx="0">
                  <c:v>42</c:v>
                </c:pt>
                <c:pt idx="1">
                  <c:v>14</c:v>
                </c:pt>
                <c:pt idx="2">
                  <c:v>11</c:v>
                </c:pt>
                <c:pt idx="3">
                  <c:v>4</c:v>
                </c:pt>
                <c:pt idx="4">
                  <c:v>5</c:v>
                </c:pt>
                <c:pt idx="5">
                  <c:v>4</c:v>
                </c:pt>
                <c:pt idx="6">
                  <c:v>2</c:v>
                </c:pt>
                <c:pt idx="7">
                  <c:v>15</c:v>
                </c:pt>
                <c:pt idx="8">
                  <c:v>13</c:v>
                </c:pt>
              </c:numCache>
            </c:numRef>
          </c:val>
          <c:extLst>
            <c:ext xmlns:c16="http://schemas.microsoft.com/office/drawing/2014/chart" uri="{C3380CC4-5D6E-409C-BE32-E72D297353CC}">
              <c16:uniqueId val="{00000012-480B-C94C-8ADB-43DB0F29D4E4}"/>
            </c:ext>
          </c:extLst>
        </c:ser>
        <c:dLbls>
          <c:dLblPos val="outEnd"/>
          <c:showLegendKey val="0"/>
          <c:showVal val="0"/>
          <c:showCatName val="1"/>
          <c:showSerName val="0"/>
          <c:showPercent val="0"/>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baseline="0">
                <a:solidFill>
                  <a:srgbClr val="002060"/>
                </a:solidFill>
                <a:latin typeface="+mn-lt"/>
                <a:ea typeface="+mn-ea"/>
                <a:cs typeface="+mn-cs"/>
              </a:defRPr>
            </a:pPr>
            <a:r>
              <a:rPr lang="en-US" dirty="0">
                <a:solidFill>
                  <a:srgbClr val="002060"/>
                </a:solidFill>
              </a:rPr>
              <a:t>Membership</a:t>
            </a:r>
            <a:r>
              <a:rPr lang="en-US" baseline="0" dirty="0">
                <a:solidFill>
                  <a:srgbClr val="002060"/>
                </a:solidFill>
              </a:rPr>
              <a:t> Movement</a:t>
            </a:r>
            <a:endParaRPr lang="en-US" dirty="0">
              <a:solidFill>
                <a:srgbClr val="002060"/>
              </a:solidFill>
            </a:endParaRPr>
          </a:p>
        </c:rich>
      </c:tx>
      <c:overlay val="0"/>
      <c:spPr>
        <a:noFill/>
        <a:ln>
          <a:noFill/>
        </a:ln>
        <a:effectLst/>
      </c:spPr>
      <c:txPr>
        <a:bodyPr rot="0" spcFirstLastPara="1" vertOverflow="ellipsis" vert="horz" wrap="square" anchor="ctr" anchorCtr="1"/>
        <a:lstStyle/>
        <a:p>
          <a:pPr>
            <a:defRPr sz="1600" b="1" i="0" u="none" strike="noStrike" kern="1200" cap="all" baseline="0">
              <a:solidFill>
                <a:srgbClr val="002060"/>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dLbls>
          <c:dLblPos val="outEnd"/>
          <c:showLegendKey val="0"/>
          <c:showVal val="0"/>
          <c:showCatName val="1"/>
          <c:showSerName val="0"/>
          <c:showPercent val="0"/>
          <c:showBubbleSize val="0"/>
          <c:showLeaderLines val="0"/>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GB"/>
              <a:t>Why Did You Join?</a:t>
            </a:r>
          </a:p>
        </c:rich>
      </c:tx>
      <c:layout>
        <c:manualLayout>
          <c:xMode val="edge"/>
          <c:yMode val="edge"/>
          <c:x val="0.67873015873015874"/>
          <c:y val="2.5535799381108736E-2"/>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explosion val="1"/>
          <c:dPt>
            <c:idx val="0"/>
            <c:bubble3D val="0"/>
            <c:spPr>
              <a:solidFill>
                <a:schemeClr val="accent1"/>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1-BE1B-4E8B-8869-52F7B21315D8}"/>
              </c:ext>
            </c:extLst>
          </c:dPt>
          <c:dPt>
            <c:idx val="1"/>
            <c:bubble3D val="0"/>
            <c:spPr>
              <a:solidFill>
                <a:schemeClr val="accent2"/>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3-BE1B-4E8B-8869-52F7B21315D8}"/>
              </c:ext>
            </c:extLst>
          </c:dPt>
          <c:dPt>
            <c:idx val="2"/>
            <c:bubble3D val="0"/>
            <c:spPr>
              <a:solidFill>
                <a:schemeClr val="accent3"/>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5-BE1B-4E8B-8869-52F7B21315D8}"/>
              </c:ext>
            </c:extLst>
          </c:dPt>
          <c:dPt>
            <c:idx val="3"/>
            <c:bubble3D val="0"/>
            <c:spPr>
              <a:solidFill>
                <a:schemeClr val="accent4"/>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7-BE1B-4E8B-8869-52F7B21315D8}"/>
              </c:ext>
            </c:extLst>
          </c:dPt>
          <c:dPt>
            <c:idx val="4"/>
            <c:bubble3D val="0"/>
            <c:spPr>
              <a:solidFill>
                <a:schemeClr val="accent5"/>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9-BE1B-4E8B-8869-52F7B21315D8}"/>
              </c:ext>
            </c:extLst>
          </c:dPt>
          <c:dPt>
            <c:idx val="5"/>
            <c:bubble3D val="0"/>
            <c:spPr>
              <a:solidFill>
                <a:schemeClr val="accent6"/>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B-BE1B-4E8B-8869-52F7B21315D8}"/>
              </c:ext>
            </c:extLst>
          </c:dPt>
          <c:dPt>
            <c:idx val="6"/>
            <c:bubble3D val="0"/>
            <c:spPr>
              <a:solidFill>
                <a:schemeClr val="accent1">
                  <a:lumMod val="60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D-BE1B-4E8B-8869-52F7B21315D8}"/>
              </c:ext>
            </c:extLst>
          </c:dPt>
          <c:dPt>
            <c:idx val="7"/>
            <c:bubble3D val="0"/>
            <c:spPr>
              <a:solidFill>
                <a:schemeClr val="accent2">
                  <a:lumMod val="60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F-BE1B-4E8B-8869-52F7B21315D8}"/>
              </c:ext>
            </c:extLst>
          </c:dPt>
          <c:dLbls>
            <c:dLbl>
              <c:idx val="0"/>
              <c:layout>
                <c:manualLayout>
                  <c:x val="-0.12171245261009048"/>
                  <c:y val="0.15109839842568493"/>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BE1B-4E8B-8869-52F7B21315D8}"/>
                </c:ext>
              </c:extLst>
            </c:dLbl>
            <c:dLbl>
              <c:idx val="3"/>
              <c:layout>
                <c:manualLayout>
                  <c:x val="-1.4359871682706337E-2"/>
                  <c:y val="-3.6482585819961988E-3"/>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BE1B-4E8B-8869-52F7B21315D8}"/>
                </c:ext>
              </c:extLst>
            </c:dLbl>
            <c:dLbl>
              <c:idx val="4"/>
              <c:layout>
                <c:manualLayout>
                  <c:x val="9.068499770861975E-2"/>
                  <c:y val="6.8025186513306329E-2"/>
                </c:manualLayout>
              </c:layout>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noAutofit/>
                </a:bodyPr>
                <a:lstStyle/>
                <a:p>
                  <a:pPr>
                    <a:defRPr sz="1000" b="1" i="0" u="none" strike="noStrike" kern="1200" baseline="0">
                      <a:solidFill>
                        <a:schemeClr val="lt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5.5693205016039658E-2"/>
                      <c:h val="0.10728683711405827"/>
                    </c:manualLayout>
                  </c15:layout>
                </c:ext>
                <c:ext xmlns:c16="http://schemas.microsoft.com/office/drawing/2014/chart" uri="{C3380CC4-5D6E-409C-BE32-E72D297353CC}">
                  <c16:uniqueId val="{00000009-BE1B-4E8B-8869-52F7B21315D8}"/>
                </c:ext>
              </c:extLst>
            </c:dLbl>
            <c:dLbl>
              <c:idx val="5"/>
              <c:layout>
                <c:manualLayout>
                  <c:x val="-4.537149522976295E-2"/>
                  <c:y val="3.5812450612356515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BE1B-4E8B-8869-52F7B21315D8}"/>
                </c:ext>
              </c:extLst>
            </c:dLbl>
            <c:dLbl>
              <c:idx val="6"/>
              <c:layout>
                <c:manualLayout>
                  <c:x val="-0.12054259884181148"/>
                  <c:y val="-4.5601939686682379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D-BE1B-4E8B-8869-52F7B21315D8}"/>
                </c:ext>
              </c:extLst>
            </c:dLbl>
            <c:dLbl>
              <c:idx val="7"/>
              <c:layout>
                <c:manualLayout>
                  <c:x val="-7.5206932466774984E-2"/>
                  <c:y val="-2.6789322761301766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F-BE1B-4E8B-8869-52F7B21315D8}"/>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1"/>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Sheet1!$A$2:$A$9</c:f>
              <c:strCache>
                <c:ptCount val="8"/>
                <c:pt idx="0">
                  <c:v>Improve skills</c:v>
                </c:pt>
                <c:pt idx="1">
                  <c:v>Crew Pool</c:v>
                </c:pt>
                <c:pt idx="2">
                  <c:v>Social</c:v>
                </c:pt>
                <c:pt idx="3">
                  <c:v>Low cost</c:v>
                </c:pt>
                <c:pt idx="4">
                  <c:v>Trips</c:v>
                </c:pt>
                <c:pt idx="5">
                  <c:v>Loan of equipment</c:v>
                </c:pt>
                <c:pt idx="6">
                  <c:v>Location</c:v>
                </c:pt>
                <c:pt idx="7">
                  <c:v>Asked to join</c:v>
                </c:pt>
              </c:strCache>
            </c:strRef>
          </c:cat>
          <c:val>
            <c:numRef>
              <c:f>Sheet1!$B$2:$B$9</c:f>
              <c:numCache>
                <c:formatCode>General</c:formatCode>
                <c:ptCount val="8"/>
                <c:pt idx="0">
                  <c:v>6</c:v>
                </c:pt>
                <c:pt idx="1">
                  <c:v>9</c:v>
                </c:pt>
                <c:pt idx="2">
                  <c:v>12</c:v>
                </c:pt>
                <c:pt idx="3">
                  <c:v>1</c:v>
                </c:pt>
                <c:pt idx="4">
                  <c:v>3</c:v>
                </c:pt>
                <c:pt idx="5">
                  <c:v>1</c:v>
                </c:pt>
                <c:pt idx="6">
                  <c:v>3</c:v>
                </c:pt>
                <c:pt idx="7">
                  <c:v>1</c:v>
                </c:pt>
              </c:numCache>
            </c:numRef>
          </c:val>
          <c:extLst>
            <c:ext xmlns:c16="http://schemas.microsoft.com/office/drawing/2014/chart" uri="{C3380CC4-5D6E-409C-BE32-E72D297353CC}">
              <c16:uniqueId val="{00000010-BE1B-4E8B-8869-52F7B21315D8}"/>
            </c:ext>
          </c:extLst>
        </c:ser>
        <c:dLbls>
          <c:dLblPos val="ctr"/>
          <c:showLegendKey val="0"/>
          <c:showVal val="0"/>
          <c:showCatName val="1"/>
          <c:showSerName val="0"/>
          <c:showPercent val="0"/>
          <c:showBubbleSize val="0"/>
          <c:showLeaderLines val="1"/>
        </c:dLbls>
      </c:pie3D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dk1">
                    <a:lumMod val="75000"/>
                    <a:lumOff val="25000"/>
                  </a:schemeClr>
                </a:solidFill>
                <a:latin typeface="+mn-lt"/>
                <a:ea typeface="+mn-ea"/>
                <a:cs typeface="+mn-cs"/>
              </a:defRPr>
            </a:pPr>
            <a:r>
              <a:rPr lang="en-GB" sz="1600"/>
              <a:t>Does the Club Provide What You Want?</a:t>
            </a:r>
          </a:p>
        </c:rich>
      </c:tx>
      <c:overlay val="0"/>
      <c:spPr>
        <a:noFill/>
        <a:ln>
          <a:noFill/>
        </a:ln>
        <a:effectLst/>
      </c:spPr>
      <c:txPr>
        <a:bodyPr rot="0" spcFirstLastPara="1" vertOverflow="ellipsis" vert="horz" wrap="square" anchor="ctr" anchorCtr="1"/>
        <a:lstStyle/>
        <a:p>
          <a:pPr>
            <a:defRPr sz="1600" b="1" i="0" u="none" strike="noStrike" kern="1200" baseline="0">
              <a:solidFill>
                <a:schemeClr val="dk1">
                  <a:lumMod val="75000"/>
                  <a:lumOff val="25000"/>
                </a:schemeClr>
              </a:solidFill>
              <a:latin typeface="+mn-lt"/>
              <a:ea typeface="+mn-ea"/>
              <a:cs typeface="+mn-cs"/>
            </a:defRPr>
          </a:pPr>
          <a:endParaRPr lang="en-US"/>
        </a:p>
      </c:txPr>
    </c:title>
    <c:autoTitleDeleted val="0"/>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1-BFE4-4FCD-BA97-2956B5A520BF}"/>
              </c:ext>
            </c:extLst>
          </c:dPt>
          <c:dPt>
            <c:idx val="1"/>
            <c:bubble3D val="0"/>
            <c:spPr>
              <a:solidFill>
                <a:schemeClr val="accent2"/>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3-BFE4-4FCD-BA97-2956B5A520BF}"/>
              </c:ext>
            </c:extLst>
          </c:dPt>
          <c:dLbls>
            <c:dLbl>
              <c:idx val="1"/>
              <c:layout>
                <c:manualLayout>
                  <c:x val="-0.11301550502085662"/>
                  <c:y val="2.8390037883594048E-3"/>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BFE4-4FCD-BA97-2956B5A520BF}"/>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1"/>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Sheet1!$A$45:$A$46</c:f>
              <c:strCache>
                <c:ptCount val="2"/>
                <c:pt idx="0">
                  <c:v>Yes</c:v>
                </c:pt>
                <c:pt idx="1">
                  <c:v>No</c:v>
                </c:pt>
              </c:strCache>
            </c:strRef>
          </c:cat>
          <c:val>
            <c:numRef>
              <c:f>Sheet1!$B$45:$B$46</c:f>
              <c:numCache>
                <c:formatCode>General</c:formatCode>
                <c:ptCount val="2"/>
                <c:pt idx="0">
                  <c:v>34</c:v>
                </c:pt>
                <c:pt idx="1">
                  <c:v>1</c:v>
                </c:pt>
              </c:numCache>
            </c:numRef>
          </c:val>
          <c:extLst>
            <c:ext xmlns:c16="http://schemas.microsoft.com/office/drawing/2014/chart" uri="{C3380CC4-5D6E-409C-BE32-E72D297353CC}">
              <c16:uniqueId val="{00000004-BFE4-4FCD-BA97-2956B5A520BF}"/>
            </c:ext>
          </c:extLst>
        </c:ser>
        <c:dLbls>
          <c:dLblPos val="ctr"/>
          <c:showLegendKey val="0"/>
          <c:showVal val="0"/>
          <c:showCatName val="1"/>
          <c:showSerName val="0"/>
          <c:showPercent val="0"/>
          <c:showBubbleSize val="0"/>
          <c:showLeaderLines val="1"/>
        </c:dLbls>
      </c:pie3D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1-5DDC-4598-80FA-B2ADF60DF884}"/>
              </c:ext>
            </c:extLst>
          </c:dPt>
          <c:dPt>
            <c:idx val="1"/>
            <c:bubble3D val="0"/>
            <c:spPr>
              <a:solidFill>
                <a:schemeClr val="accent2"/>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3-5DDC-4598-80FA-B2ADF60DF884}"/>
              </c:ext>
            </c:extLst>
          </c:dPt>
          <c:dPt>
            <c:idx val="2"/>
            <c:bubble3D val="0"/>
            <c:spPr>
              <a:solidFill>
                <a:schemeClr val="accent3"/>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5-5DDC-4598-80FA-B2ADF60DF884}"/>
              </c:ext>
            </c:extLst>
          </c:dPt>
          <c:dPt>
            <c:idx val="3"/>
            <c:bubble3D val="0"/>
            <c:spPr>
              <a:solidFill>
                <a:schemeClr val="accent4"/>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7-5DDC-4598-80FA-B2ADF60DF884}"/>
              </c:ext>
            </c:extLst>
          </c:dPt>
          <c:dPt>
            <c:idx val="4"/>
            <c:bubble3D val="0"/>
            <c:spPr>
              <a:solidFill>
                <a:schemeClr val="accent5"/>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9-5DDC-4598-80FA-B2ADF60DF884}"/>
              </c:ext>
            </c:extLst>
          </c:dPt>
          <c:dPt>
            <c:idx val="5"/>
            <c:bubble3D val="0"/>
            <c:spPr>
              <a:solidFill>
                <a:schemeClr val="accent6"/>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B-5DDC-4598-80FA-B2ADF60DF884}"/>
              </c:ext>
            </c:extLst>
          </c:dPt>
          <c:dPt>
            <c:idx val="6"/>
            <c:bubble3D val="0"/>
            <c:spPr>
              <a:solidFill>
                <a:schemeClr val="accent1">
                  <a:lumMod val="60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D-5DDC-4598-80FA-B2ADF60DF884}"/>
              </c:ext>
            </c:extLst>
          </c:dPt>
          <c:dLbls>
            <c:dLbl>
              <c:idx val="0"/>
              <c:layout>
                <c:manualLayout>
                  <c:x val="-0.13436384514435695"/>
                  <c:y val="0.1334304173635820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5DDC-4598-80FA-B2ADF60DF884}"/>
                </c:ext>
              </c:extLst>
            </c:dLbl>
            <c:dLbl>
              <c:idx val="1"/>
              <c:layout>
                <c:manualLayout>
                  <c:x val="-6.7463090551181173E-2"/>
                  <c:y val="-0.10137193898976911"/>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5DDC-4598-80FA-B2ADF60DF884}"/>
                </c:ext>
              </c:extLst>
            </c:dLbl>
            <c:dLbl>
              <c:idx val="2"/>
              <c:layout>
                <c:manualLayout>
                  <c:x val="-9.112729658792651E-2"/>
                  <c:y val="-0.1586045793637049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5DDC-4598-80FA-B2ADF60DF884}"/>
                </c:ext>
              </c:extLst>
            </c:dLbl>
            <c:dLbl>
              <c:idx val="3"/>
              <c:layout>
                <c:manualLayout>
                  <c:x val="9.3881233595800528E-2"/>
                  <c:y val="-0.22395731032235255"/>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5DDC-4598-80FA-B2ADF60DF884}"/>
                </c:ext>
              </c:extLst>
            </c:dLbl>
            <c:dLbl>
              <c:idx val="4"/>
              <c:layout>
                <c:manualLayout>
                  <c:x val="0.10592060367454069"/>
                  <c:y val="-7.5311958985685823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5DDC-4598-80FA-B2ADF60DF884}"/>
                </c:ext>
              </c:extLst>
            </c:dLbl>
            <c:dLbl>
              <c:idx val="5"/>
              <c:layout>
                <c:manualLayout>
                  <c:x val="8.5587270341207347E-2"/>
                  <c:y val="0.10196976931661438"/>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5DDC-4598-80FA-B2ADF60DF884}"/>
                </c:ext>
              </c:extLst>
            </c:dLbl>
            <c:dLbl>
              <c:idx val="6"/>
              <c:layout>
                <c:manualLayout>
                  <c:x val="-0.11841666666666668"/>
                  <c:y val="5.0206958291306315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D-5DDC-4598-80FA-B2ADF60DF884}"/>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1"/>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Sheet1!$A$49:$A$55</c:f>
              <c:strCache>
                <c:ptCount val="7"/>
                <c:pt idx="0">
                  <c:v>Cruising events</c:v>
                </c:pt>
                <c:pt idx="1">
                  <c:v>Crew Pool</c:v>
                </c:pt>
                <c:pt idx="2">
                  <c:v>Sailing with others</c:v>
                </c:pt>
                <c:pt idx="3">
                  <c:v>Improve skills</c:v>
                </c:pt>
                <c:pt idx="4">
                  <c:v>Social</c:v>
                </c:pt>
                <c:pt idx="5">
                  <c:v>"All"</c:v>
                </c:pt>
                <c:pt idx="6">
                  <c:v>"Not sure"</c:v>
                </c:pt>
              </c:strCache>
            </c:strRef>
          </c:cat>
          <c:val>
            <c:numRef>
              <c:f>Sheet1!$B$49:$B$55</c:f>
              <c:numCache>
                <c:formatCode>General</c:formatCode>
                <c:ptCount val="7"/>
                <c:pt idx="0">
                  <c:v>12</c:v>
                </c:pt>
                <c:pt idx="1">
                  <c:v>3</c:v>
                </c:pt>
                <c:pt idx="2">
                  <c:v>5</c:v>
                </c:pt>
                <c:pt idx="3">
                  <c:v>9</c:v>
                </c:pt>
                <c:pt idx="4">
                  <c:v>7</c:v>
                </c:pt>
                <c:pt idx="5">
                  <c:v>5</c:v>
                </c:pt>
                <c:pt idx="6">
                  <c:v>3</c:v>
                </c:pt>
              </c:numCache>
            </c:numRef>
          </c:val>
          <c:extLst>
            <c:ext xmlns:c16="http://schemas.microsoft.com/office/drawing/2014/chart" uri="{C3380CC4-5D6E-409C-BE32-E72D297353CC}">
              <c16:uniqueId val="{0000000E-5DDC-4598-80FA-B2ADF60DF884}"/>
            </c:ext>
          </c:extLst>
        </c:ser>
        <c:dLbls>
          <c:dLblPos val="ctr"/>
          <c:showLegendKey val="0"/>
          <c:showVal val="0"/>
          <c:showCatName val="1"/>
          <c:showSerName val="0"/>
          <c:showPercent val="0"/>
          <c:showBubbleSize val="0"/>
          <c:showLeaderLines val="1"/>
        </c:dLbls>
      </c:pie3D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GB"/>
              <a:t>Reason for not joining in any activities</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1-5C09-4DB4-A318-85C21996666B}"/>
              </c:ext>
            </c:extLst>
          </c:dPt>
          <c:dPt>
            <c:idx val="1"/>
            <c:bubble3D val="0"/>
            <c:spPr>
              <a:solidFill>
                <a:schemeClr val="accent2"/>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3-5C09-4DB4-A318-85C21996666B}"/>
              </c:ext>
            </c:extLst>
          </c:dPt>
          <c:dPt>
            <c:idx val="2"/>
            <c:bubble3D val="0"/>
            <c:spPr>
              <a:solidFill>
                <a:schemeClr val="accent3"/>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5-5C09-4DB4-A318-85C21996666B}"/>
              </c:ext>
            </c:extLst>
          </c:dPt>
          <c:dPt>
            <c:idx val="3"/>
            <c:bubble3D val="0"/>
            <c:spPr>
              <a:solidFill>
                <a:schemeClr val="accent4"/>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7-5C09-4DB4-A318-85C21996666B}"/>
              </c:ext>
            </c:extLst>
          </c:dPt>
          <c:dLbls>
            <c:dLbl>
              <c:idx val="0"/>
              <c:layout>
                <c:manualLayout>
                  <c:x val="-0.12168849785795555"/>
                  <c:y val="0.11221218303701541"/>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5C09-4DB4-A318-85C21996666B}"/>
                </c:ext>
              </c:extLst>
            </c:dLbl>
            <c:dLbl>
              <c:idx val="2"/>
              <c:layout>
                <c:manualLayout>
                  <c:x val="8.8105512632517174E-2"/>
                  <c:y val="8.7488124664876377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5C09-4DB4-A318-85C21996666B}"/>
                </c:ext>
              </c:extLst>
            </c:dLbl>
            <c:dLbl>
              <c:idx val="3"/>
              <c:layout>
                <c:manualLayout>
                  <c:x val="4.8440191416066446E-2"/>
                  <c:y val="0.11347916484891563"/>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5C09-4DB4-A318-85C21996666B}"/>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1"/>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Sheet1!$A$24:$A$27</c:f>
              <c:strCache>
                <c:ptCount val="4"/>
                <c:pt idx="0">
                  <c:v>Timing</c:v>
                </c:pt>
                <c:pt idx="1">
                  <c:v>Availability</c:v>
                </c:pt>
                <c:pt idx="2">
                  <c:v>Illness</c:v>
                </c:pt>
                <c:pt idx="3">
                  <c:v>Location</c:v>
                </c:pt>
              </c:strCache>
            </c:strRef>
          </c:cat>
          <c:val>
            <c:numRef>
              <c:f>Sheet1!$B$24:$B$27</c:f>
              <c:numCache>
                <c:formatCode>General</c:formatCode>
                <c:ptCount val="4"/>
                <c:pt idx="0">
                  <c:v>3</c:v>
                </c:pt>
                <c:pt idx="1">
                  <c:v>9</c:v>
                </c:pt>
                <c:pt idx="2">
                  <c:v>1</c:v>
                </c:pt>
                <c:pt idx="3">
                  <c:v>1</c:v>
                </c:pt>
              </c:numCache>
            </c:numRef>
          </c:val>
          <c:extLst>
            <c:ext xmlns:c16="http://schemas.microsoft.com/office/drawing/2014/chart" uri="{C3380CC4-5D6E-409C-BE32-E72D297353CC}">
              <c16:uniqueId val="{00000008-5C09-4DB4-A318-85C21996666B}"/>
            </c:ext>
          </c:extLst>
        </c:ser>
        <c:dLbls>
          <c:dLblPos val="ctr"/>
          <c:showLegendKey val="0"/>
          <c:showVal val="0"/>
          <c:showCatName val="0"/>
          <c:showSerName val="0"/>
          <c:showPercent val="1"/>
          <c:showBubbleSize val="0"/>
          <c:showLeaderLines val="1"/>
        </c:dLbls>
      </c:pie3D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GB"/>
              <a:t>The Best Thing</a:t>
            </a:r>
          </a:p>
        </c:rich>
      </c:tx>
      <c:layout>
        <c:manualLayout>
          <c:xMode val="edge"/>
          <c:yMode val="edge"/>
          <c:x val="0.74483572182585156"/>
          <c:y val="2.1024964247903642E-2"/>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1-B274-4768-9569-53705F468A56}"/>
              </c:ext>
            </c:extLst>
          </c:dPt>
          <c:dPt>
            <c:idx val="1"/>
            <c:bubble3D val="0"/>
            <c:spPr>
              <a:solidFill>
                <a:schemeClr val="accent2"/>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3-B274-4768-9569-53705F468A56}"/>
              </c:ext>
            </c:extLst>
          </c:dPt>
          <c:dPt>
            <c:idx val="2"/>
            <c:bubble3D val="0"/>
            <c:spPr>
              <a:solidFill>
                <a:schemeClr val="accent3"/>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5-B274-4768-9569-53705F468A56}"/>
              </c:ext>
            </c:extLst>
          </c:dPt>
          <c:dPt>
            <c:idx val="3"/>
            <c:bubble3D val="0"/>
            <c:spPr>
              <a:solidFill>
                <a:schemeClr val="accent4"/>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7-B274-4768-9569-53705F468A56}"/>
              </c:ext>
            </c:extLst>
          </c:dPt>
          <c:dPt>
            <c:idx val="4"/>
            <c:bubble3D val="0"/>
            <c:spPr>
              <a:solidFill>
                <a:schemeClr val="accent5"/>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9-B274-4768-9569-53705F468A56}"/>
              </c:ext>
            </c:extLst>
          </c:dPt>
          <c:dPt>
            <c:idx val="5"/>
            <c:bubble3D val="0"/>
            <c:spPr>
              <a:solidFill>
                <a:schemeClr val="accent6"/>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B-B274-4768-9569-53705F468A56}"/>
              </c:ext>
            </c:extLst>
          </c:dPt>
          <c:dPt>
            <c:idx val="6"/>
            <c:bubble3D val="0"/>
            <c:spPr>
              <a:solidFill>
                <a:schemeClr val="accent1">
                  <a:lumMod val="60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D-B274-4768-9569-53705F468A56}"/>
              </c:ext>
            </c:extLst>
          </c:dPt>
          <c:dPt>
            <c:idx val="7"/>
            <c:bubble3D val="0"/>
            <c:spPr>
              <a:solidFill>
                <a:schemeClr val="accent2">
                  <a:lumMod val="60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F-B274-4768-9569-53705F468A56}"/>
              </c:ext>
            </c:extLst>
          </c:dPt>
          <c:dPt>
            <c:idx val="8"/>
            <c:bubble3D val="0"/>
            <c:spPr>
              <a:solidFill>
                <a:schemeClr val="accent3">
                  <a:lumMod val="60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11-B274-4768-9569-53705F468A56}"/>
              </c:ext>
            </c:extLst>
          </c:dPt>
          <c:dLbls>
            <c:dLbl>
              <c:idx val="1"/>
              <c:layout>
                <c:manualLayout>
                  <c:x val="0.10104502195441536"/>
                  <c:y val="-0.2454311400690292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B274-4768-9569-53705F468A56}"/>
                </c:ext>
              </c:extLst>
            </c:dLbl>
            <c:dLbl>
              <c:idx val="2"/>
              <c:layout>
                <c:manualLayout>
                  <c:x val="0.10017867484874247"/>
                  <c:y val="-8.4266787482034339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B274-4768-9569-53705F468A56}"/>
                </c:ext>
              </c:extLst>
            </c:dLbl>
            <c:dLbl>
              <c:idx val="3"/>
              <c:layout>
                <c:manualLayout>
                  <c:x val="0.14290225458906838"/>
                  <c:y val="7.3002980192110711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B274-4768-9569-53705F468A56}"/>
                </c:ext>
              </c:extLst>
            </c:dLbl>
            <c:dLbl>
              <c:idx val="4"/>
              <c:layout>
                <c:manualLayout>
                  <c:x val="-3.172903856501505E-2"/>
                  <c:y val="5.9165960086229943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B274-4768-9569-53705F468A56}"/>
                </c:ext>
              </c:extLst>
            </c:dLbl>
            <c:dLbl>
              <c:idx val="5"/>
              <c:layout>
                <c:manualLayout>
                  <c:x val="-0.10914264824878113"/>
                  <c:y val="-2.3649497842733819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B274-4768-9569-53705F468A56}"/>
                </c:ext>
              </c:extLst>
            </c:dLbl>
            <c:dLbl>
              <c:idx val="6"/>
              <c:layout>
                <c:manualLayout>
                  <c:x val="-3.7938215469545179E-3"/>
                  <c:y val="-4.6231468301279458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D-B274-4768-9569-53705F468A56}"/>
                </c:ext>
              </c:extLst>
            </c:dLbl>
            <c:dLbl>
              <c:idx val="7"/>
              <c:layout>
                <c:manualLayout>
                  <c:x val="5.6181615795678083E-2"/>
                  <c:y val="-4.4020260119091797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F-B274-4768-9569-53705F468A56}"/>
                </c:ext>
              </c:extLst>
            </c:dLbl>
            <c:dLbl>
              <c:idx val="8"/>
              <c:layout>
                <c:manualLayout>
                  <c:x val="0.21511383846972174"/>
                  <c:y val="4.2913276437168038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1-B274-4768-9569-53705F468A56}"/>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1"/>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Sheet1!$A$63:$A$71</c:f>
              <c:strCache>
                <c:ptCount val="9"/>
                <c:pt idx="0">
                  <c:v>Social, friendly</c:v>
                </c:pt>
                <c:pt idx="1">
                  <c:v>Crew Pool</c:v>
                </c:pt>
                <c:pt idx="2">
                  <c:v>Events</c:v>
                </c:pt>
                <c:pt idx="3">
                  <c:v>Improve skills</c:v>
                </c:pt>
                <c:pt idx="4">
                  <c:v>WhatsApp group(s)</c:v>
                </c:pt>
                <c:pt idx="5">
                  <c:v>"All"</c:v>
                </c:pt>
                <c:pt idx="6">
                  <c:v>Information</c:v>
                </c:pt>
                <c:pt idx="7">
                  <c:v>Location</c:v>
                </c:pt>
                <c:pt idx="8">
                  <c:v>Equipment</c:v>
                </c:pt>
              </c:strCache>
            </c:strRef>
          </c:cat>
          <c:val>
            <c:numRef>
              <c:f>Sheet1!$B$63:$B$71</c:f>
              <c:numCache>
                <c:formatCode>General</c:formatCode>
                <c:ptCount val="9"/>
                <c:pt idx="0">
                  <c:v>21</c:v>
                </c:pt>
                <c:pt idx="1">
                  <c:v>8</c:v>
                </c:pt>
                <c:pt idx="2">
                  <c:v>6</c:v>
                </c:pt>
                <c:pt idx="3">
                  <c:v>5</c:v>
                </c:pt>
                <c:pt idx="4">
                  <c:v>1</c:v>
                </c:pt>
                <c:pt idx="5">
                  <c:v>1</c:v>
                </c:pt>
                <c:pt idx="6">
                  <c:v>1</c:v>
                </c:pt>
                <c:pt idx="7">
                  <c:v>1</c:v>
                </c:pt>
                <c:pt idx="8">
                  <c:v>1</c:v>
                </c:pt>
              </c:numCache>
            </c:numRef>
          </c:val>
          <c:extLst>
            <c:ext xmlns:c16="http://schemas.microsoft.com/office/drawing/2014/chart" uri="{C3380CC4-5D6E-409C-BE32-E72D297353CC}">
              <c16:uniqueId val="{00000012-B274-4768-9569-53705F468A56}"/>
            </c:ext>
          </c:extLst>
        </c:ser>
        <c:dLbls>
          <c:dLblPos val="ctr"/>
          <c:showLegendKey val="0"/>
          <c:showVal val="0"/>
          <c:showCatName val="1"/>
          <c:showSerName val="0"/>
          <c:showPercent val="0"/>
          <c:showBubbleSize val="0"/>
          <c:showLeaderLines val="1"/>
        </c:dLbls>
      </c:pie3D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GB"/>
              <a:t>The Worst Thing</a:t>
            </a:r>
          </a:p>
        </c:rich>
      </c:tx>
      <c:layout>
        <c:manualLayout>
          <c:xMode val="edge"/>
          <c:yMode val="edge"/>
          <c:x val="0.72399152140604717"/>
          <c:y val="2.108036015878325E-2"/>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1-4E09-44F7-84CA-8C086CADF343}"/>
              </c:ext>
            </c:extLst>
          </c:dPt>
          <c:dPt>
            <c:idx val="1"/>
            <c:bubble3D val="0"/>
            <c:spPr>
              <a:solidFill>
                <a:schemeClr val="accent2"/>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3-4E09-44F7-84CA-8C086CADF343}"/>
              </c:ext>
            </c:extLst>
          </c:dPt>
          <c:dPt>
            <c:idx val="2"/>
            <c:bubble3D val="0"/>
            <c:spPr>
              <a:solidFill>
                <a:schemeClr val="accent3"/>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5-4E09-44F7-84CA-8C086CADF343}"/>
              </c:ext>
            </c:extLst>
          </c:dPt>
          <c:dPt>
            <c:idx val="3"/>
            <c:bubble3D val="0"/>
            <c:spPr>
              <a:solidFill>
                <a:schemeClr val="accent4"/>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7-4E09-44F7-84CA-8C086CADF343}"/>
              </c:ext>
            </c:extLst>
          </c:dPt>
          <c:dPt>
            <c:idx val="4"/>
            <c:bubble3D val="0"/>
            <c:spPr>
              <a:solidFill>
                <a:schemeClr val="accent5"/>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9-4E09-44F7-84CA-8C086CADF343}"/>
              </c:ext>
            </c:extLst>
          </c:dPt>
          <c:dPt>
            <c:idx val="5"/>
            <c:bubble3D val="0"/>
            <c:spPr>
              <a:solidFill>
                <a:schemeClr val="accent6"/>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B-4E09-44F7-84CA-8C086CADF343}"/>
              </c:ext>
            </c:extLst>
          </c:dPt>
          <c:dPt>
            <c:idx val="6"/>
            <c:bubble3D val="0"/>
            <c:spPr>
              <a:solidFill>
                <a:schemeClr val="accent1">
                  <a:lumMod val="60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D-4E09-44F7-84CA-8C086CADF343}"/>
              </c:ext>
            </c:extLst>
          </c:dPt>
          <c:dPt>
            <c:idx val="7"/>
            <c:bubble3D val="0"/>
            <c:spPr>
              <a:solidFill>
                <a:schemeClr val="accent2">
                  <a:lumMod val="60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F-4E09-44F7-84CA-8C086CADF343}"/>
              </c:ext>
            </c:extLst>
          </c:dPt>
          <c:dPt>
            <c:idx val="8"/>
            <c:bubble3D val="0"/>
            <c:spPr>
              <a:solidFill>
                <a:schemeClr val="accent3">
                  <a:lumMod val="60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11-4E09-44F7-84CA-8C086CADF343}"/>
              </c:ext>
            </c:extLst>
          </c:dPt>
          <c:dPt>
            <c:idx val="9"/>
            <c:bubble3D val="0"/>
            <c:spPr>
              <a:solidFill>
                <a:schemeClr val="accent4">
                  <a:lumMod val="60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13-4E09-44F7-84CA-8C086CADF343}"/>
              </c:ext>
            </c:extLst>
          </c:dPt>
          <c:dPt>
            <c:idx val="10"/>
            <c:bubble3D val="0"/>
            <c:spPr>
              <a:solidFill>
                <a:schemeClr val="accent5">
                  <a:lumMod val="60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15-4E09-44F7-84CA-8C086CADF343}"/>
              </c:ext>
            </c:extLst>
          </c:dPt>
          <c:dPt>
            <c:idx val="11"/>
            <c:bubble3D val="0"/>
            <c:spPr>
              <a:solidFill>
                <a:schemeClr val="accent6">
                  <a:lumMod val="60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17-4E09-44F7-84CA-8C086CADF343}"/>
              </c:ext>
            </c:extLst>
          </c:dPt>
          <c:dPt>
            <c:idx val="12"/>
            <c:bubble3D val="0"/>
            <c:spPr>
              <a:solidFill>
                <a:schemeClr val="accent1">
                  <a:lumMod val="80000"/>
                  <a:lumOff val="20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19-4E09-44F7-84CA-8C086CADF343}"/>
              </c:ext>
            </c:extLst>
          </c:dPt>
          <c:dLbls>
            <c:dLbl>
              <c:idx val="0"/>
              <c:layout>
                <c:manualLayout>
                  <c:x val="-0.18221160578717852"/>
                  <c:y val="-2.7375143820895533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4E09-44F7-84CA-8C086CADF343}"/>
                </c:ext>
              </c:extLst>
            </c:dLbl>
            <c:dLbl>
              <c:idx val="1"/>
              <c:layout>
                <c:manualLayout>
                  <c:x val="-0.14062463231972744"/>
                  <c:y val="0.11041295097654347"/>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4E09-44F7-84CA-8C086CADF343}"/>
                </c:ext>
              </c:extLst>
            </c:dLbl>
            <c:dLbl>
              <c:idx val="2"/>
              <c:delete val="1"/>
              <c:extLst>
                <c:ext xmlns:c15="http://schemas.microsoft.com/office/drawing/2012/chart" uri="{CE6537A1-D6FC-4f65-9D91-7224C49458BB}"/>
                <c:ext xmlns:c16="http://schemas.microsoft.com/office/drawing/2014/chart" uri="{C3380CC4-5D6E-409C-BE32-E72D297353CC}">
                  <c16:uniqueId val="{00000005-4E09-44F7-84CA-8C086CADF343}"/>
                </c:ext>
              </c:extLst>
            </c:dLbl>
            <c:dLbl>
              <c:idx val="3"/>
              <c:delete val="1"/>
              <c:extLst>
                <c:ext xmlns:c15="http://schemas.microsoft.com/office/drawing/2012/chart" uri="{CE6537A1-D6FC-4f65-9D91-7224C49458BB}"/>
                <c:ext xmlns:c16="http://schemas.microsoft.com/office/drawing/2014/chart" uri="{C3380CC4-5D6E-409C-BE32-E72D297353CC}">
                  <c16:uniqueId val="{00000007-4E09-44F7-84CA-8C086CADF343}"/>
                </c:ext>
              </c:extLst>
            </c:dLbl>
            <c:dLbl>
              <c:idx val="4"/>
              <c:layout>
                <c:manualLayout>
                  <c:x val="-0.11119161566384195"/>
                  <c:y val="-0.12370353710184885"/>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4E09-44F7-84CA-8C086CADF343}"/>
                </c:ext>
              </c:extLst>
            </c:dLbl>
            <c:dLbl>
              <c:idx val="5"/>
              <c:delete val="1"/>
              <c:extLst>
                <c:ext xmlns:c15="http://schemas.microsoft.com/office/drawing/2012/chart" uri="{CE6537A1-D6FC-4f65-9D91-7224C49458BB}"/>
                <c:ext xmlns:c16="http://schemas.microsoft.com/office/drawing/2014/chart" uri="{C3380CC4-5D6E-409C-BE32-E72D297353CC}">
                  <c16:uniqueId val="{0000000B-4E09-44F7-84CA-8C086CADF343}"/>
                </c:ext>
              </c:extLst>
            </c:dLbl>
            <c:dLbl>
              <c:idx val="6"/>
              <c:delete val="1"/>
              <c:extLst>
                <c:ext xmlns:c15="http://schemas.microsoft.com/office/drawing/2012/chart" uri="{CE6537A1-D6FC-4f65-9D91-7224C49458BB}"/>
                <c:ext xmlns:c16="http://schemas.microsoft.com/office/drawing/2014/chart" uri="{C3380CC4-5D6E-409C-BE32-E72D297353CC}">
                  <c16:uniqueId val="{0000000D-4E09-44F7-84CA-8C086CADF343}"/>
                </c:ext>
              </c:extLst>
            </c:dLbl>
            <c:dLbl>
              <c:idx val="7"/>
              <c:layout>
                <c:manualLayout>
                  <c:x val="-2.0906865959590972E-3"/>
                  <c:y val="-0.15283012134486071"/>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F-4E09-44F7-84CA-8C086CADF343}"/>
                </c:ext>
              </c:extLst>
            </c:dLbl>
            <c:dLbl>
              <c:idx val="8"/>
              <c:delete val="1"/>
              <c:extLst>
                <c:ext xmlns:c15="http://schemas.microsoft.com/office/drawing/2012/chart" uri="{CE6537A1-D6FC-4f65-9D91-7224C49458BB}"/>
                <c:ext xmlns:c16="http://schemas.microsoft.com/office/drawing/2014/chart" uri="{C3380CC4-5D6E-409C-BE32-E72D297353CC}">
                  <c16:uniqueId val="{00000011-4E09-44F7-84CA-8C086CADF343}"/>
                </c:ext>
              </c:extLst>
            </c:dLbl>
            <c:dLbl>
              <c:idx val="9"/>
              <c:delete val="1"/>
              <c:extLst>
                <c:ext xmlns:c15="http://schemas.microsoft.com/office/drawing/2012/chart" uri="{CE6537A1-D6FC-4f65-9D91-7224C49458BB}"/>
                <c:ext xmlns:c16="http://schemas.microsoft.com/office/drawing/2014/chart" uri="{C3380CC4-5D6E-409C-BE32-E72D297353CC}">
                  <c16:uniqueId val="{00000013-4E09-44F7-84CA-8C086CADF343}"/>
                </c:ext>
              </c:extLst>
            </c:dLbl>
            <c:dLbl>
              <c:idx val="10"/>
              <c:layout>
                <c:manualLayout>
                  <c:x val="2.1751697520681009E-2"/>
                  <c:y val="7.010492320469057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5-4E09-44F7-84CA-8C086CADF343}"/>
                </c:ext>
              </c:extLst>
            </c:dLbl>
            <c:dLbl>
              <c:idx val="11"/>
              <c:delete val="1"/>
              <c:extLst>
                <c:ext xmlns:c15="http://schemas.microsoft.com/office/drawing/2012/chart" uri="{CE6537A1-D6FC-4f65-9D91-7224C49458BB}"/>
                <c:ext xmlns:c16="http://schemas.microsoft.com/office/drawing/2014/chart" uri="{C3380CC4-5D6E-409C-BE32-E72D297353CC}">
                  <c16:uniqueId val="{00000017-4E09-44F7-84CA-8C086CADF343}"/>
                </c:ext>
              </c:extLst>
            </c:dLbl>
            <c:dLbl>
              <c:idx val="12"/>
              <c:layout>
                <c:manualLayout>
                  <c:x val="0.1407929733183631"/>
                  <c:y val="0.12095313105593516"/>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9-4E09-44F7-84CA-8C086CADF343}"/>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1"/>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Sheet1!$A$87:$A$99</c:f>
              <c:strCache>
                <c:ptCount val="13"/>
                <c:pt idx="0">
                  <c:v>Attendance at events</c:v>
                </c:pt>
                <c:pt idx="1">
                  <c:v>No clubhouse</c:v>
                </c:pt>
                <c:pt idx="2">
                  <c:v>Same places every year</c:v>
                </c:pt>
                <c:pt idx="3">
                  <c:v>Short trips when sailing in company</c:v>
                </c:pt>
                <c:pt idx="4">
                  <c:v>No midweek cruises</c:v>
                </c:pt>
                <c:pt idx="5">
                  <c:v>Not enough motor boaters</c:v>
                </c:pt>
                <c:pt idx="6">
                  <c:v>Marketing</c:v>
                </c:pt>
                <c:pt idx="7">
                  <c:v>Socialising</c:v>
                </c:pt>
                <c:pt idx="8">
                  <c:v>Location</c:v>
                </c:pt>
                <c:pt idx="9">
                  <c:v>Engagement of new members</c:v>
                </c:pt>
                <c:pt idx="10">
                  <c:v>Website / emails</c:v>
                </c:pt>
                <c:pt idx="11">
                  <c:v>Not enough boats in Crew Pool</c:v>
                </c:pt>
                <c:pt idx="12">
                  <c:v>Don't know / Nothing</c:v>
                </c:pt>
              </c:strCache>
            </c:strRef>
          </c:cat>
          <c:val>
            <c:numRef>
              <c:f>Sheet1!$B$87:$B$99</c:f>
              <c:numCache>
                <c:formatCode>General</c:formatCode>
                <c:ptCount val="13"/>
                <c:pt idx="0">
                  <c:v>2</c:v>
                </c:pt>
                <c:pt idx="1">
                  <c:v>7</c:v>
                </c:pt>
                <c:pt idx="2">
                  <c:v>1</c:v>
                </c:pt>
                <c:pt idx="3">
                  <c:v>1</c:v>
                </c:pt>
                <c:pt idx="4">
                  <c:v>3</c:v>
                </c:pt>
                <c:pt idx="5">
                  <c:v>1</c:v>
                </c:pt>
                <c:pt idx="6">
                  <c:v>1</c:v>
                </c:pt>
                <c:pt idx="7">
                  <c:v>3</c:v>
                </c:pt>
                <c:pt idx="8">
                  <c:v>1</c:v>
                </c:pt>
                <c:pt idx="9">
                  <c:v>1</c:v>
                </c:pt>
                <c:pt idx="10">
                  <c:v>2</c:v>
                </c:pt>
                <c:pt idx="11">
                  <c:v>1</c:v>
                </c:pt>
                <c:pt idx="12">
                  <c:v>11</c:v>
                </c:pt>
              </c:numCache>
            </c:numRef>
          </c:val>
          <c:extLst>
            <c:ext xmlns:c16="http://schemas.microsoft.com/office/drawing/2014/chart" uri="{C3380CC4-5D6E-409C-BE32-E72D297353CC}">
              <c16:uniqueId val="{0000001A-4E09-44F7-84CA-8C086CADF343}"/>
            </c:ext>
          </c:extLst>
        </c:ser>
        <c:dLbls>
          <c:dLblPos val="ctr"/>
          <c:showLegendKey val="0"/>
          <c:showVal val="0"/>
          <c:showCatName val="1"/>
          <c:showSerName val="0"/>
          <c:showPercent val="0"/>
          <c:showBubbleSize val="0"/>
          <c:showLeaderLines val="1"/>
        </c:dLbls>
      </c:pie3D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1000"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GB"/>
              <a:t>Single Change</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1-412D-456E-BAA8-76F4A0501619}"/>
              </c:ext>
            </c:extLst>
          </c:dPt>
          <c:dPt>
            <c:idx val="1"/>
            <c:bubble3D val="0"/>
            <c:spPr>
              <a:solidFill>
                <a:schemeClr val="accent2"/>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3-412D-456E-BAA8-76F4A0501619}"/>
              </c:ext>
            </c:extLst>
          </c:dPt>
          <c:dPt>
            <c:idx val="2"/>
            <c:bubble3D val="0"/>
            <c:spPr>
              <a:solidFill>
                <a:schemeClr val="accent3"/>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5-412D-456E-BAA8-76F4A0501619}"/>
              </c:ext>
            </c:extLst>
          </c:dPt>
          <c:dPt>
            <c:idx val="3"/>
            <c:bubble3D val="0"/>
            <c:spPr>
              <a:solidFill>
                <a:schemeClr val="accent4"/>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7-412D-456E-BAA8-76F4A0501619}"/>
              </c:ext>
            </c:extLst>
          </c:dPt>
          <c:dPt>
            <c:idx val="4"/>
            <c:bubble3D val="0"/>
            <c:spPr>
              <a:solidFill>
                <a:schemeClr val="accent5"/>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9-412D-456E-BAA8-76F4A0501619}"/>
              </c:ext>
            </c:extLst>
          </c:dPt>
          <c:dPt>
            <c:idx val="5"/>
            <c:bubble3D val="0"/>
            <c:spPr>
              <a:solidFill>
                <a:schemeClr val="accent6"/>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B-412D-456E-BAA8-76F4A0501619}"/>
              </c:ext>
            </c:extLst>
          </c:dPt>
          <c:dPt>
            <c:idx val="6"/>
            <c:bubble3D val="0"/>
            <c:spPr>
              <a:solidFill>
                <a:schemeClr val="accent1">
                  <a:lumMod val="60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D-412D-456E-BAA8-76F4A0501619}"/>
              </c:ext>
            </c:extLst>
          </c:dPt>
          <c:dPt>
            <c:idx val="7"/>
            <c:bubble3D val="0"/>
            <c:spPr>
              <a:solidFill>
                <a:schemeClr val="accent2">
                  <a:lumMod val="60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F-412D-456E-BAA8-76F4A0501619}"/>
              </c:ext>
            </c:extLst>
          </c:dPt>
          <c:dPt>
            <c:idx val="8"/>
            <c:bubble3D val="0"/>
            <c:spPr>
              <a:solidFill>
                <a:schemeClr val="accent3">
                  <a:lumMod val="60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11-412D-456E-BAA8-76F4A0501619}"/>
              </c:ext>
            </c:extLst>
          </c:dPt>
          <c:dPt>
            <c:idx val="9"/>
            <c:bubble3D val="0"/>
            <c:spPr>
              <a:solidFill>
                <a:schemeClr val="accent4">
                  <a:lumMod val="60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13-412D-456E-BAA8-76F4A0501619}"/>
              </c:ext>
            </c:extLst>
          </c:dPt>
          <c:dPt>
            <c:idx val="10"/>
            <c:bubble3D val="0"/>
            <c:spPr>
              <a:solidFill>
                <a:schemeClr val="accent5">
                  <a:lumMod val="60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15-412D-456E-BAA8-76F4A0501619}"/>
              </c:ext>
            </c:extLst>
          </c:dPt>
          <c:dPt>
            <c:idx val="11"/>
            <c:bubble3D val="0"/>
            <c:spPr>
              <a:solidFill>
                <a:schemeClr val="accent6">
                  <a:lumMod val="60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17-412D-456E-BAA8-76F4A0501619}"/>
              </c:ext>
            </c:extLst>
          </c:dPt>
          <c:dPt>
            <c:idx val="12"/>
            <c:bubble3D val="0"/>
            <c:spPr>
              <a:solidFill>
                <a:schemeClr val="accent1">
                  <a:lumMod val="80000"/>
                  <a:lumOff val="20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19-412D-456E-BAA8-76F4A0501619}"/>
              </c:ext>
            </c:extLst>
          </c:dPt>
          <c:dPt>
            <c:idx val="13"/>
            <c:bubble3D val="0"/>
            <c:spPr>
              <a:solidFill>
                <a:schemeClr val="accent2">
                  <a:lumMod val="80000"/>
                  <a:lumOff val="20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1B-412D-456E-BAA8-76F4A0501619}"/>
              </c:ext>
            </c:extLst>
          </c:dPt>
          <c:dPt>
            <c:idx val="14"/>
            <c:bubble3D val="0"/>
            <c:spPr>
              <a:solidFill>
                <a:schemeClr val="accent3">
                  <a:lumMod val="80000"/>
                  <a:lumOff val="20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1D-412D-456E-BAA8-76F4A0501619}"/>
              </c:ext>
            </c:extLst>
          </c:dPt>
          <c:dLbls>
            <c:dLbl>
              <c:idx val="0"/>
              <c:layout>
                <c:manualLayout>
                  <c:x val="-0.1074977172315239"/>
                  <c:y val="0.1698881591739517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412D-456E-BAA8-76F4A0501619}"/>
                </c:ext>
              </c:extLst>
            </c:dLbl>
            <c:dLbl>
              <c:idx val="1"/>
              <c:delete val="1"/>
              <c:extLst>
                <c:ext xmlns:c15="http://schemas.microsoft.com/office/drawing/2012/chart" uri="{CE6537A1-D6FC-4f65-9D91-7224C49458BB}"/>
                <c:ext xmlns:c16="http://schemas.microsoft.com/office/drawing/2014/chart" uri="{C3380CC4-5D6E-409C-BE32-E72D297353CC}">
                  <c16:uniqueId val="{00000003-412D-456E-BAA8-76F4A0501619}"/>
                </c:ext>
              </c:extLst>
            </c:dLbl>
            <c:dLbl>
              <c:idx val="2"/>
              <c:delete val="1"/>
              <c:extLst>
                <c:ext xmlns:c15="http://schemas.microsoft.com/office/drawing/2012/chart" uri="{CE6537A1-D6FC-4f65-9D91-7224C49458BB}"/>
                <c:ext xmlns:c16="http://schemas.microsoft.com/office/drawing/2014/chart" uri="{C3380CC4-5D6E-409C-BE32-E72D297353CC}">
                  <c16:uniqueId val="{00000005-412D-456E-BAA8-76F4A0501619}"/>
                </c:ext>
              </c:extLst>
            </c:dLbl>
            <c:dLbl>
              <c:idx val="3"/>
              <c:delete val="1"/>
              <c:extLst>
                <c:ext xmlns:c15="http://schemas.microsoft.com/office/drawing/2012/chart" uri="{CE6537A1-D6FC-4f65-9D91-7224C49458BB}"/>
                <c:ext xmlns:c16="http://schemas.microsoft.com/office/drawing/2014/chart" uri="{C3380CC4-5D6E-409C-BE32-E72D297353CC}">
                  <c16:uniqueId val="{00000007-412D-456E-BAA8-76F4A0501619}"/>
                </c:ext>
              </c:extLst>
            </c:dLbl>
            <c:dLbl>
              <c:idx val="4"/>
              <c:layout>
                <c:manualLayout>
                  <c:x val="-0.16082744727111919"/>
                  <c:y val="-0.25295343160029671"/>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412D-456E-BAA8-76F4A0501619}"/>
                </c:ext>
              </c:extLst>
            </c:dLbl>
            <c:dLbl>
              <c:idx val="5"/>
              <c:delete val="1"/>
              <c:extLst>
                <c:ext xmlns:c15="http://schemas.microsoft.com/office/drawing/2012/chart" uri="{CE6537A1-D6FC-4f65-9D91-7224C49458BB}"/>
                <c:ext xmlns:c16="http://schemas.microsoft.com/office/drawing/2014/chart" uri="{C3380CC4-5D6E-409C-BE32-E72D297353CC}">
                  <c16:uniqueId val="{0000000B-412D-456E-BAA8-76F4A0501619}"/>
                </c:ext>
              </c:extLst>
            </c:dLbl>
            <c:dLbl>
              <c:idx val="6"/>
              <c:delete val="1"/>
              <c:extLst>
                <c:ext xmlns:c15="http://schemas.microsoft.com/office/drawing/2012/chart" uri="{CE6537A1-D6FC-4f65-9D91-7224C49458BB}"/>
                <c:ext xmlns:c16="http://schemas.microsoft.com/office/drawing/2014/chart" uri="{C3380CC4-5D6E-409C-BE32-E72D297353CC}">
                  <c16:uniqueId val="{0000000D-412D-456E-BAA8-76F4A0501619}"/>
                </c:ext>
              </c:extLst>
            </c:dLbl>
            <c:dLbl>
              <c:idx val="7"/>
              <c:delete val="1"/>
              <c:extLst>
                <c:ext xmlns:c15="http://schemas.microsoft.com/office/drawing/2012/chart" uri="{CE6537A1-D6FC-4f65-9D91-7224C49458BB}"/>
                <c:ext xmlns:c16="http://schemas.microsoft.com/office/drawing/2014/chart" uri="{C3380CC4-5D6E-409C-BE32-E72D297353CC}">
                  <c16:uniqueId val="{0000000F-412D-456E-BAA8-76F4A0501619}"/>
                </c:ext>
              </c:extLst>
            </c:dLbl>
            <c:dLbl>
              <c:idx val="8"/>
              <c:delete val="1"/>
              <c:extLst>
                <c:ext xmlns:c15="http://schemas.microsoft.com/office/drawing/2012/chart" uri="{CE6537A1-D6FC-4f65-9D91-7224C49458BB}"/>
                <c:ext xmlns:c16="http://schemas.microsoft.com/office/drawing/2014/chart" uri="{C3380CC4-5D6E-409C-BE32-E72D297353CC}">
                  <c16:uniqueId val="{00000011-412D-456E-BAA8-76F4A0501619}"/>
                </c:ext>
              </c:extLst>
            </c:dLbl>
            <c:dLbl>
              <c:idx val="9"/>
              <c:delete val="1"/>
              <c:extLst>
                <c:ext xmlns:c15="http://schemas.microsoft.com/office/drawing/2012/chart" uri="{CE6537A1-D6FC-4f65-9D91-7224C49458BB}"/>
                <c:ext xmlns:c16="http://schemas.microsoft.com/office/drawing/2014/chart" uri="{C3380CC4-5D6E-409C-BE32-E72D297353CC}">
                  <c16:uniqueId val="{00000013-412D-456E-BAA8-76F4A0501619}"/>
                </c:ext>
              </c:extLst>
            </c:dLbl>
            <c:dLbl>
              <c:idx val="10"/>
              <c:delete val="1"/>
              <c:extLst>
                <c:ext xmlns:c15="http://schemas.microsoft.com/office/drawing/2012/chart" uri="{CE6537A1-D6FC-4f65-9D91-7224C49458BB}"/>
                <c:ext xmlns:c16="http://schemas.microsoft.com/office/drawing/2014/chart" uri="{C3380CC4-5D6E-409C-BE32-E72D297353CC}">
                  <c16:uniqueId val="{00000015-412D-456E-BAA8-76F4A0501619}"/>
                </c:ext>
              </c:extLst>
            </c:dLbl>
            <c:dLbl>
              <c:idx val="11"/>
              <c:delete val="1"/>
              <c:extLst>
                <c:ext xmlns:c15="http://schemas.microsoft.com/office/drawing/2012/chart" uri="{CE6537A1-D6FC-4f65-9D91-7224C49458BB}"/>
                <c:ext xmlns:c16="http://schemas.microsoft.com/office/drawing/2014/chart" uri="{C3380CC4-5D6E-409C-BE32-E72D297353CC}">
                  <c16:uniqueId val="{00000017-412D-456E-BAA8-76F4A0501619}"/>
                </c:ext>
              </c:extLst>
            </c:dLbl>
            <c:dLbl>
              <c:idx val="12"/>
              <c:layout>
                <c:manualLayout>
                  <c:x val="3.5592516614050392E-2"/>
                  <c:y val="-5.4957917881689647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9-412D-456E-BAA8-76F4A0501619}"/>
                </c:ext>
              </c:extLst>
            </c:dLbl>
            <c:dLbl>
              <c:idx val="13"/>
              <c:delete val="1"/>
              <c:extLst>
                <c:ext xmlns:c15="http://schemas.microsoft.com/office/drawing/2012/chart" uri="{CE6537A1-D6FC-4f65-9D91-7224C49458BB}"/>
                <c:ext xmlns:c16="http://schemas.microsoft.com/office/drawing/2014/chart" uri="{C3380CC4-5D6E-409C-BE32-E72D297353CC}">
                  <c16:uniqueId val="{0000001B-412D-456E-BAA8-76F4A0501619}"/>
                </c:ext>
              </c:extLst>
            </c:dLbl>
            <c:dLbl>
              <c:idx val="14"/>
              <c:delete val="1"/>
              <c:extLst>
                <c:ext xmlns:c15="http://schemas.microsoft.com/office/drawing/2012/chart" uri="{CE6537A1-D6FC-4f65-9D91-7224C49458BB}"/>
                <c:ext xmlns:c16="http://schemas.microsoft.com/office/drawing/2014/chart" uri="{C3380CC4-5D6E-409C-BE32-E72D297353CC}">
                  <c16:uniqueId val="{0000001D-412D-456E-BAA8-76F4A0501619}"/>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1"/>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Sheet1!$A$107:$A$121</c:f>
              <c:strCache>
                <c:ptCount val="15"/>
                <c:pt idx="0">
                  <c:v>Clubhouse</c:v>
                </c:pt>
                <c:pt idx="1">
                  <c:v>New destinations</c:v>
                </c:pt>
                <c:pt idx="2">
                  <c:v>More motor boats</c:v>
                </c:pt>
                <c:pt idx="3">
                  <c:v>Back to the old price for crewing</c:v>
                </c:pt>
                <c:pt idx="4">
                  <c:v>Meet others socially</c:v>
                </c:pt>
                <c:pt idx="5">
                  <c:v>Dates to work with tides</c:v>
                </c:pt>
                <c:pt idx="6">
                  <c:v>More weekend voyages</c:v>
                </c:pt>
                <c:pt idx="7">
                  <c:v>Crew Pool list with details</c:v>
                </c:pt>
                <c:pt idx="8">
                  <c:v>Open day for skippers</c:v>
                </c:pt>
                <c:pt idx="9">
                  <c:v>More participation in events</c:v>
                </c:pt>
                <c:pt idx="10">
                  <c:v>Integrate Crew Pool with events</c:v>
                </c:pt>
                <c:pt idx="11">
                  <c:v>Find details of future events</c:v>
                </c:pt>
                <c:pt idx="12">
                  <c:v>More crewing opportunities</c:v>
                </c:pt>
                <c:pt idx="13">
                  <c:v>Races</c:v>
                </c:pt>
                <c:pt idx="14">
                  <c:v>More Friday to Sunday trips</c:v>
                </c:pt>
              </c:strCache>
            </c:strRef>
          </c:cat>
          <c:val>
            <c:numRef>
              <c:f>Sheet1!$B$107:$B$121</c:f>
              <c:numCache>
                <c:formatCode>General</c:formatCode>
                <c:ptCount val="15"/>
                <c:pt idx="0">
                  <c:v>4</c:v>
                </c:pt>
                <c:pt idx="1">
                  <c:v>1</c:v>
                </c:pt>
                <c:pt idx="2">
                  <c:v>1</c:v>
                </c:pt>
                <c:pt idx="3">
                  <c:v>1</c:v>
                </c:pt>
                <c:pt idx="4">
                  <c:v>5</c:v>
                </c:pt>
                <c:pt idx="5">
                  <c:v>1</c:v>
                </c:pt>
                <c:pt idx="6">
                  <c:v>1</c:v>
                </c:pt>
                <c:pt idx="7">
                  <c:v>1</c:v>
                </c:pt>
                <c:pt idx="8">
                  <c:v>1</c:v>
                </c:pt>
                <c:pt idx="9">
                  <c:v>1</c:v>
                </c:pt>
                <c:pt idx="10">
                  <c:v>1</c:v>
                </c:pt>
                <c:pt idx="11">
                  <c:v>1</c:v>
                </c:pt>
                <c:pt idx="12">
                  <c:v>2</c:v>
                </c:pt>
                <c:pt idx="13">
                  <c:v>1</c:v>
                </c:pt>
                <c:pt idx="14">
                  <c:v>1</c:v>
                </c:pt>
              </c:numCache>
            </c:numRef>
          </c:val>
          <c:extLst>
            <c:ext xmlns:c16="http://schemas.microsoft.com/office/drawing/2014/chart" uri="{C3380CC4-5D6E-409C-BE32-E72D297353CC}">
              <c16:uniqueId val="{0000001E-412D-456E-BAA8-76F4A0501619}"/>
            </c:ext>
          </c:extLst>
        </c:ser>
        <c:dLbls>
          <c:dLblPos val="ctr"/>
          <c:showLegendKey val="0"/>
          <c:showVal val="0"/>
          <c:showCatName val="1"/>
          <c:showSerName val="0"/>
          <c:showPercent val="0"/>
          <c:showBubbleSize val="0"/>
          <c:showLeaderLines val="1"/>
        </c:dLbls>
      </c:pie3D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1050"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8.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9.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2EF076-390B-334A-80A0-641E3147CA9D}" type="datetimeFigureOut">
              <a:rPr lang="en-US" smtClean="0"/>
              <a:t>12/3/22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E2F580-5583-3A49-9477-945B13B286FD}" type="slidenum">
              <a:rPr lang="en-US" smtClean="0"/>
              <a:t>‹#›</a:t>
            </a:fld>
            <a:endParaRPr lang="en-US"/>
          </a:p>
        </p:txBody>
      </p:sp>
    </p:spTree>
    <p:extLst>
      <p:ext uri="{BB962C8B-B14F-4D97-AF65-F5344CB8AC3E}">
        <p14:creationId xmlns:p14="http://schemas.microsoft.com/office/powerpoint/2010/main" val="33519567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E2F580-5583-3A49-9477-945B13B286FD}" type="slidenum">
              <a:rPr lang="en-US" smtClean="0"/>
              <a:t>9</a:t>
            </a:fld>
            <a:endParaRPr lang="en-US"/>
          </a:p>
        </p:txBody>
      </p:sp>
    </p:spTree>
    <p:extLst>
      <p:ext uri="{BB962C8B-B14F-4D97-AF65-F5344CB8AC3E}">
        <p14:creationId xmlns:p14="http://schemas.microsoft.com/office/powerpoint/2010/main" val="25978674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6BE2F580-5583-3A49-9477-945B13B286FD}" type="slidenum">
              <a:rPr lang="en-US" smtClean="0"/>
              <a:t>31</a:t>
            </a:fld>
            <a:endParaRPr lang="en-US"/>
          </a:p>
        </p:txBody>
      </p:sp>
    </p:spTree>
    <p:extLst>
      <p:ext uri="{BB962C8B-B14F-4D97-AF65-F5344CB8AC3E}">
        <p14:creationId xmlns:p14="http://schemas.microsoft.com/office/powerpoint/2010/main" val="33266172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E2F580-5583-3A49-9477-945B13B286FD}" type="slidenum">
              <a:rPr lang="en-US" smtClean="0"/>
              <a:t>32</a:t>
            </a:fld>
            <a:endParaRPr lang="en-US"/>
          </a:p>
        </p:txBody>
      </p:sp>
    </p:spTree>
    <p:extLst>
      <p:ext uri="{BB962C8B-B14F-4D97-AF65-F5344CB8AC3E}">
        <p14:creationId xmlns:p14="http://schemas.microsoft.com/office/powerpoint/2010/main" val="35675411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E2F580-5583-3A49-9477-945B13B286FD}" type="slidenum">
              <a:rPr lang="en-US" smtClean="0"/>
              <a:t>10</a:t>
            </a:fld>
            <a:endParaRPr lang="en-US"/>
          </a:p>
        </p:txBody>
      </p:sp>
    </p:spTree>
    <p:extLst>
      <p:ext uri="{BB962C8B-B14F-4D97-AF65-F5344CB8AC3E}">
        <p14:creationId xmlns:p14="http://schemas.microsoft.com/office/powerpoint/2010/main" val="817023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E2F580-5583-3A49-9477-945B13B286FD}" type="slidenum">
              <a:rPr lang="en-US" smtClean="0"/>
              <a:t>16</a:t>
            </a:fld>
            <a:endParaRPr lang="en-US"/>
          </a:p>
        </p:txBody>
      </p:sp>
    </p:spTree>
    <p:extLst>
      <p:ext uri="{BB962C8B-B14F-4D97-AF65-F5344CB8AC3E}">
        <p14:creationId xmlns:p14="http://schemas.microsoft.com/office/powerpoint/2010/main" val="22257403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6BE2F580-5583-3A49-9477-945B13B286FD}" type="slidenum">
              <a:rPr lang="en-US" smtClean="0"/>
              <a:t>25</a:t>
            </a:fld>
            <a:endParaRPr lang="en-US"/>
          </a:p>
        </p:txBody>
      </p:sp>
    </p:spTree>
    <p:extLst>
      <p:ext uri="{BB962C8B-B14F-4D97-AF65-F5344CB8AC3E}">
        <p14:creationId xmlns:p14="http://schemas.microsoft.com/office/powerpoint/2010/main" val="14078955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6BE2F580-5583-3A49-9477-945B13B286FD}" type="slidenum">
              <a:rPr lang="en-US" smtClean="0"/>
              <a:t>26</a:t>
            </a:fld>
            <a:endParaRPr lang="en-US"/>
          </a:p>
        </p:txBody>
      </p:sp>
    </p:spTree>
    <p:extLst>
      <p:ext uri="{BB962C8B-B14F-4D97-AF65-F5344CB8AC3E}">
        <p14:creationId xmlns:p14="http://schemas.microsoft.com/office/powerpoint/2010/main" val="41540508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6BE2F580-5583-3A49-9477-945B13B286FD}" type="slidenum">
              <a:rPr lang="en-US" smtClean="0"/>
              <a:t>27</a:t>
            </a:fld>
            <a:endParaRPr lang="en-US"/>
          </a:p>
        </p:txBody>
      </p:sp>
    </p:spTree>
    <p:extLst>
      <p:ext uri="{BB962C8B-B14F-4D97-AF65-F5344CB8AC3E}">
        <p14:creationId xmlns:p14="http://schemas.microsoft.com/office/powerpoint/2010/main" val="42540673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E2F580-5583-3A49-9477-945B13B286FD}" type="slidenum">
              <a:rPr lang="en-US" smtClean="0"/>
              <a:t>28</a:t>
            </a:fld>
            <a:endParaRPr lang="en-US"/>
          </a:p>
        </p:txBody>
      </p:sp>
    </p:spTree>
    <p:extLst>
      <p:ext uri="{BB962C8B-B14F-4D97-AF65-F5344CB8AC3E}">
        <p14:creationId xmlns:p14="http://schemas.microsoft.com/office/powerpoint/2010/main" val="28338597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E2F580-5583-3A49-9477-945B13B286FD}" type="slidenum">
              <a:rPr lang="en-US" smtClean="0"/>
              <a:t>29</a:t>
            </a:fld>
            <a:endParaRPr lang="en-US"/>
          </a:p>
        </p:txBody>
      </p:sp>
    </p:spTree>
    <p:extLst>
      <p:ext uri="{BB962C8B-B14F-4D97-AF65-F5344CB8AC3E}">
        <p14:creationId xmlns:p14="http://schemas.microsoft.com/office/powerpoint/2010/main" val="18963999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E2F580-5583-3A49-9477-945B13B286FD}" type="slidenum">
              <a:rPr lang="en-US" smtClean="0"/>
              <a:t>30</a:t>
            </a:fld>
            <a:endParaRPr lang="en-US"/>
          </a:p>
        </p:txBody>
      </p:sp>
    </p:spTree>
    <p:extLst>
      <p:ext uri="{BB962C8B-B14F-4D97-AF65-F5344CB8AC3E}">
        <p14:creationId xmlns:p14="http://schemas.microsoft.com/office/powerpoint/2010/main" val="31715779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087990-5028-B248-BF78-213F2781A0A7}"/>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452615B5-6769-AE44-B3B0-9BF00004EE0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4ADB45B8-8190-B24E-8C1F-0B6B3F2E48FA}"/>
              </a:ext>
            </a:extLst>
          </p:cNvPr>
          <p:cNvSpPr>
            <a:spLocks noGrp="1"/>
          </p:cNvSpPr>
          <p:nvPr>
            <p:ph type="dt" sz="half" idx="10"/>
          </p:nvPr>
        </p:nvSpPr>
        <p:spPr/>
        <p:txBody>
          <a:bodyPr/>
          <a:lstStyle/>
          <a:p>
            <a:fld id="{DEF315EC-094A-A646-885A-479503AA2F94}" type="datetimeFigureOut">
              <a:rPr lang="en-US" smtClean="0"/>
              <a:t>12/3/22</a:t>
            </a:fld>
            <a:endParaRPr lang="en-US"/>
          </a:p>
        </p:txBody>
      </p:sp>
      <p:sp>
        <p:nvSpPr>
          <p:cNvPr id="5" name="Footer Placeholder 4">
            <a:extLst>
              <a:ext uri="{FF2B5EF4-FFF2-40B4-BE49-F238E27FC236}">
                <a16:creationId xmlns:a16="http://schemas.microsoft.com/office/drawing/2014/main" id="{A5922022-66C7-1047-BB1E-FB451596DC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D9D448-05D3-E747-8B01-D7AF420362AC}"/>
              </a:ext>
            </a:extLst>
          </p:cNvPr>
          <p:cNvSpPr>
            <a:spLocks noGrp="1"/>
          </p:cNvSpPr>
          <p:nvPr>
            <p:ph type="sldNum" sz="quarter" idx="12"/>
          </p:nvPr>
        </p:nvSpPr>
        <p:spPr/>
        <p:txBody>
          <a:bodyPr/>
          <a:lstStyle/>
          <a:p>
            <a:fld id="{49F523ED-179E-4F41-B00F-98CF4368E156}" type="slidenum">
              <a:rPr lang="en-US" smtClean="0"/>
              <a:t>‹#›</a:t>
            </a:fld>
            <a:endParaRPr lang="en-US"/>
          </a:p>
        </p:txBody>
      </p:sp>
    </p:spTree>
    <p:extLst>
      <p:ext uri="{BB962C8B-B14F-4D97-AF65-F5344CB8AC3E}">
        <p14:creationId xmlns:p14="http://schemas.microsoft.com/office/powerpoint/2010/main" val="1644160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91D9B1-78DE-BF4B-BC69-F770077F6FD0}"/>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51715BDA-1368-4740-8E76-2F8B518450F2}"/>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2B46D7D-4856-D34A-A325-C225D0A7B231}"/>
              </a:ext>
            </a:extLst>
          </p:cNvPr>
          <p:cNvSpPr>
            <a:spLocks noGrp="1"/>
          </p:cNvSpPr>
          <p:nvPr>
            <p:ph type="dt" sz="half" idx="10"/>
          </p:nvPr>
        </p:nvSpPr>
        <p:spPr/>
        <p:txBody>
          <a:bodyPr/>
          <a:lstStyle/>
          <a:p>
            <a:fld id="{DEF315EC-094A-A646-885A-479503AA2F94}" type="datetimeFigureOut">
              <a:rPr lang="en-US" smtClean="0"/>
              <a:t>12/3/22</a:t>
            </a:fld>
            <a:endParaRPr lang="en-US"/>
          </a:p>
        </p:txBody>
      </p:sp>
      <p:sp>
        <p:nvSpPr>
          <p:cNvPr id="5" name="Footer Placeholder 4">
            <a:extLst>
              <a:ext uri="{FF2B5EF4-FFF2-40B4-BE49-F238E27FC236}">
                <a16:creationId xmlns:a16="http://schemas.microsoft.com/office/drawing/2014/main" id="{41521C77-8830-C14E-B81B-FB95FE62FC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38690C-3D51-954D-9E4D-156583389B67}"/>
              </a:ext>
            </a:extLst>
          </p:cNvPr>
          <p:cNvSpPr>
            <a:spLocks noGrp="1"/>
          </p:cNvSpPr>
          <p:nvPr>
            <p:ph type="sldNum" sz="quarter" idx="12"/>
          </p:nvPr>
        </p:nvSpPr>
        <p:spPr/>
        <p:txBody>
          <a:bodyPr/>
          <a:lstStyle/>
          <a:p>
            <a:fld id="{49F523ED-179E-4F41-B00F-98CF4368E156}" type="slidenum">
              <a:rPr lang="en-US" smtClean="0"/>
              <a:t>‹#›</a:t>
            </a:fld>
            <a:endParaRPr lang="en-US"/>
          </a:p>
        </p:txBody>
      </p:sp>
    </p:spTree>
    <p:extLst>
      <p:ext uri="{BB962C8B-B14F-4D97-AF65-F5344CB8AC3E}">
        <p14:creationId xmlns:p14="http://schemas.microsoft.com/office/powerpoint/2010/main" val="19704299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BD8EBF9-22AC-A545-8F90-6CDC074AFFAC}"/>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F1FE1963-5465-F94E-90D4-D0A4FAE6470F}"/>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6B457DF-DAEE-6F45-B9B7-C38F40F0C409}"/>
              </a:ext>
            </a:extLst>
          </p:cNvPr>
          <p:cNvSpPr>
            <a:spLocks noGrp="1"/>
          </p:cNvSpPr>
          <p:nvPr>
            <p:ph type="dt" sz="half" idx="10"/>
          </p:nvPr>
        </p:nvSpPr>
        <p:spPr/>
        <p:txBody>
          <a:bodyPr/>
          <a:lstStyle/>
          <a:p>
            <a:fld id="{DEF315EC-094A-A646-885A-479503AA2F94}" type="datetimeFigureOut">
              <a:rPr lang="en-US" smtClean="0"/>
              <a:t>12/3/22</a:t>
            </a:fld>
            <a:endParaRPr lang="en-US"/>
          </a:p>
        </p:txBody>
      </p:sp>
      <p:sp>
        <p:nvSpPr>
          <p:cNvPr id="5" name="Footer Placeholder 4">
            <a:extLst>
              <a:ext uri="{FF2B5EF4-FFF2-40B4-BE49-F238E27FC236}">
                <a16:creationId xmlns:a16="http://schemas.microsoft.com/office/drawing/2014/main" id="{A50020C3-2D49-5347-8F16-0BE3E08F89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DBD00F-0F7A-2F41-B86E-E33083D86FBF}"/>
              </a:ext>
            </a:extLst>
          </p:cNvPr>
          <p:cNvSpPr>
            <a:spLocks noGrp="1"/>
          </p:cNvSpPr>
          <p:nvPr>
            <p:ph type="sldNum" sz="quarter" idx="12"/>
          </p:nvPr>
        </p:nvSpPr>
        <p:spPr/>
        <p:txBody>
          <a:bodyPr/>
          <a:lstStyle/>
          <a:p>
            <a:fld id="{49F523ED-179E-4F41-B00F-98CF4368E156}" type="slidenum">
              <a:rPr lang="en-US" smtClean="0"/>
              <a:t>‹#›</a:t>
            </a:fld>
            <a:endParaRPr lang="en-US"/>
          </a:p>
        </p:txBody>
      </p:sp>
    </p:spTree>
    <p:extLst>
      <p:ext uri="{BB962C8B-B14F-4D97-AF65-F5344CB8AC3E}">
        <p14:creationId xmlns:p14="http://schemas.microsoft.com/office/powerpoint/2010/main" val="21457272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EF9D1-1ECE-1048-A90E-A45A0753F2DA}"/>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0CB68DAF-FBF2-1946-8F5C-2327542C7C7A}"/>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5320A76-57D9-A241-A5A0-636F8D4DFD5A}"/>
              </a:ext>
            </a:extLst>
          </p:cNvPr>
          <p:cNvSpPr>
            <a:spLocks noGrp="1"/>
          </p:cNvSpPr>
          <p:nvPr>
            <p:ph type="dt" sz="half" idx="10"/>
          </p:nvPr>
        </p:nvSpPr>
        <p:spPr/>
        <p:txBody>
          <a:bodyPr/>
          <a:lstStyle/>
          <a:p>
            <a:fld id="{DEF315EC-094A-A646-885A-479503AA2F94}" type="datetimeFigureOut">
              <a:rPr lang="en-US" smtClean="0"/>
              <a:t>12/3/22</a:t>
            </a:fld>
            <a:endParaRPr lang="en-US"/>
          </a:p>
        </p:txBody>
      </p:sp>
      <p:sp>
        <p:nvSpPr>
          <p:cNvPr id="5" name="Footer Placeholder 4">
            <a:extLst>
              <a:ext uri="{FF2B5EF4-FFF2-40B4-BE49-F238E27FC236}">
                <a16:creationId xmlns:a16="http://schemas.microsoft.com/office/drawing/2014/main" id="{4156C284-2A80-6246-B29D-F9F186B5D9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35E58A-14D9-6249-84C4-23C08636CDFD}"/>
              </a:ext>
            </a:extLst>
          </p:cNvPr>
          <p:cNvSpPr>
            <a:spLocks noGrp="1"/>
          </p:cNvSpPr>
          <p:nvPr>
            <p:ph type="sldNum" sz="quarter" idx="12"/>
          </p:nvPr>
        </p:nvSpPr>
        <p:spPr/>
        <p:txBody>
          <a:bodyPr/>
          <a:lstStyle/>
          <a:p>
            <a:fld id="{49F523ED-179E-4F41-B00F-98CF4368E156}" type="slidenum">
              <a:rPr lang="en-US" smtClean="0"/>
              <a:t>‹#›</a:t>
            </a:fld>
            <a:endParaRPr lang="en-US"/>
          </a:p>
        </p:txBody>
      </p:sp>
    </p:spTree>
    <p:extLst>
      <p:ext uri="{BB962C8B-B14F-4D97-AF65-F5344CB8AC3E}">
        <p14:creationId xmlns:p14="http://schemas.microsoft.com/office/powerpoint/2010/main" val="9560610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1007A1-D285-C843-BD87-0ECABFEC78CF}"/>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3DF31CC2-1031-4445-ABD6-A180A74B40A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64BCB8F5-EC07-D84A-A2F4-FEACE57ED0DD}"/>
              </a:ext>
            </a:extLst>
          </p:cNvPr>
          <p:cNvSpPr>
            <a:spLocks noGrp="1"/>
          </p:cNvSpPr>
          <p:nvPr>
            <p:ph type="dt" sz="half" idx="10"/>
          </p:nvPr>
        </p:nvSpPr>
        <p:spPr/>
        <p:txBody>
          <a:bodyPr/>
          <a:lstStyle/>
          <a:p>
            <a:fld id="{DEF315EC-094A-A646-885A-479503AA2F94}" type="datetimeFigureOut">
              <a:rPr lang="en-US" smtClean="0"/>
              <a:t>12/3/22</a:t>
            </a:fld>
            <a:endParaRPr lang="en-US"/>
          </a:p>
        </p:txBody>
      </p:sp>
      <p:sp>
        <p:nvSpPr>
          <p:cNvPr id="5" name="Footer Placeholder 4">
            <a:extLst>
              <a:ext uri="{FF2B5EF4-FFF2-40B4-BE49-F238E27FC236}">
                <a16:creationId xmlns:a16="http://schemas.microsoft.com/office/drawing/2014/main" id="{CC082AC1-ED1F-EB4F-84F6-4809C5DFAD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9D4ACE-12E4-9C4C-99D5-79E39CA3D4D3}"/>
              </a:ext>
            </a:extLst>
          </p:cNvPr>
          <p:cNvSpPr>
            <a:spLocks noGrp="1"/>
          </p:cNvSpPr>
          <p:nvPr>
            <p:ph type="sldNum" sz="quarter" idx="12"/>
          </p:nvPr>
        </p:nvSpPr>
        <p:spPr/>
        <p:txBody>
          <a:bodyPr/>
          <a:lstStyle/>
          <a:p>
            <a:fld id="{49F523ED-179E-4F41-B00F-98CF4368E156}" type="slidenum">
              <a:rPr lang="en-US" smtClean="0"/>
              <a:t>‹#›</a:t>
            </a:fld>
            <a:endParaRPr lang="en-US"/>
          </a:p>
        </p:txBody>
      </p:sp>
    </p:spTree>
    <p:extLst>
      <p:ext uri="{BB962C8B-B14F-4D97-AF65-F5344CB8AC3E}">
        <p14:creationId xmlns:p14="http://schemas.microsoft.com/office/powerpoint/2010/main" val="19511671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2B2388-7FFC-774C-B05E-4E6DA88FFD88}"/>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38C6E763-DB06-F04D-B8D3-6979EE9CC856}"/>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F41506EF-32FD-B14F-A36A-369FE6927344}"/>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8D3CAF28-05CB-7D47-B7E6-6F53A7D27807}"/>
              </a:ext>
            </a:extLst>
          </p:cNvPr>
          <p:cNvSpPr>
            <a:spLocks noGrp="1"/>
          </p:cNvSpPr>
          <p:nvPr>
            <p:ph type="dt" sz="half" idx="10"/>
          </p:nvPr>
        </p:nvSpPr>
        <p:spPr/>
        <p:txBody>
          <a:bodyPr/>
          <a:lstStyle/>
          <a:p>
            <a:fld id="{DEF315EC-094A-A646-885A-479503AA2F94}" type="datetimeFigureOut">
              <a:rPr lang="en-US" smtClean="0"/>
              <a:t>12/3/22</a:t>
            </a:fld>
            <a:endParaRPr lang="en-US"/>
          </a:p>
        </p:txBody>
      </p:sp>
      <p:sp>
        <p:nvSpPr>
          <p:cNvPr id="6" name="Footer Placeholder 5">
            <a:extLst>
              <a:ext uri="{FF2B5EF4-FFF2-40B4-BE49-F238E27FC236}">
                <a16:creationId xmlns:a16="http://schemas.microsoft.com/office/drawing/2014/main" id="{9E6F87DF-FC1E-8240-B803-4A1AF0D3C6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D6EFAA9-AA17-BB4F-91F8-2457C99ACBB0}"/>
              </a:ext>
            </a:extLst>
          </p:cNvPr>
          <p:cNvSpPr>
            <a:spLocks noGrp="1"/>
          </p:cNvSpPr>
          <p:nvPr>
            <p:ph type="sldNum" sz="quarter" idx="12"/>
          </p:nvPr>
        </p:nvSpPr>
        <p:spPr/>
        <p:txBody>
          <a:bodyPr/>
          <a:lstStyle/>
          <a:p>
            <a:fld id="{49F523ED-179E-4F41-B00F-98CF4368E156}" type="slidenum">
              <a:rPr lang="en-US" smtClean="0"/>
              <a:t>‹#›</a:t>
            </a:fld>
            <a:endParaRPr lang="en-US"/>
          </a:p>
        </p:txBody>
      </p:sp>
    </p:spTree>
    <p:extLst>
      <p:ext uri="{BB962C8B-B14F-4D97-AF65-F5344CB8AC3E}">
        <p14:creationId xmlns:p14="http://schemas.microsoft.com/office/powerpoint/2010/main" val="17115091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8985E-DE4E-FC41-84AC-87B0245D352D}"/>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8DEC3042-9282-6845-BA18-2D11D1737FA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29C5739C-D8F4-0545-A763-1364382EF729}"/>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86691395-9C6E-B244-BC56-55F265F3F4A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6526D831-6690-A347-A867-9CC006CB6E48}"/>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2EAFDAC1-3FEA-6242-B9B8-B1338A393DB3}"/>
              </a:ext>
            </a:extLst>
          </p:cNvPr>
          <p:cNvSpPr>
            <a:spLocks noGrp="1"/>
          </p:cNvSpPr>
          <p:nvPr>
            <p:ph type="dt" sz="half" idx="10"/>
          </p:nvPr>
        </p:nvSpPr>
        <p:spPr/>
        <p:txBody>
          <a:bodyPr/>
          <a:lstStyle/>
          <a:p>
            <a:fld id="{DEF315EC-094A-A646-885A-479503AA2F94}" type="datetimeFigureOut">
              <a:rPr lang="en-US" smtClean="0"/>
              <a:t>12/3/22</a:t>
            </a:fld>
            <a:endParaRPr lang="en-US"/>
          </a:p>
        </p:txBody>
      </p:sp>
      <p:sp>
        <p:nvSpPr>
          <p:cNvPr id="8" name="Footer Placeholder 7">
            <a:extLst>
              <a:ext uri="{FF2B5EF4-FFF2-40B4-BE49-F238E27FC236}">
                <a16:creationId xmlns:a16="http://schemas.microsoft.com/office/drawing/2014/main" id="{1C51D92F-E6AD-FD45-BB57-A28BA8A6C04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3AE8697-5772-E14E-B6FD-3886F204DC60}"/>
              </a:ext>
            </a:extLst>
          </p:cNvPr>
          <p:cNvSpPr>
            <a:spLocks noGrp="1"/>
          </p:cNvSpPr>
          <p:nvPr>
            <p:ph type="sldNum" sz="quarter" idx="12"/>
          </p:nvPr>
        </p:nvSpPr>
        <p:spPr/>
        <p:txBody>
          <a:bodyPr/>
          <a:lstStyle/>
          <a:p>
            <a:fld id="{49F523ED-179E-4F41-B00F-98CF4368E156}" type="slidenum">
              <a:rPr lang="en-US" smtClean="0"/>
              <a:t>‹#›</a:t>
            </a:fld>
            <a:endParaRPr lang="en-US"/>
          </a:p>
        </p:txBody>
      </p:sp>
    </p:spTree>
    <p:extLst>
      <p:ext uri="{BB962C8B-B14F-4D97-AF65-F5344CB8AC3E}">
        <p14:creationId xmlns:p14="http://schemas.microsoft.com/office/powerpoint/2010/main" val="5642669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14443A-3525-1949-BBD3-B8E10308DA0E}"/>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59DAD473-C4C0-7C4D-BC2A-90859122B248}"/>
              </a:ext>
            </a:extLst>
          </p:cNvPr>
          <p:cNvSpPr>
            <a:spLocks noGrp="1"/>
          </p:cNvSpPr>
          <p:nvPr>
            <p:ph type="dt" sz="half" idx="10"/>
          </p:nvPr>
        </p:nvSpPr>
        <p:spPr/>
        <p:txBody>
          <a:bodyPr/>
          <a:lstStyle/>
          <a:p>
            <a:fld id="{DEF315EC-094A-A646-885A-479503AA2F94}" type="datetimeFigureOut">
              <a:rPr lang="en-US" smtClean="0"/>
              <a:t>12/3/22</a:t>
            </a:fld>
            <a:endParaRPr lang="en-US"/>
          </a:p>
        </p:txBody>
      </p:sp>
      <p:sp>
        <p:nvSpPr>
          <p:cNvPr id="4" name="Footer Placeholder 3">
            <a:extLst>
              <a:ext uri="{FF2B5EF4-FFF2-40B4-BE49-F238E27FC236}">
                <a16:creationId xmlns:a16="http://schemas.microsoft.com/office/drawing/2014/main" id="{42343FF9-5F84-364A-AE30-D667A8EF3A2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921BBF6-09F1-8A40-8803-9A584E006546}"/>
              </a:ext>
            </a:extLst>
          </p:cNvPr>
          <p:cNvSpPr>
            <a:spLocks noGrp="1"/>
          </p:cNvSpPr>
          <p:nvPr>
            <p:ph type="sldNum" sz="quarter" idx="12"/>
          </p:nvPr>
        </p:nvSpPr>
        <p:spPr/>
        <p:txBody>
          <a:bodyPr/>
          <a:lstStyle/>
          <a:p>
            <a:fld id="{49F523ED-179E-4F41-B00F-98CF4368E156}" type="slidenum">
              <a:rPr lang="en-US" smtClean="0"/>
              <a:t>‹#›</a:t>
            </a:fld>
            <a:endParaRPr lang="en-US"/>
          </a:p>
        </p:txBody>
      </p:sp>
    </p:spTree>
    <p:extLst>
      <p:ext uri="{BB962C8B-B14F-4D97-AF65-F5344CB8AC3E}">
        <p14:creationId xmlns:p14="http://schemas.microsoft.com/office/powerpoint/2010/main" val="3118653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5560EB-2ECF-7747-B0F8-BBCFB0329D23}"/>
              </a:ext>
            </a:extLst>
          </p:cNvPr>
          <p:cNvSpPr>
            <a:spLocks noGrp="1"/>
          </p:cNvSpPr>
          <p:nvPr>
            <p:ph type="dt" sz="half" idx="10"/>
          </p:nvPr>
        </p:nvSpPr>
        <p:spPr/>
        <p:txBody>
          <a:bodyPr/>
          <a:lstStyle/>
          <a:p>
            <a:fld id="{DEF315EC-094A-A646-885A-479503AA2F94}" type="datetimeFigureOut">
              <a:rPr lang="en-US" smtClean="0"/>
              <a:t>12/3/22</a:t>
            </a:fld>
            <a:endParaRPr lang="en-US"/>
          </a:p>
        </p:txBody>
      </p:sp>
      <p:sp>
        <p:nvSpPr>
          <p:cNvPr id="3" name="Footer Placeholder 2">
            <a:extLst>
              <a:ext uri="{FF2B5EF4-FFF2-40B4-BE49-F238E27FC236}">
                <a16:creationId xmlns:a16="http://schemas.microsoft.com/office/drawing/2014/main" id="{35E3382E-8EF8-B440-A109-C42ABFDACFF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80D62D7-3202-A14F-965A-99C4F2FB5994}"/>
              </a:ext>
            </a:extLst>
          </p:cNvPr>
          <p:cNvSpPr>
            <a:spLocks noGrp="1"/>
          </p:cNvSpPr>
          <p:nvPr>
            <p:ph type="sldNum" sz="quarter" idx="12"/>
          </p:nvPr>
        </p:nvSpPr>
        <p:spPr/>
        <p:txBody>
          <a:bodyPr/>
          <a:lstStyle/>
          <a:p>
            <a:fld id="{49F523ED-179E-4F41-B00F-98CF4368E156}" type="slidenum">
              <a:rPr lang="en-US" smtClean="0"/>
              <a:t>‹#›</a:t>
            </a:fld>
            <a:endParaRPr lang="en-US"/>
          </a:p>
        </p:txBody>
      </p:sp>
    </p:spTree>
    <p:extLst>
      <p:ext uri="{BB962C8B-B14F-4D97-AF65-F5344CB8AC3E}">
        <p14:creationId xmlns:p14="http://schemas.microsoft.com/office/powerpoint/2010/main" val="30865621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AAE1FE-9376-4240-9AA2-384EA485A5A1}"/>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3E40D299-B109-FD42-BE28-9099F45BA5F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E61DD764-DA5C-8B4E-952C-4C0756BDFC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7FEBCA4-3B3A-5248-9DA4-6ADEBA91B499}"/>
              </a:ext>
            </a:extLst>
          </p:cNvPr>
          <p:cNvSpPr>
            <a:spLocks noGrp="1"/>
          </p:cNvSpPr>
          <p:nvPr>
            <p:ph type="dt" sz="half" idx="10"/>
          </p:nvPr>
        </p:nvSpPr>
        <p:spPr/>
        <p:txBody>
          <a:bodyPr/>
          <a:lstStyle/>
          <a:p>
            <a:fld id="{DEF315EC-094A-A646-885A-479503AA2F94}" type="datetimeFigureOut">
              <a:rPr lang="en-US" smtClean="0"/>
              <a:t>12/3/22</a:t>
            </a:fld>
            <a:endParaRPr lang="en-US"/>
          </a:p>
        </p:txBody>
      </p:sp>
      <p:sp>
        <p:nvSpPr>
          <p:cNvPr id="6" name="Footer Placeholder 5">
            <a:extLst>
              <a:ext uri="{FF2B5EF4-FFF2-40B4-BE49-F238E27FC236}">
                <a16:creationId xmlns:a16="http://schemas.microsoft.com/office/drawing/2014/main" id="{A78B3A11-62F4-7747-8822-3A2D0B48781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2D10212-FD37-8F4C-A0E1-05A42474EB78}"/>
              </a:ext>
            </a:extLst>
          </p:cNvPr>
          <p:cNvSpPr>
            <a:spLocks noGrp="1"/>
          </p:cNvSpPr>
          <p:nvPr>
            <p:ph type="sldNum" sz="quarter" idx="12"/>
          </p:nvPr>
        </p:nvSpPr>
        <p:spPr/>
        <p:txBody>
          <a:bodyPr/>
          <a:lstStyle/>
          <a:p>
            <a:fld id="{49F523ED-179E-4F41-B00F-98CF4368E156}" type="slidenum">
              <a:rPr lang="en-US" smtClean="0"/>
              <a:t>‹#›</a:t>
            </a:fld>
            <a:endParaRPr lang="en-US"/>
          </a:p>
        </p:txBody>
      </p:sp>
    </p:spTree>
    <p:extLst>
      <p:ext uri="{BB962C8B-B14F-4D97-AF65-F5344CB8AC3E}">
        <p14:creationId xmlns:p14="http://schemas.microsoft.com/office/powerpoint/2010/main" val="1825658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391D9-E3B5-8042-847D-5BC20029556C}"/>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1166BC2A-2D3B-874E-8817-E4DD3B90B0D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EEAB6F2-E472-934D-92CD-81DB434CF7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39F75E34-64B3-5B4D-8F33-F73CB2BAD1AE}"/>
              </a:ext>
            </a:extLst>
          </p:cNvPr>
          <p:cNvSpPr>
            <a:spLocks noGrp="1"/>
          </p:cNvSpPr>
          <p:nvPr>
            <p:ph type="dt" sz="half" idx="10"/>
          </p:nvPr>
        </p:nvSpPr>
        <p:spPr/>
        <p:txBody>
          <a:bodyPr/>
          <a:lstStyle/>
          <a:p>
            <a:fld id="{DEF315EC-094A-A646-885A-479503AA2F94}" type="datetimeFigureOut">
              <a:rPr lang="en-US" smtClean="0"/>
              <a:t>12/3/22</a:t>
            </a:fld>
            <a:endParaRPr lang="en-US"/>
          </a:p>
        </p:txBody>
      </p:sp>
      <p:sp>
        <p:nvSpPr>
          <p:cNvPr id="6" name="Footer Placeholder 5">
            <a:extLst>
              <a:ext uri="{FF2B5EF4-FFF2-40B4-BE49-F238E27FC236}">
                <a16:creationId xmlns:a16="http://schemas.microsoft.com/office/drawing/2014/main" id="{2BDAFE57-6AB6-214B-88F5-3F0C0F4D63E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6EA9FC1-F948-874C-8C47-5209AC0032E7}"/>
              </a:ext>
            </a:extLst>
          </p:cNvPr>
          <p:cNvSpPr>
            <a:spLocks noGrp="1"/>
          </p:cNvSpPr>
          <p:nvPr>
            <p:ph type="sldNum" sz="quarter" idx="12"/>
          </p:nvPr>
        </p:nvSpPr>
        <p:spPr/>
        <p:txBody>
          <a:bodyPr/>
          <a:lstStyle/>
          <a:p>
            <a:fld id="{49F523ED-179E-4F41-B00F-98CF4368E156}" type="slidenum">
              <a:rPr lang="en-US" smtClean="0"/>
              <a:t>‹#›</a:t>
            </a:fld>
            <a:endParaRPr lang="en-US"/>
          </a:p>
        </p:txBody>
      </p:sp>
    </p:spTree>
    <p:extLst>
      <p:ext uri="{BB962C8B-B14F-4D97-AF65-F5344CB8AC3E}">
        <p14:creationId xmlns:p14="http://schemas.microsoft.com/office/powerpoint/2010/main" val="24459428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7000"/>
            <a:lum/>
          </a:blip>
          <a:srcRect/>
          <a:stretch>
            <a:fillRect t="-69000" b="-69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5AECE64-0F85-B04D-8245-4F1DBE6B463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7AB793CB-3365-F64D-9ACE-4682C0286D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8F83B81-1F73-7C42-B40B-75D19A7D048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F315EC-094A-A646-885A-479503AA2F94}" type="datetimeFigureOut">
              <a:rPr lang="en-US" smtClean="0"/>
              <a:t>12/3/22</a:t>
            </a:fld>
            <a:endParaRPr lang="en-US"/>
          </a:p>
        </p:txBody>
      </p:sp>
      <p:sp>
        <p:nvSpPr>
          <p:cNvPr id="5" name="Footer Placeholder 4">
            <a:extLst>
              <a:ext uri="{FF2B5EF4-FFF2-40B4-BE49-F238E27FC236}">
                <a16:creationId xmlns:a16="http://schemas.microsoft.com/office/drawing/2014/main" id="{B0D28F56-4D8E-BC47-B0F1-0E587655884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F505C65-A9B6-0D42-B303-C124F3F5A3D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F523ED-179E-4F41-B00F-98CF4368E156}" type="slidenum">
              <a:rPr lang="en-US" smtClean="0"/>
              <a:t>‹#›</a:t>
            </a:fld>
            <a:endParaRPr lang="en-US"/>
          </a:p>
        </p:txBody>
      </p:sp>
    </p:spTree>
    <p:extLst>
      <p:ext uri="{BB962C8B-B14F-4D97-AF65-F5344CB8AC3E}">
        <p14:creationId xmlns:p14="http://schemas.microsoft.com/office/powerpoint/2010/main" val="16344978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chart" Target="../charts/chart5.xml"/></Relationships>
</file>

<file path=ppt/slides/_rels/slide1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32.xml.rels><?xml version="1.0" encoding="UTF-8" standalone="yes"?>
<Relationships xmlns="http://schemas.openxmlformats.org/package/2006/relationships"><Relationship Id="rId8" Type="http://schemas.openxmlformats.org/officeDocument/2006/relationships/hyperlink" Target="https://www.flickr.com/photos/neilsingapore/982538108/" TargetMode="External"/><Relationship Id="rId3" Type="http://schemas.openxmlformats.org/officeDocument/2006/relationships/image" Target="../media/image2.png"/><Relationship Id="rId7"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s://uk.anygator.com/search/guernsey" TargetMode="External"/><Relationship Id="rId5" Type="http://schemas.openxmlformats.org/officeDocument/2006/relationships/image" Target="../media/image9.jpg"/><Relationship Id="rId4" Type="http://schemas.openxmlformats.org/officeDocument/2006/relationships/image" Target="../media/image8.png"/></Relationships>
</file>

<file path=ppt/slides/_rels/slide33.xml.rels><?xml version="1.0" encoding="UTF-8" standalone="yes"?>
<Relationships xmlns="http://schemas.openxmlformats.org/package/2006/relationships"><Relationship Id="rId3" Type="http://schemas.openxmlformats.org/officeDocument/2006/relationships/hyperlink" Target="https://rootsofprogress.org/recent" TargetMode="Externa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EA1E30-2578-1645-8360-026689D01C8B}"/>
              </a:ext>
            </a:extLst>
          </p:cNvPr>
          <p:cNvSpPr>
            <a:spLocks noGrp="1"/>
          </p:cNvSpPr>
          <p:nvPr>
            <p:ph type="ctrTitle"/>
          </p:nvPr>
        </p:nvSpPr>
        <p:spPr>
          <a:xfrm>
            <a:off x="2993231" y="0"/>
            <a:ext cx="6205538" cy="971550"/>
          </a:xfrm>
        </p:spPr>
        <p:txBody>
          <a:bodyPr>
            <a:normAutofit/>
          </a:bodyPr>
          <a:lstStyle/>
          <a:p>
            <a:r>
              <a:rPr lang="en-US" sz="4000" b="1" dirty="0">
                <a:solidFill>
                  <a:srgbClr val="002060"/>
                </a:solidFill>
              </a:rPr>
              <a:t>Shotley Point Yacht Club</a:t>
            </a:r>
          </a:p>
        </p:txBody>
      </p:sp>
      <p:sp>
        <p:nvSpPr>
          <p:cNvPr id="3" name="Subtitle 2">
            <a:extLst>
              <a:ext uri="{FF2B5EF4-FFF2-40B4-BE49-F238E27FC236}">
                <a16:creationId xmlns:a16="http://schemas.microsoft.com/office/drawing/2014/main" id="{39E70213-3DE9-9E46-87AD-D25713903F8F}"/>
              </a:ext>
            </a:extLst>
          </p:cNvPr>
          <p:cNvSpPr>
            <a:spLocks noGrp="1"/>
          </p:cNvSpPr>
          <p:nvPr>
            <p:ph type="subTitle" idx="1"/>
          </p:nvPr>
        </p:nvSpPr>
        <p:spPr>
          <a:xfrm>
            <a:off x="514350" y="971550"/>
            <a:ext cx="11215688" cy="5774508"/>
          </a:xfrm>
        </p:spPr>
        <p:txBody>
          <a:bodyPr>
            <a:normAutofit fontScale="92500" lnSpcReduction="20000"/>
          </a:bodyPr>
          <a:lstStyle/>
          <a:p>
            <a:r>
              <a:rPr lang="en-US" dirty="0">
                <a:solidFill>
                  <a:schemeClr val="accent1">
                    <a:lumMod val="50000"/>
                  </a:schemeClr>
                </a:solidFill>
              </a:rPr>
              <a:t>AGENDA</a:t>
            </a:r>
          </a:p>
          <a:p>
            <a:pPr lvl="0" algn="l"/>
            <a:r>
              <a:rPr lang="en-GB" dirty="0">
                <a:solidFill>
                  <a:schemeClr val="accent1">
                    <a:lumMod val="50000"/>
                  </a:schemeClr>
                </a:solidFill>
                <a:latin typeface="Calibri Light" panose="020F0302020204030204" pitchFamily="34" charset="0"/>
                <a:cs typeface="Calibri Light" panose="020F0302020204030204" pitchFamily="34" charset="0"/>
              </a:rPr>
              <a:t>1. Apologies for absence. (</a:t>
            </a:r>
            <a:r>
              <a:rPr lang="en-GB" dirty="0" err="1">
                <a:solidFill>
                  <a:schemeClr val="accent1">
                    <a:lumMod val="50000"/>
                  </a:schemeClr>
                </a:solidFill>
                <a:latin typeface="Calibri Light" panose="020F0302020204030204" pitchFamily="34" charset="0"/>
                <a:cs typeface="Calibri Light" panose="020F0302020204030204" pitchFamily="34" charset="0"/>
              </a:rPr>
              <a:t>BdB</a:t>
            </a:r>
            <a:r>
              <a:rPr lang="en-GB" dirty="0">
                <a:solidFill>
                  <a:schemeClr val="accent1">
                    <a:lumMod val="50000"/>
                  </a:schemeClr>
                </a:solidFill>
                <a:latin typeface="Calibri Light" panose="020F0302020204030204" pitchFamily="34" charset="0"/>
                <a:cs typeface="Calibri Light" panose="020F0302020204030204" pitchFamily="34" charset="0"/>
              </a:rPr>
              <a:t>)</a:t>
            </a:r>
          </a:p>
          <a:p>
            <a:pPr lvl="0" algn="l"/>
            <a:r>
              <a:rPr lang="en-GB" dirty="0">
                <a:solidFill>
                  <a:schemeClr val="accent1">
                    <a:lumMod val="50000"/>
                  </a:schemeClr>
                </a:solidFill>
                <a:latin typeface="Calibri Light" panose="020F0302020204030204" pitchFamily="34" charset="0"/>
                <a:cs typeface="Calibri Light" panose="020F0302020204030204" pitchFamily="34" charset="0"/>
              </a:rPr>
              <a:t>2. Approval of the minutes. (</a:t>
            </a:r>
            <a:r>
              <a:rPr lang="en-GB" dirty="0" err="1">
                <a:solidFill>
                  <a:schemeClr val="accent1">
                    <a:lumMod val="50000"/>
                  </a:schemeClr>
                </a:solidFill>
                <a:latin typeface="Calibri Light" panose="020F0302020204030204" pitchFamily="34" charset="0"/>
                <a:cs typeface="Calibri Light" panose="020F0302020204030204" pitchFamily="34" charset="0"/>
              </a:rPr>
              <a:t>BdB</a:t>
            </a:r>
            <a:r>
              <a:rPr lang="en-GB" dirty="0">
                <a:solidFill>
                  <a:schemeClr val="accent1">
                    <a:lumMod val="50000"/>
                  </a:schemeClr>
                </a:solidFill>
                <a:latin typeface="Calibri Light" panose="020F0302020204030204" pitchFamily="34" charset="0"/>
                <a:cs typeface="Calibri Light" panose="020F0302020204030204" pitchFamily="34" charset="0"/>
              </a:rPr>
              <a:t>)</a:t>
            </a:r>
          </a:p>
          <a:p>
            <a:pPr algn="l"/>
            <a:r>
              <a:rPr lang="en-GB" dirty="0">
                <a:solidFill>
                  <a:schemeClr val="accent1">
                    <a:lumMod val="50000"/>
                  </a:schemeClr>
                </a:solidFill>
                <a:latin typeface="Calibri Light" panose="020F0302020204030204" pitchFamily="34" charset="0"/>
                <a:cs typeface="Calibri Light" panose="020F0302020204030204" pitchFamily="34" charset="0"/>
              </a:rPr>
              <a:t>3. Annual report, Commodore. (MA) 3.1. Annual report, Vice Commodore. (SR)</a:t>
            </a:r>
          </a:p>
          <a:p>
            <a:pPr lvl="0" algn="l"/>
            <a:r>
              <a:rPr lang="en-GB" dirty="0">
                <a:solidFill>
                  <a:schemeClr val="accent1">
                    <a:lumMod val="50000"/>
                  </a:schemeClr>
                </a:solidFill>
                <a:latin typeface="Calibri Light" panose="020F0302020204030204" pitchFamily="34" charset="0"/>
                <a:cs typeface="Calibri Light" panose="020F0302020204030204" pitchFamily="34" charset="0"/>
              </a:rPr>
              <a:t>4. Annual report from the Interim accounts and report from Hon Treasurer. To include annual fees. (RW) 4.1. Approval of auditor for the accounts.</a:t>
            </a:r>
          </a:p>
          <a:p>
            <a:pPr lvl="0" algn="l"/>
            <a:r>
              <a:rPr lang="en-GB" dirty="0">
                <a:solidFill>
                  <a:schemeClr val="accent1">
                    <a:lumMod val="50000"/>
                  </a:schemeClr>
                </a:solidFill>
                <a:latin typeface="Calibri Light" panose="020F0302020204030204" pitchFamily="34" charset="0"/>
                <a:cs typeface="Calibri Light" panose="020F0302020204030204" pitchFamily="34" charset="0"/>
              </a:rPr>
              <a:t>5. Membership recruitment and retention. (SB)</a:t>
            </a:r>
          </a:p>
          <a:p>
            <a:pPr lvl="0" algn="l"/>
            <a:r>
              <a:rPr lang="en-GB" dirty="0">
                <a:solidFill>
                  <a:schemeClr val="accent1">
                    <a:lumMod val="50000"/>
                  </a:schemeClr>
                </a:solidFill>
                <a:latin typeface="Calibri Light" panose="020F0302020204030204" pitchFamily="34" charset="0"/>
                <a:cs typeface="Calibri Light" panose="020F0302020204030204" pitchFamily="34" charset="0"/>
              </a:rPr>
              <a:t>6. Award presentations and recognitions. (MA)</a:t>
            </a:r>
          </a:p>
          <a:p>
            <a:pPr lvl="0" algn="l"/>
            <a:r>
              <a:rPr lang="en-GB" dirty="0">
                <a:solidFill>
                  <a:schemeClr val="accent1">
                    <a:lumMod val="50000"/>
                  </a:schemeClr>
                </a:solidFill>
                <a:latin typeface="Calibri Light" panose="020F0302020204030204" pitchFamily="34" charset="0"/>
                <a:cs typeface="Calibri Light" panose="020F0302020204030204" pitchFamily="34" charset="0"/>
              </a:rPr>
              <a:t>7. Changes to Constitution and Code of Practice. (MA)</a:t>
            </a:r>
          </a:p>
          <a:p>
            <a:pPr lvl="0" algn="l"/>
            <a:r>
              <a:rPr lang="en-GB" dirty="0">
                <a:solidFill>
                  <a:schemeClr val="accent1">
                    <a:lumMod val="50000"/>
                  </a:schemeClr>
                </a:solidFill>
                <a:latin typeface="Calibri Light" panose="020F0302020204030204" pitchFamily="34" charset="0"/>
                <a:cs typeface="Calibri Light" panose="020F0302020204030204" pitchFamily="34" charset="0"/>
              </a:rPr>
              <a:t>8. Survey 2022. (GS)</a:t>
            </a:r>
          </a:p>
          <a:p>
            <a:pPr lvl="0" algn="l"/>
            <a:r>
              <a:rPr lang="en-GB" dirty="0">
                <a:solidFill>
                  <a:schemeClr val="accent1">
                    <a:lumMod val="50000"/>
                  </a:schemeClr>
                </a:solidFill>
                <a:latin typeface="Calibri Light" panose="020F0302020204030204" pitchFamily="34" charset="0"/>
                <a:cs typeface="Calibri Light" panose="020F0302020204030204" pitchFamily="34" charset="0"/>
              </a:rPr>
              <a:t>9. Elections. 9.1 Officer step down. 9.2 Officers offering themselves for re-election. (</a:t>
            </a:r>
            <a:r>
              <a:rPr lang="en-GB" dirty="0" err="1">
                <a:solidFill>
                  <a:schemeClr val="accent1">
                    <a:lumMod val="50000"/>
                  </a:schemeClr>
                </a:solidFill>
                <a:latin typeface="Calibri Light" panose="020F0302020204030204" pitchFamily="34" charset="0"/>
                <a:cs typeface="Calibri Light" panose="020F0302020204030204" pitchFamily="34" charset="0"/>
              </a:rPr>
              <a:t>BdB</a:t>
            </a:r>
            <a:r>
              <a:rPr lang="en-GB" dirty="0">
                <a:solidFill>
                  <a:schemeClr val="accent1">
                    <a:lumMod val="50000"/>
                  </a:schemeClr>
                </a:solidFill>
                <a:latin typeface="Calibri Light" panose="020F0302020204030204" pitchFamily="34" charset="0"/>
                <a:cs typeface="Calibri Light" panose="020F0302020204030204" pitchFamily="34" charset="0"/>
              </a:rPr>
              <a:t>) 9.3 Committee Member standing down 9.4 Members offering themselves for re-election. (</a:t>
            </a:r>
            <a:r>
              <a:rPr lang="en-GB" dirty="0" err="1">
                <a:solidFill>
                  <a:schemeClr val="accent1">
                    <a:lumMod val="50000"/>
                  </a:schemeClr>
                </a:solidFill>
                <a:latin typeface="Calibri Light" panose="020F0302020204030204" pitchFamily="34" charset="0"/>
                <a:cs typeface="Calibri Light" panose="020F0302020204030204" pitchFamily="34" charset="0"/>
              </a:rPr>
              <a:t>BdB</a:t>
            </a:r>
            <a:r>
              <a:rPr lang="en-GB" dirty="0">
                <a:solidFill>
                  <a:schemeClr val="accent1">
                    <a:lumMod val="50000"/>
                  </a:schemeClr>
                </a:solidFill>
                <a:latin typeface="Calibri Light" panose="020F0302020204030204" pitchFamily="34" charset="0"/>
                <a:cs typeface="Calibri Light" panose="020F0302020204030204" pitchFamily="34" charset="0"/>
              </a:rPr>
              <a:t>) 9.5 Members offering themselves for election to Officer. 9.6 Members offering themselves for election to Committee.</a:t>
            </a:r>
          </a:p>
          <a:p>
            <a:pPr lvl="0" algn="l"/>
            <a:r>
              <a:rPr lang="en-GB" dirty="0">
                <a:solidFill>
                  <a:schemeClr val="accent1">
                    <a:lumMod val="50000"/>
                  </a:schemeClr>
                </a:solidFill>
                <a:latin typeface="Calibri Light" panose="020F0302020204030204" pitchFamily="34" charset="0"/>
                <a:cs typeface="Calibri Light" panose="020F0302020204030204" pitchFamily="34" charset="0"/>
              </a:rPr>
              <a:t>10. Program for 2023. (GS) 11.1 Summer Cruise (TB,PM)</a:t>
            </a:r>
          </a:p>
          <a:p>
            <a:pPr lvl="0" algn="l"/>
            <a:r>
              <a:rPr lang="en-GB" dirty="0">
                <a:solidFill>
                  <a:schemeClr val="accent1">
                    <a:lumMod val="50000"/>
                  </a:schemeClr>
                </a:solidFill>
                <a:latin typeface="Calibri Light" panose="020F0302020204030204" pitchFamily="34" charset="0"/>
                <a:cs typeface="Calibri Light" panose="020F0302020204030204" pitchFamily="34" charset="0"/>
              </a:rPr>
              <a:t>11. Any other business. (</a:t>
            </a:r>
            <a:r>
              <a:rPr lang="en-GB" dirty="0" err="1">
                <a:solidFill>
                  <a:schemeClr val="accent1">
                    <a:lumMod val="50000"/>
                  </a:schemeClr>
                </a:solidFill>
                <a:latin typeface="Calibri Light" panose="020F0302020204030204" pitchFamily="34" charset="0"/>
                <a:cs typeface="Calibri Light" panose="020F0302020204030204" pitchFamily="34" charset="0"/>
              </a:rPr>
              <a:t>BdB</a:t>
            </a:r>
            <a:r>
              <a:rPr lang="en-GB" dirty="0">
                <a:solidFill>
                  <a:schemeClr val="accent1">
                    <a:lumMod val="50000"/>
                  </a:schemeClr>
                </a:solidFill>
                <a:latin typeface="Calibri Light" panose="020F0302020204030204" pitchFamily="34" charset="0"/>
                <a:cs typeface="Calibri Light" panose="020F0302020204030204" pitchFamily="34" charset="0"/>
              </a:rPr>
              <a:t>)</a:t>
            </a:r>
          </a:p>
          <a:p>
            <a:pPr lvl="0" algn="l"/>
            <a:r>
              <a:rPr lang="en-GB" dirty="0">
                <a:solidFill>
                  <a:schemeClr val="accent1">
                    <a:lumMod val="50000"/>
                  </a:schemeClr>
                </a:solidFill>
                <a:latin typeface="Calibri Light" panose="020F0302020204030204" pitchFamily="34" charset="0"/>
                <a:cs typeface="Calibri Light" panose="020F0302020204030204" pitchFamily="34" charset="0"/>
              </a:rPr>
              <a:t>12. Date of next AGM (</a:t>
            </a:r>
            <a:r>
              <a:rPr lang="en-GB" dirty="0" err="1">
                <a:solidFill>
                  <a:schemeClr val="accent1">
                    <a:lumMod val="50000"/>
                  </a:schemeClr>
                </a:solidFill>
                <a:latin typeface="Calibri Light" panose="020F0302020204030204" pitchFamily="34" charset="0"/>
                <a:cs typeface="Calibri Light" panose="020F0302020204030204" pitchFamily="34" charset="0"/>
              </a:rPr>
              <a:t>BdB</a:t>
            </a:r>
            <a:r>
              <a:rPr lang="en-GB" dirty="0">
                <a:solidFill>
                  <a:schemeClr val="accent1">
                    <a:lumMod val="50000"/>
                  </a:schemeClr>
                </a:solidFill>
                <a:latin typeface="Calibri Light" panose="020F0302020204030204" pitchFamily="34" charset="0"/>
                <a:cs typeface="Calibri Light" panose="020F0302020204030204" pitchFamily="34" charset="0"/>
              </a:rPr>
              <a:t>) .</a:t>
            </a:r>
          </a:p>
          <a:p>
            <a:endParaRPr lang="en-US" b="1" dirty="0"/>
          </a:p>
        </p:txBody>
      </p:sp>
      <p:pic>
        <p:nvPicPr>
          <p:cNvPr id="6" name="Picture 5">
            <a:extLst>
              <a:ext uri="{FF2B5EF4-FFF2-40B4-BE49-F238E27FC236}">
                <a16:creationId xmlns:a16="http://schemas.microsoft.com/office/drawing/2014/main" id="{8549DB93-F341-C544-B691-1BD3276639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8834" y="111942"/>
            <a:ext cx="1375234" cy="971550"/>
          </a:xfrm>
          <a:prstGeom prst="rect">
            <a:avLst/>
          </a:prstGeom>
        </p:spPr>
      </p:pic>
    </p:spTree>
    <p:extLst>
      <p:ext uri="{BB962C8B-B14F-4D97-AF65-F5344CB8AC3E}">
        <p14:creationId xmlns:p14="http://schemas.microsoft.com/office/powerpoint/2010/main" val="40634570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9E2770-C081-994A-B927-E9C4D8BC46F0}"/>
              </a:ext>
            </a:extLst>
          </p:cNvPr>
          <p:cNvSpPr>
            <a:spLocks noGrp="1"/>
          </p:cNvSpPr>
          <p:nvPr>
            <p:ph type="title"/>
          </p:nvPr>
        </p:nvSpPr>
        <p:spPr>
          <a:xfrm>
            <a:off x="3575488" y="62177"/>
            <a:ext cx="5041024" cy="990710"/>
          </a:xfrm>
        </p:spPr>
        <p:txBody>
          <a:bodyPr>
            <a:normAutofit fontScale="90000"/>
          </a:bodyPr>
          <a:lstStyle/>
          <a:p>
            <a:pPr algn="ctr"/>
            <a:r>
              <a:rPr lang="en-US" b="1" dirty="0">
                <a:solidFill>
                  <a:schemeClr val="accent1">
                    <a:lumMod val="50000"/>
                  </a:schemeClr>
                </a:solidFill>
              </a:rPr>
              <a:t>Membership Secretary </a:t>
            </a:r>
            <a:br>
              <a:rPr lang="en-US" b="1" dirty="0">
                <a:solidFill>
                  <a:schemeClr val="accent1">
                    <a:lumMod val="50000"/>
                  </a:schemeClr>
                </a:solidFill>
              </a:rPr>
            </a:br>
            <a:r>
              <a:rPr lang="en-US" sz="2200" b="1" dirty="0">
                <a:solidFill>
                  <a:schemeClr val="accent1">
                    <a:lumMod val="50000"/>
                  </a:schemeClr>
                </a:solidFill>
              </a:rPr>
              <a:t>Sheila Barnes</a:t>
            </a:r>
            <a:endParaRPr lang="en-US" sz="2200" dirty="0"/>
          </a:p>
        </p:txBody>
      </p:sp>
      <p:pic>
        <p:nvPicPr>
          <p:cNvPr id="4" name="Picture 3">
            <a:extLst>
              <a:ext uri="{FF2B5EF4-FFF2-40B4-BE49-F238E27FC236}">
                <a16:creationId xmlns:a16="http://schemas.microsoft.com/office/drawing/2014/main" id="{A5CA75AE-3B3A-BB41-92D6-7D1AA71DBC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8834" y="81337"/>
            <a:ext cx="1375234" cy="971550"/>
          </a:xfrm>
          <a:prstGeom prst="rect">
            <a:avLst/>
          </a:prstGeom>
        </p:spPr>
      </p:pic>
      <p:graphicFrame>
        <p:nvGraphicFramePr>
          <p:cNvPr id="19" name="Chart 18">
            <a:extLst>
              <a:ext uri="{FF2B5EF4-FFF2-40B4-BE49-F238E27FC236}">
                <a16:creationId xmlns:a16="http://schemas.microsoft.com/office/drawing/2014/main" id="{017765F1-305A-DDD1-A71F-FF5EC8E4EB91}"/>
              </a:ext>
            </a:extLst>
          </p:cNvPr>
          <p:cNvGraphicFramePr>
            <a:graphicFrameLocks/>
          </p:cNvGraphicFramePr>
          <p:nvPr/>
        </p:nvGraphicFramePr>
        <p:xfrm>
          <a:off x="2991394" y="2612571"/>
          <a:ext cx="6445331" cy="4183252"/>
        </p:xfrm>
        <a:graphic>
          <a:graphicData uri="http://schemas.openxmlformats.org/drawingml/2006/chart">
            <c:chart xmlns:c="http://schemas.openxmlformats.org/drawingml/2006/chart" xmlns:r="http://schemas.openxmlformats.org/officeDocument/2006/relationships" r:id="rId4"/>
          </a:graphicData>
        </a:graphic>
      </p:graphicFrame>
      <p:sp>
        <p:nvSpPr>
          <p:cNvPr id="23" name="TextBox 22">
            <a:extLst>
              <a:ext uri="{FF2B5EF4-FFF2-40B4-BE49-F238E27FC236}">
                <a16:creationId xmlns:a16="http://schemas.microsoft.com/office/drawing/2014/main" id="{BF2EC299-2A0B-7A11-2FA9-459E2D25368E}"/>
              </a:ext>
            </a:extLst>
          </p:cNvPr>
          <p:cNvSpPr txBox="1"/>
          <p:nvPr/>
        </p:nvSpPr>
        <p:spPr>
          <a:xfrm>
            <a:off x="1573421" y="1052887"/>
            <a:ext cx="7043091" cy="5632311"/>
          </a:xfrm>
          <a:prstGeom prst="rect">
            <a:avLst/>
          </a:prstGeom>
          <a:noFill/>
        </p:spPr>
        <p:txBody>
          <a:bodyPr wrap="square" rtlCol="0">
            <a:spAutoFit/>
          </a:bodyPr>
          <a:lstStyle/>
          <a:p>
            <a:pPr fontAlgn="b"/>
            <a:r>
              <a:rPr lang="en-GB" sz="2000" b="1" u="none" strike="noStrike" dirty="0">
                <a:solidFill>
                  <a:srgbClr val="002060"/>
                </a:solidFill>
                <a:effectLst/>
                <a:latin typeface="Calibri Light" panose="020F0302020204030204" pitchFamily="34" charset="0"/>
                <a:cs typeface="Calibri Light" panose="020F0302020204030204" pitchFamily="34" charset="0"/>
              </a:rPr>
              <a:t>Reasons for Non-Renewal</a:t>
            </a:r>
          </a:p>
          <a:p>
            <a:pPr fontAlgn="b"/>
            <a:r>
              <a:rPr lang="en-GB" sz="2000" b="1" u="none" strike="noStrike" dirty="0">
                <a:solidFill>
                  <a:srgbClr val="002060"/>
                </a:solidFill>
                <a:effectLst/>
                <a:latin typeface="Calibri Light" panose="020F0302020204030204" pitchFamily="34" charset="0"/>
                <a:cs typeface="Calibri Light" panose="020F0302020204030204" pitchFamily="34" charset="0"/>
              </a:rPr>
              <a:t>Full membership NOT Renewing;</a:t>
            </a:r>
          </a:p>
          <a:p>
            <a:pPr fontAlgn="b"/>
            <a:r>
              <a:rPr lang="en-GB" sz="2000" u="none" strike="noStrike" dirty="0">
                <a:solidFill>
                  <a:srgbClr val="002060"/>
                </a:solidFill>
                <a:effectLst/>
                <a:latin typeface="Calibri Light" panose="020F0302020204030204" pitchFamily="34" charset="0"/>
                <a:cs typeface="Calibri Light" panose="020F0302020204030204" pitchFamily="34" charset="0"/>
              </a:rPr>
              <a:t>Sold/Selling Boat	</a:t>
            </a:r>
            <a:r>
              <a:rPr lang="en-GB" sz="2000" dirty="0">
                <a:solidFill>
                  <a:srgbClr val="002060"/>
                </a:solidFill>
                <a:latin typeface="Calibri Light" panose="020F0302020204030204" pitchFamily="34" charset="0"/>
                <a:cs typeface="Calibri Light" panose="020F0302020204030204" pitchFamily="34" charset="0"/>
              </a:rPr>
              <a:t>			</a:t>
            </a:r>
            <a:r>
              <a:rPr lang="en-GB" sz="2000" u="none" strike="noStrike" dirty="0">
                <a:solidFill>
                  <a:srgbClr val="002060"/>
                </a:solidFill>
                <a:effectLst/>
                <a:latin typeface="Calibri Light" panose="020F0302020204030204" pitchFamily="34" charset="0"/>
                <a:cs typeface="Calibri Light" panose="020F0302020204030204" pitchFamily="34" charset="0"/>
              </a:rPr>
              <a:t>2</a:t>
            </a:r>
          </a:p>
          <a:p>
            <a:pPr fontAlgn="b"/>
            <a:r>
              <a:rPr lang="en-GB" sz="2000" u="none" strike="noStrike" dirty="0">
                <a:solidFill>
                  <a:srgbClr val="002060"/>
                </a:solidFill>
                <a:effectLst/>
                <a:latin typeface="Calibri Light" panose="020F0302020204030204" pitchFamily="34" charset="0"/>
                <a:cs typeface="Calibri Light" panose="020F0302020204030204" pitchFamily="34" charset="0"/>
              </a:rPr>
              <a:t>Not Getting Value				1</a:t>
            </a:r>
          </a:p>
          <a:p>
            <a:pPr fontAlgn="b"/>
            <a:r>
              <a:rPr lang="en-GB" sz="2000" u="none" strike="noStrike" dirty="0">
                <a:solidFill>
                  <a:srgbClr val="002060"/>
                </a:solidFill>
                <a:effectLst/>
                <a:latin typeface="Calibri Light" panose="020F0302020204030204" pitchFamily="34" charset="0"/>
                <a:cs typeface="Calibri Light" panose="020F0302020204030204" pitchFamily="34" charset="0"/>
              </a:rPr>
              <a:t>Half of Couple Now Owners		1</a:t>
            </a:r>
          </a:p>
          <a:p>
            <a:pPr fontAlgn="b"/>
            <a:r>
              <a:rPr lang="en-GB" sz="2000" u="none" strike="noStrike" dirty="0">
                <a:solidFill>
                  <a:srgbClr val="002060"/>
                </a:solidFill>
                <a:effectLst/>
                <a:latin typeface="Calibri Light" panose="020F0302020204030204" pitchFamily="34" charset="0"/>
                <a:cs typeface="Calibri Light" panose="020F0302020204030204" pitchFamily="34" charset="0"/>
              </a:rPr>
              <a:t>Not Joining in Events/Work			2</a:t>
            </a:r>
          </a:p>
          <a:p>
            <a:pPr fontAlgn="b"/>
            <a:r>
              <a:rPr lang="en-GB" sz="2000" u="none" strike="noStrike" dirty="0">
                <a:solidFill>
                  <a:srgbClr val="002060"/>
                </a:solidFill>
                <a:effectLst/>
                <a:latin typeface="Calibri Light" panose="020F0302020204030204" pitchFamily="34" charset="0"/>
                <a:cs typeface="Calibri Light" panose="020F0302020204030204" pitchFamily="34" charset="0"/>
              </a:rPr>
              <a:t>No Reason Given				9</a:t>
            </a:r>
          </a:p>
          <a:p>
            <a:pPr fontAlgn="b"/>
            <a:r>
              <a:rPr lang="en-GB" sz="2000" u="none" strike="noStrike" dirty="0">
                <a:solidFill>
                  <a:srgbClr val="002060"/>
                </a:solidFill>
                <a:effectLst/>
                <a:latin typeface="Calibri Light" panose="020F0302020204030204" pitchFamily="34" charset="0"/>
                <a:cs typeface="Calibri Light" panose="020F0302020204030204" pitchFamily="34" charset="0"/>
              </a:rPr>
              <a:t>Sub Total				</a:t>
            </a:r>
            <a:r>
              <a:rPr lang="en-GB" sz="2000" b="1" u="none" strike="noStrike" dirty="0">
                <a:solidFill>
                  <a:srgbClr val="002060"/>
                </a:solidFill>
                <a:effectLst/>
                <a:latin typeface="Calibri Light" panose="020F0302020204030204" pitchFamily="34" charset="0"/>
                <a:cs typeface="Calibri Light" panose="020F0302020204030204" pitchFamily="34" charset="0"/>
              </a:rPr>
              <a:t>15</a:t>
            </a:r>
          </a:p>
          <a:p>
            <a:pPr fontAlgn="b"/>
            <a:r>
              <a:rPr lang="en-GB" sz="2000" u="none" strike="noStrike" dirty="0">
                <a:solidFill>
                  <a:srgbClr val="002060"/>
                </a:solidFill>
                <a:effectLst/>
                <a:latin typeface="Calibri Light" panose="020F0302020204030204" pitchFamily="34" charset="0"/>
                <a:cs typeface="Calibri Light" panose="020F0302020204030204" pitchFamily="34" charset="0"/>
              </a:rPr>
              <a:t>			</a:t>
            </a:r>
          </a:p>
          <a:p>
            <a:pPr fontAlgn="b"/>
            <a:r>
              <a:rPr lang="en-GB" sz="2000" b="1" u="none" strike="noStrike" dirty="0">
                <a:solidFill>
                  <a:srgbClr val="002060"/>
                </a:solidFill>
                <a:effectLst/>
                <a:latin typeface="Calibri Light" panose="020F0302020204030204" pitchFamily="34" charset="0"/>
                <a:cs typeface="Calibri Light" panose="020F0302020204030204" pitchFamily="34" charset="0"/>
              </a:rPr>
              <a:t>Non-Boat Owners NOT Renewing;</a:t>
            </a:r>
          </a:p>
          <a:p>
            <a:pPr fontAlgn="b"/>
            <a:r>
              <a:rPr lang="en-GB" sz="2000" u="none" strike="noStrike" dirty="0">
                <a:solidFill>
                  <a:srgbClr val="002060"/>
                </a:solidFill>
                <a:effectLst/>
                <a:latin typeface="Calibri Light" panose="020F0302020204030204" pitchFamily="34" charset="0"/>
                <a:cs typeface="Calibri Light" panose="020F0302020204030204" pitchFamily="34" charset="0"/>
              </a:rPr>
              <a:t>Moved Away				2</a:t>
            </a:r>
          </a:p>
          <a:p>
            <a:pPr fontAlgn="b"/>
            <a:r>
              <a:rPr lang="en-GB" sz="2000" u="none" strike="noStrike" dirty="0">
                <a:solidFill>
                  <a:srgbClr val="002060"/>
                </a:solidFill>
                <a:effectLst/>
                <a:latin typeface="Calibri Light" panose="020F0302020204030204" pitchFamily="34" charset="0"/>
                <a:cs typeface="Calibri Light" panose="020F0302020204030204" pitchFamily="34" charset="0"/>
              </a:rPr>
              <a:t>Sailing Overseas				1</a:t>
            </a:r>
          </a:p>
          <a:p>
            <a:pPr fontAlgn="b"/>
            <a:r>
              <a:rPr lang="en-GB" sz="2000" u="none" strike="noStrike" dirty="0">
                <a:solidFill>
                  <a:srgbClr val="002060"/>
                </a:solidFill>
                <a:effectLst/>
                <a:latin typeface="Calibri Light" panose="020F0302020204030204" pitchFamily="34" charset="0"/>
                <a:cs typeface="Calibri Light" panose="020F0302020204030204" pitchFamily="34" charset="0"/>
              </a:rPr>
              <a:t>No Reason Given				10</a:t>
            </a:r>
          </a:p>
          <a:p>
            <a:pPr fontAlgn="b"/>
            <a:r>
              <a:rPr lang="en-GB" sz="2000" u="none" strike="noStrike" dirty="0">
                <a:solidFill>
                  <a:srgbClr val="002060"/>
                </a:solidFill>
                <a:effectLst/>
                <a:latin typeface="Calibri Light" panose="020F0302020204030204" pitchFamily="34" charset="0"/>
                <a:cs typeface="Calibri Light" panose="020F0302020204030204" pitchFamily="34" charset="0"/>
              </a:rPr>
              <a:t>Sub Total				</a:t>
            </a:r>
            <a:r>
              <a:rPr lang="en-GB" sz="2000" b="1" u="none" strike="noStrike" dirty="0">
                <a:solidFill>
                  <a:srgbClr val="002060"/>
                </a:solidFill>
                <a:effectLst/>
                <a:latin typeface="Calibri Light" panose="020F0302020204030204" pitchFamily="34" charset="0"/>
                <a:cs typeface="Calibri Light" panose="020F0302020204030204" pitchFamily="34" charset="0"/>
              </a:rPr>
              <a:t>13</a:t>
            </a:r>
          </a:p>
          <a:p>
            <a:pPr fontAlgn="b"/>
            <a:endParaRPr lang="en-GB" sz="2000" u="none" strike="noStrike" dirty="0">
              <a:solidFill>
                <a:srgbClr val="002060"/>
              </a:solidFill>
              <a:effectLst/>
              <a:latin typeface="Calibri Light" panose="020F0302020204030204" pitchFamily="34" charset="0"/>
              <a:cs typeface="Calibri Light" panose="020F0302020204030204" pitchFamily="34" charset="0"/>
            </a:endParaRPr>
          </a:p>
          <a:p>
            <a:pPr fontAlgn="b"/>
            <a:r>
              <a:rPr lang="en-GB" sz="2000" u="none" strike="noStrike" dirty="0">
                <a:solidFill>
                  <a:srgbClr val="002060"/>
                </a:solidFill>
                <a:effectLst/>
                <a:latin typeface="Calibri Light" panose="020F0302020204030204" pitchFamily="34" charset="0"/>
                <a:cs typeface="Calibri Light" panose="020F0302020204030204" pitchFamily="34" charset="0"/>
              </a:rPr>
              <a:t>The exact number of people is unclear, as new members do not necessarily give a second person when joining via website but probably around 120 people renewed.</a:t>
            </a:r>
          </a:p>
        </p:txBody>
      </p:sp>
    </p:spTree>
    <p:extLst>
      <p:ext uri="{BB962C8B-B14F-4D97-AF65-F5344CB8AC3E}">
        <p14:creationId xmlns:p14="http://schemas.microsoft.com/office/powerpoint/2010/main" val="30094083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3FF2F-5C57-864A-A264-841FDBBA9A44}"/>
              </a:ext>
            </a:extLst>
          </p:cNvPr>
          <p:cNvSpPr>
            <a:spLocks noGrp="1"/>
          </p:cNvSpPr>
          <p:nvPr>
            <p:ph type="title"/>
          </p:nvPr>
        </p:nvSpPr>
        <p:spPr>
          <a:xfrm>
            <a:off x="3467100" y="320461"/>
            <a:ext cx="5257800" cy="763031"/>
          </a:xfrm>
        </p:spPr>
        <p:txBody>
          <a:bodyPr>
            <a:normAutofit fontScale="90000"/>
          </a:bodyPr>
          <a:lstStyle/>
          <a:p>
            <a:pPr algn="ctr"/>
            <a:r>
              <a:rPr lang="en-US" b="1" dirty="0">
                <a:solidFill>
                  <a:schemeClr val="accent1">
                    <a:lumMod val="50000"/>
                  </a:schemeClr>
                </a:solidFill>
              </a:rPr>
              <a:t>Awards</a:t>
            </a:r>
            <a:br>
              <a:rPr lang="en-US" b="1" dirty="0">
                <a:solidFill>
                  <a:schemeClr val="accent1">
                    <a:lumMod val="50000"/>
                  </a:schemeClr>
                </a:solidFill>
              </a:rPr>
            </a:br>
            <a:r>
              <a:rPr lang="en-US" sz="2200" b="1" dirty="0">
                <a:solidFill>
                  <a:schemeClr val="accent1">
                    <a:lumMod val="50000"/>
                  </a:schemeClr>
                </a:solidFill>
              </a:rPr>
              <a:t>Mark Abbott VR</a:t>
            </a:r>
          </a:p>
        </p:txBody>
      </p:sp>
      <p:sp>
        <p:nvSpPr>
          <p:cNvPr id="3" name="Content Placeholder 2">
            <a:extLst>
              <a:ext uri="{FF2B5EF4-FFF2-40B4-BE49-F238E27FC236}">
                <a16:creationId xmlns:a16="http://schemas.microsoft.com/office/drawing/2014/main" id="{E66C3E9F-226C-3A48-BF80-1506201820B2}"/>
              </a:ext>
            </a:extLst>
          </p:cNvPr>
          <p:cNvSpPr>
            <a:spLocks noGrp="1"/>
          </p:cNvSpPr>
          <p:nvPr>
            <p:ph idx="1"/>
          </p:nvPr>
        </p:nvSpPr>
        <p:spPr>
          <a:xfrm>
            <a:off x="838200" y="1253330"/>
            <a:ext cx="3694611" cy="1202487"/>
          </a:xfrm>
        </p:spPr>
        <p:txBody>
          <a:bodyPr/>
          <a:lstStyle/>
          <a:p>
            <a:pPr marL="0" indent="0">
              <a:buNone/>
            </a:pPr>
            <a:endParaRPr lang="en-GB" dirty="0"/>
          </a:p>
          <a:p>
            <a:r>
              <a:rPr lang="en-GB" dirty="0">
                <a:solidFill>
                  <a:schemeClr val="accent1">
                    <a:lumMod val="50000"/>
                  </a:schemeClr>
                </a:solidFill>
                <a:latin typeface="Calibri Light" panose="020F0302020204030204" pitchFamily="34" charset="0"/>
                <a:cs typeface="Calibri Light" panose="020F0302020204030204" pitchFamily="34" charset="0"/>
              </a:rPr>
              <a:t>Photographic Award</a:t>
            </a:r>
          </a:p>
          <a:p>
            <a:endParaRPr lang="en-GB" b="1" dirty="0"/>
          </a:p>
        </p:txBody>
      </p:sp>
      <p:pic>
        <p:nvPicPr>
          <p:cNvPr id="4" name="Picture 3">
            <a:extLst>
              <a:ext uri="{FF2B5EF4-FFF2-40B4-BE49-F238E27FC236}">
                <a16:creationId xmlns:a16="http://schemas.microsoft.com/office/drawing/2014/main" id="{9A56DE58-86C8-284B-AC17-464F550512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8834" y="111942"/>
            <a:ext cx="1375234" cy="971550"/>
          </a:xfrm>
          <a:prstGeom prst="rect">
            <a:avLst/>
          </a:prstGeom>
        </p:spPr>
      </p:pic>
      <p:grpSp>
        <p:nvGrpSpPr>
          <p:cNvPr id="7" name="Group 6">
            <a:extLst>
              <a:ext uri="{FF2B5EF4-FFF2-40B4-BE49-F238E27FC236}">
                <a16:creationId xmlns:a16="http://schemas.microsoft.com/office/drawing/2014/main" id="{AF45316A-8140-C64A-AEC2-5F883743BC4C}"/>
              </a:ext>
            </a:extLst>
          </p:cNvPr>
          <p:cNvGrpSpPr/>
          <p:nvPr/>
        </p:nvGrpSpPr>
        <p:grpSpPr>
          <a:xfrm>
            <a:off x="1066451" y="1283211"/>
            <a:ext cx="10666004" cy="5254328"/>
            <a:chOff x="1066451" y="1283211"/>
            <a:chExt cx="10666004" cy="5254328"/>
          </a:xfrm>
        </p:grpSpPr>
        <p:sp>
          <p:nvSpPr>
            <p:cNvPr id="9" name="TextBox 8">
              <a:extLst>
                <a:ext uri="{FF2B5EF4-FFF2-40B4-BE49-F238E27FC236}">
                  <a16:creationId xmlns:a16="http://schemas.microsoft.com/office/drawing/2014/main" id="{E4C2797B-3A2F-E942-8A80-67A03597E0F0}"/>
                </a:ext>
              </a:extLst>
            </p:cNvPr>
            <p:cNvSpPr txBox="1"/>
            <p:nvPr/>
          </p:nvSpPr>
          <p:spPr>
            <a:xfrm>
              <a:off x="1066451" y="2609371"/>
              <a:ext cx="2835485" cy="1185769"/>
            </a:xfrm>
            <a:prstGeom prst="rect">
              <a:avLst/>
            </a:prstGeom>
            <a:noFill/>
          </p:spPr>
          <p:txBody>
            <a:bodyPr wrap="square" rtlCol="0">
              <a:spAutoFit/>
            </a:bodyPr>
            <a:lstStyle/>
            <a:p>
              <a:r>
                <a:rPr lang="en-GB" sz="3600" dirty="0">
                  <a:solidFill>
                    <a:srgbClr val="002060"/>
                  </a:solidFill>
                  <a:latin typeface="Calibri Light" panose="020F0302020204030204" pitchFamily="34" charset="0"/>
                  <a:cs typeface="Calibri Light" panose="020F0302020204030204" pitchFamily="34" charset="0"/>
                </a:rPr>
                <a:t>Nigel or Helen Baker</a:t>
              </a:r>
              <a:endParaRPr lang="en-US" sz="3600" dirty="0">
                <a:solidFill>
                  <a:srgbClr val="002060"/>
                </a:solidFill>
                <a:latin typeface="Calibri Light" panose="020F0302020204030204" pitchFamily="34" charset="0"/>
                <a:cs typeface="Calibri Light" panose="020F0302020204030204" pitchFamily="34" charset="0"/>
              </a:endParaRPr>
            </a:p>
          </p:txBody>
        </p:sp>
        <p:pic>
          <p:nvPicPr>
            <p:cNvPr id="5" name="Picture 4" descr="A group of boats in a body of water with a city in the background&#10;&#10;Description automatically generated with medium confidence">
              <a:extLst>
                <a:ext uri="{FF2B5EF4-FFF2-40B4-BE49-F238E27FC236}">
                  <a16:creationId xmlns:a16="http://schemas.microsoft.com/office/drawing/2014/main" id="{85ADE06C-B558-2D98-6056-D1EC6C063BB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35509" y="1283211"/>
              <a:ext cx="6996946" cy="5254328"/>
            </a:xfrm>
            <a:prstGeom prst="rect">
              <a:avLst/>
            </a:prstGeom>
          </p:spPr>
        </p:pic>
      </p:grpSp>
    </p:spTree>
    <p:extLst>
      <p:ext uri="{BB962C8B-B14F-4D97-AF65-F5344CB8AC3E}">
        <p14:creationId xmlns:p14="http://schemas.microsoft.com/office/powerpoint/2010/main" val="3403589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3FF2F-5C57-864A-A264-841FDBBA9A44}"/>
              </a:ext>
            </a:extLst>
          </p:cNvPr>
          <p:cNvSpPr>
            <a:spLocks noGrp="1"/>
          </p:cNvSpPr>
          <p:nvPr>
            <p:ph type="title"/>
          </p:nvPr>
        </p:nvSpPr>
        <p:spPr>
          <a:xfrm>
            <a:off x="3467100" y="320461"/>
            <a:ext cx="5257800" cy="763031"/>
          </a:xfrm>
        </p:spPr>
        <p:txBody>
          <a:bodyPr>
            <a:normAutofit fontScale="90000"/>
          </a:bodyPr>
          <a:lstStyle/>
          <a:p>
            <a:pPr algn="ctr"/>
            <a:r>
              <a:rPr lang="en-US" b="1" dirty="0">
                <a:solidFill>
                  <a:schemeClr val="accent1">
                    <a:lumMod val="50000"/>
                  </a:schemeClr>
                </a:solidFill>
              </a:rPr>
              <a:t>Awards</a:t>
            </a:r>
            <a:br>
              <a:rPr lang="en-US" b="1" dirty="0">
                <a:solidFill>
                  <a:schemeClr val="accent1">
                    <a:lumMod val="50000"/>
                  </a:schemeClr>
                </a:solidFill>
              </a:rPr>
            </a:br>
            <a:r>
              <a:rPr lang="en-US" sz="2200" b="1" dirty="0">
                <a:solidFill>
                  <a:schemeClr val="accent1">
                    <a:lumMod val="50000"/>
                  </a:schemeClr>
                </a:solidFill>
              </a:rPr>
              <a:t>Mark Abbott VR</a:t>
            </a:r>
          </a:p>
        </p:txBody>
      </p:sp>
      <p:sp>
        <p:nvSpPr>
          <p:cNvPr id="3" name="Content Placeholder 2">
            <a:extLst>
              <a:ext uri="{FF2B5EF4-FFF2-40B4-BE49-F238E27FC236}">
                <a16:creationId xmlns:a16="http://schemas.microsoft.com/office/drawing/2014/main" id="{E66C3E9F-226C-3A48-BF80-1506201820B2}"/>
              </a:ext>
            </a:extLst>
          </p:cNvPr>
          <p:cNvSpPr>
            <a:spLocks noGrp="1"/>
          </p:cNvSpPr>
          <p:nvPr>
            <p:ph idx="1"/>
          </p:nvPr>
        </p:nvSpPr>
        <p:spPr>
          <a:xfrm>
            <a:off x="838200" y="1083492"/>
            <a:ext cx="10515600" cy="5210430"/>
          </a:xfrm>
        </p:spPr>
        <p:txBody>
          <a:bodyPr/>
          <a:lstStyle/>
          <a:p>
            <a:pPr marL="0" indent="0">
              <a:buNone/>
            </a:pPr>
            <a:endParaRPr lang="en-GB" b="1" dirty="0"/>
          </a:p>
          <a:p>
            <a:r>
              <a:rPr lang="en-GB" b="1" dirty="0">
                <a:solidFill>
                  <a:schemeClr val="accent1">
                    <a:lumMod val="50000"/>
                  </a:schemeClr>
                </a:solidFill>
                <a:latin typeface="Calibri Light" panose="020F0302020204030204" pitchFamily="34" charset="0"/>
                <a:cs typeface="Calibri Light" panose="020F0302020204030204" pitchFamily="34" charset="0"/>
              </a:rPr>
              <a:t>Eberhardt Cup </a:t>
            </a:r>
          </a:p>
          <a:p>
            <a:pPr marL="0" indent="0">
              <a:buNone/>
            </a:pPr>
            <a:r>
              <a:rPr lang="en-GB" dirty="0">
                <a:solidFill>
                  <a:schemeClr val="accent1">
                    <a:lumMod val="50000"/>
                  </a:schemeClr>
                </a:solidFill>
                <a:latin typeface="Calibri Light" panose="020F0302020204030204" pitchFamily="34" charset="0"/>
                <a:cs typeface="Calibri Light" panose="020F0302020204030204" pitchFamily="34" charset="0"/>
              </a:rPr>
              <a:t>Awarded for the biggest contribution to hosting. </a:t>
            </a:r>
          </a:p>
          <a:p>
            <a:pPr marL="0" indent="0">
              <a:buNone/>
            </a:pPr>
            <a:r>
              <a:rPr lang="en-GB" sz="3600" dirty="0">
                <a:solidFill>
                  <a:schemeClr val="accent1">
                    <a:lumMod val="50000"/>
                  </a:schemeClr>
                </a:solidFill>
                <a:latin typeface="Calibri Light" panose="020F0302020204030204" pitchFamily="34" charset="0"/>
                <a:cs typeface="Calibri Light" panose="020F0302020204030204" pitchFamily="34" charset="0"/>
              </a:rPr>
              <a:t>John, Liz Gee </a:t>
            </a:r>
            <a:r>
              <a:rPr lang="en-GB" sz="1200" dirty="0">
                <a:solidFill>
                  <a:schemeClr val="tx2"/>
                </a:solidFill>
                <a:latin typeface="Calibri Light" panose="020F0302020204030204" pitchFamily="34" charset="0"/>
                <a:cs typeface="Calibri Light" panose="020F0302020204030204" pitchFamily="34" charset="0"/>
              </a:rPr>
              <a:t>(impromptu drinks and nibbles at Woodbridge)</a:t>
            </a:r>
          </a:p>
          <a:p>
            <a:pPr marL="0" indent="0">
              <a:buNone/>
            </a:pPr>
            <a:endParaRPr lang="en-GB" dirty="0">
              <a:solidFill>
                <a:schemeClr val="accent1">
                  <a:lumMod val="50000"/>
                </a:schemeClr>
              </a:solidFill>
            </a:endParaRPr>
          </a:p>
          <a:p>
            <a:r>
              <a:rPr lang="en-GB" b="1" dirty="0">
                <a:solidFill>
                  <a:schemeClr val="accent1">
                    <a:lumMod val="50000"/>
                  </a:schemeClr>
                </a:solidFill>
                <a:latin typeface="Calibri Light" panose="020F0302020204030204" pitchFamily="34" charset="0"/>
                <a:cs typeface="Calibri Light" panose="020F0302020204030204" pitchFamily="34" charset="0"/>
              </a:rPr>
              <a:t>Endeavour Award </a:t>
            </a:r>
          </a:p>
          <a:p>
            <a:pPr marL="0" indent="0">
              <a:buNone/>
            </a:pPr>
            <a:r>
              <a:rPr lang="en-GB" dirty="0">
                <a:solidFill>
                  <a:schemeClr val="accent1">
                    <a:lumMod val="50000"/>
                  </a:schemeClr>
                </a:solidFill>
                <a:latin typeface="Calibri Light" panose="020F0302020204030204" pitchFamily="34" charset="0"/>
                <a:cs typeface="Calibri Light" panose="020F0302020204030204" pitchFamily="34" charset="0"/>
              </a:rPr>
              <a:t>Awarded for outstanding endeavour.</a:t>
            </a:r>
          </a:p>
          <a:p>
            <a:pPr marL="0" indent="0">
              <a:buNone/>
            </a:pPr>
            <a:r>
              <a:rPr lang="en-GB" sz="3600" dirty="0">
                <a:solidFill>
                  <a:schemeClr val="accent1">
                    <a:lumMod val="50000"/>
                  </a:schemeClr>
                </a:solidFill>
                <a:latin typeface="Calibri Light" panose="020F0302020204030204" pitchFamily="34" charset="0"/>
                <a:cs typeface="Calibri Light" panose="020F0302020204030204" pitchFamily="34" charset="0"/>
              </a:rPr>
              <a:t>Sue, Paul Armstrong? </a:t>
            </a:r>
            <a:r>
              <a:rPr lang="en-GB" sz="1200" dirty="0">
                <a:solidFill>
                  <a:schemeClr val="tx2"/>
                </a:solidFill>
                <a:latin typeface="Calibri Light" panose="020F0302020204030204" pitchFamily="34" charset="0"/>
                <a:cs typeface="Calibri Light" panose="020F0302020204030204" pitchFamily="34" charset="0"/>
              </a:rPr>
              <a:t>(Without doubt a steep learning curve)</a:t>
            </a:r>
          </a:p>
          <a:p>
            <a:pPr marL="0" indent="0">
              <a:buNone/>
            </a:pPr>
            <a:endParaRPr lang="en-GB" dirty="0"/>
          </a:p>
        </p:txBody>
      </p:sp>
      <p:pic>
        <p:nvPicPr>
          <p:cNvPr id="4" name="Picture 3">
            <a:extLst>
              <a:ext uri="{FF2B5EF4-FFF2-40B4-BE49-F238E27FC236}">
                <a16:creationId xmlns:a16="http://schemas.microsoft.com/office/drawing/2014/main" id="{9A56DE58-86C8-284B-AC17-464F550512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8834" y="111942"/>
            <a:ext cx="1375234" cy="971550"/>
          </a:xfrm>
          <a:prstGeom prst="rect">
            <a:avLst/>
          </a:prstGeom>
        </p:spPr>
      </p:pic>
    </p:spTree>
    <p:extLst>
      <p:ext uri="{BB962C8B-B14F-4D97-AF65-F5344CB8AC3E}">
        <p14:creationId xmlns:p14="http://schemas.microsoft.com/office/powerpoint/2010/main" val="1669370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3FF2F-5C57-864A-A264-841FDBBA9A44}"/>
              </a:ext>
            </a:extLst>
          </p:cNvPr>
          <p:cNvSpPr>
            <a:spLocks noGrp="1"/>
          </p:cNvSpPr>
          <p:nvPr>
            <p:ph type="title"/>
          </p:nvPr>
        </p:nvSpPr>
        <p:spPr>
          <a:xfrm>
            <a:off x="3467100" y="320461"/>
            <a:ext cx="5257800" cy="763031"/>
          </a:xfrm>
        </p:spPr>
        <p:txBody>
          <a:bodyPr>
            <a:normAutofit fontScale="90000"/>
          </a:bodyPr>
          <a:lstStyle/>
          <a:p>
            <a:pPr algn="ctr"/>
            <a:r>
              <a:rPr lang="en-US" b="1" dirty="0">
                <a:solidFill>
                  <a:schemeClr val="accent1">
                    <a:lumMod val="50000"/>
                  </a:schemeClr>
                </a:solidFill>
              </a:rPr>
              <a:t>Awards</a:t>
            </a:r>
            <a:br>
              <a:rPr lang="en-US" b="1" dirty="0">
                <a:solidFill>
                  <a:schemeClr val="accent1">
                    <a:lumMod val="50000"/>
                  </a:schemeClr>
                </a:solidFill>
              </a:rPr>
            </a:br>
            <a:r>
              <a:rPr lang="en-US" sz="2200" b="1" dirty="0">
                <a:solidFill>
                  <a:schemeClr val="accent1">
                    <a:lumMod val="50000"/>
                  </a:schemeClr>
                </a:solidFill>
              </a:rPr>
              <a:t>Mark Abbott VR</a:t>
            </a:r>
          </a:p>
        </p:txBody>
      </p:sp>
      <p:sp>
        <p:nvSpPr>
          <p:cNvPr id="3" name="Content Placeholder 2">
            <a:extLst>
              <a:ext uri="{FF2B5EF4-FFF2-40B4-BE49-F238E27FC236}">
                <a16:creationId xmlns:a16="http://schemas.microsoft.com/office/drawing/2014/main" id="{E66C3E9F-226C-3A48-BF80-1506201820B2}"/>
              </a:ext>
            </a:extLst>
          </p:cNvPr>
          <p:cNvSpPr>
            <a:spLocks noGrp="1"/>
          </p:cNvSpPr>
          <p:nvPr>
            <p:ph idx="1"/>
          </p:nvPr>
        </p:nvSpPr>
        <p:spPr>
          <a:xfrm>
            <a:off x="838200" y="1083492"/>
            <a:ext cx="10515600" cy="5003799"/>
          </a:xfrm>
        </p:spPr>
        <p:txBody>
          <a:bodyPr/>
          <a:lstStyle/>
          <a:p>
            <a:pPr marL="0" indent="0">
              <a:buNone/>
            </a:pPr>
            <a:endParaRPr lang="en-GB" dirty="0"/>
          </a:p>
          <a:p>
            <a:r>
              <a:rPr lang="en-GB" b="1" dirty="0">
                <a:solidFill>
                  <a:schemeClr val="accent1">
                    <a:lumMod val="50000"/>
                  </a:schemeClr>
                </a:solidFill>
                <a:latin typeface="Calibri Light" panose="020F0302020204030204" pitchFamily="34" charset="0"/>
                <a:cs typeface="Calibri Light" panose="020F0302020204030204" pitchFamily="34" charset="0"/>
              </a:rPr>
              <a:t>Commodore’s Cup </a:t>
            </a:r>
            <a:r>
              <a:rPr lang="en-GB" dirty="0">
                <a:solidFill>
                  <a:schemeClr val="accent1">
                    <a:lumMod val="50000"/>
                  </a:schemeClr>
                </a:solidFill>
                <a:latin typeface="Calibri Light" panose="020F0302020204030204" pitchFamily="34" charset="0"/>
                <a:cs typeface="Calibri Light" panose="020F0302020204030204" pitchFamily="34" charset="0"/>
              </a:rPr>
              <a:t>awarded for the most sea miles achieved on Club events. </a:t>
            </a:r>
          </a:p>
          <a:p>
            <a:pPr marL="0" indent="0">
              <a:buNone/>
            </a:pPr>
            <a:endParaRPr lang="en-GB" dirty="0">
              <a:latin typeface="Calibri Light" panose="020F0302020204030204" pitchFamily="34" charset="0"/>
              <a:cs typeface="Calibri Light" panose="020F0302020204030204" pitchFamily="34" charset="0"/>
            </a:endParaRPr>
          </a:p>
          <a:p>
            <a:r>
              <a:rPr lang="en-GB" dirty="0">
                <a:solidFill>
                  <a:schemeClr val="accent1">
                    <a:lumMod val="50000"/>
                  </a:schemeClr>
                </a:solidFill>
                <a:latin typeface="Calibri Light" panose="020F0302020204030204" pitchFamily="34" charset="0"/>
                <a:cs typeface="Calibri Light" panose="020F0302020204030204" pitchFamily="34" charset="0"/>
              </a:rPr>
              <a:t>1</a:t>
            </a:r>
            <a:r>
              <a:rPr lang="en-GB" baseline="30000" dirty="0">
                <a:solidFill>
                  <a:schemeClr val="accent1">
                    <a:lumMod val="50000"/>
                  </a:schemeClr>
                </a:solidFill>
                <a:latin typeface="Calibri Light" panose="020F0302020204030204" pitchFamily="34" charset="0"/>
                <a:cs typeface="Calibri Light" panose="020F0302020204030204" pitchFamily="34" charset="0"/>
              </a:rPr>
              <a:t>st</a:t>
            </a:r>
            <a:r>
              <a:rPr lang="en-GB" dirty="0">
                <a:solidFill>
                  <a:schemeClr val="accent1">
                    <a:lumMod val="50000"/>
                  </a:schemeClr>
                </a:solidFill>
                <a:latin typeface="Calibri Light" panose="020F0302020204030204" pitchFamily="34" charset="0"/>
                <a:cs typeface="Calibri Light" panose="020F0302020204030204" pitchFamily="34" charset="0"/>
              </a:rPr>
              <a:t> Place	</a:t>
            </a:r>
            <a:r>
              <a:rPr lang="en-GB" b="1" dirty="0">
                <a:solidFill>
                  <a:schemeClr val="accent1">
                    <a:lumMod val="50000"/>
                  </a:schemeClr>
                </a:solidFill>
                <a:latin typeface="Calibri Light" panose="020F0302020204030204" pitchFamily="34" charset="0"/>
                <a:cs typeface="Calibri Light" panose="020F0302020204030204" pitchFamily="34" charset="0"/>
              </a:rPr>
              <a:t>Nigel Baker </a:t>
            </a:r>
            <a:r>
              <a:rPr lang="en-GB" dirty="0">
                <a:solidFill>
                  <a:schemeClr val="accent1">
                    <a:lumMod val="50000"/>
                  </a:schemeClr>
                </a:solidFill>
                <a:latin typeface="Calibri Light" panose="020F0302020204030204" pitchFamily="34" charset="0"/>
                <a:cs typeface="Calibri Light" panose="020F0302020204030204" pitchFamily="34" charset="0"/>
              </a:rPr>
              <a:t>			</a:t>
            </a:r>
            <a:r>
              <a:rPr lang="en-GB" dirty="0" err="1">
                <a:solidFill>
                  <a:schemeClr val="accent1">
                    <a:lumMod val="50000"/>
                  </a:schemeClr>
                </a:solidFill>
                <a:latin typeface="Calibri Light" panose="020F0302020204030204" pitchFamily="34" charset="0"/>
                <a:cs typeface="Calibri Light" panose="020F0302020204030204" pitchFamily="34" charset="0"/>
              </a:rPr>
              <a:t>Malahi</a:t>
            </a:r>
            <a:r>
              <a:rPr lang="en-GB" dirty="0">
                <a:solidFill>
                  <a:schemeClr val="accent1">
                    <a:lumMod val="50000"/>
                  </a:schemeClr>
                </a:solidFill>
                <a:latin typeface="Calibri Light" panose="020F0302020204030204" pitchFamily="34" charset="0"/>
                <a:cs typeface="Calibri Light" panose="020F0302020204030204" pitchFamily="34" charset="0"/>
              </a:rPr>
              <a:t>	497M</a:t>
            </a:r>
            <a:r>
              <a:rPr lang="en-GB" dirty="0">
                <a:solidFill>
                  <a:srgbClr val="FF0000"/>
                </a:solidFill>
                <a:latin typeface="Calibri Light" panose="020F0302020204030204" pitchFamily="34" charset="0"/>
                <a:cs typeface="Calibri Light" panose="020F0302020204030204" pitchFamily="34" charset="0"/>
              </a:rPr>
              <a:t>	</a:t>
            </a:r>
          </a:p>
          <a:p>
            <a:pPr marL="0" indent="0">
              <a:buNone/>
            </a:pPr>
            <a:endParaRPr lang="en-GB" dirty="0">
              <a:solidFill>
                <a:schemeClr val="accent1">
                  <a:lumMod val="50000"/>
                </a:schemeClr>
              </a:solidFill>
              <a:latin typeface="Calibri Light" panose="020F0302020204030204" pitchFamily="34" charset="0"/>
              <a:cs typeface="Calibri Light" panose="020F0302020204030204" pitchFamily="34" charset="0"/>
            </a:endParaRPr>
          </a:p>
          <a:p>
            <a:r>
              <a:rPr lang="en-GB" dirty="0">
                <a:solidFill>
                  <a:schemeClr val="accent1">
                    <a:lumMod val="50000"/>
                  </a:schemeClr>
                </a:solidFill>
                <a:latin typeface="Calibri Light" panose="020F0302020204030204" pitchFamily="34" charset="0"/>
                <a:cs typeface="Calibri Light" panose="020F0302020204030204" pitchFamily="34" charset="0"/>
              </a:rPr>
              <a:t>2</a:t>
            </a:r>
            <a:r>
              <a:rPr lang="en-GB" baseline="30000" dirty="0">
                <a:solidFill>
                  <a:schemeClr val="accent1">
                    <a:lumMod val="50000"/>
                  </a:schemeClr>
                </a:solidFill>
                <a:latin typeface="Calibri Light" panose="020F0302020204030204" pitchFamily="34" charset="0"/>
                <a:cs typeface="Calibri Light" panose="020F0302020204030204" pitchFamily="34" charset="0"/>
              </a:rPr>
              <a:t>nd</a:t>
            </a:r>
            <a:r>
              <a:rPr lang="en-GB" dirty="0">
                <a:solidFill>
                  <a:schemeClr val="accent1">
                    <a:lumMod val="50000"/>
                  </a:schemeClr>
                </a:solidFill>
                <a:latin typeface="Calibri Light" panose="020F0302020204030204" pitchFamily="34" charset="0"/>
                <a:cs typeface="Calibri Light" panose="020F0302020204030204" pitchFamily="34" charset="0"/>
              </a:rPr>
              <a:t> Place	</a:t>
            </a:r>
            <a:r>
              <a:rPr lang="en-GB" b="1" dirty="0">
                <a:solidFill>
                  <a:schemeClr val="accent1">
                    <a:lumMod val="50000"/>
                  </a:schemeClr>
                </a:solidFill>
                <a:latin typeface="Calibri Light" panose="020F0302020204030204" pitchFamily="34" charset="0"/>
                <a:cs typeface="Calibri Light" panose="020F0302020204030204" pitchFamily="34" charset="0"/>
              </a:rPr>
              <a:t>Garry Stratton </a:t>
            </a:r>
            <a:r>
              <a:rPr lang="en-GB" dirty="0">
                <a:solidFill>
                  <a:schemeClr val="accent1">
                    <a:lumMod val="50000"/>
                  </a:schemeClr>
                </a:solidFill>
                <a:latin typeface="Calibri Light" panose="020F0302020204030204" pitchFamily="34" charset="0"/>
                <a:cs typeface="Calibri Light" panose="020F0302020204030204" pitchFamily="34" charset="0"/>
              </a:rPr>
              <a:t>		Ceilidh 	392M</a:t>
            </a:r>
          </a:p>
          <a:p>
            <a:pPr marL="0" indent="0">
              <a:buNone/>
            </a:pPr>
            <a:endParaRPr lang="en-GB" dirty="0">
              <a:solidFill>
                <a:schemeClr val="accent1">
                  <a:lumMod val="50000"/>
                </a:schemeClr>
              </a:solidFill>
              <a:latin typeface="Calibri Light" panose="020F0302020204030204" pitchFamily="34" charset="0"/>
              <a:cs typeface="Calibri Light" panose="020F0302020204030204" pitchFamily="34" charset="0"/>
            </a:endParaRPr>
          </a:p>
          <a:p>
            <a:r>
              <a:rPr lang="en-GB" dirty="0">
                <a:solidFill>
                  <a:schemeClr val="accent1">
                    <a:lumMod val="50000"/>
                  </a:schemeClr>
                </a:solidFill>
                <a:latin typeface="Calibri Light" panose="020F0302020204030204" pitchFamily="34" charset="0"/>
                <a:cs typeface="Calibri Light" panose="020F0302020204030204" pitchFamily="34" charset="0"/>
              </a:rPr>
              <a:t>3</a:t>
            </a:r>
            <a:r>
              <a:rPr lang="en-GB" baseline="30000" dirty="0">
                <a:solidFill>
                  <a:schemeClr val="accent1">
                    <a:lumMod val="50000"/>
                  </a:schemeClr>
                </a:solidFill>
                <a:latin typeface="Calibri Light" panose="020F0302020204030204" pitchFamily="34" charset="0"/>
                <a:cs typeface="Calibri Light" panose="020F0302020204030204" pitchFamily="34" charset="0"/>
              </a:rPr>
              <a:t>rd</a:t>
            </a:r>
            <a:r>
              <a:rPr lang="en-GB" dirty="0">
                <a:solidFill>
                  <a:schemeClr val="accent1">
                    <a:lumMod val="50000"/>
                  </a:schemeClr>
                </a:solidFill>
                <a:latin typeface="Calibri Light" panose="020F0302020204030204" pitchFamily="34" charset="0"/>
                <a:cs typeface="Calibri Light" panose="020F0302020204030204" pitchFamily="34" charset="0"/>
              </a:rPr>
              <a:t> Place	</a:t>
            </a:r>
            <a:r>
              <a:rPr lang="en-GB" b="1" dirty="0">
                <a:solidFill>
                  <a:schemeClr val="accent1">
                    <a:lumMod val="50000"/>
                  </a:schemeClr>
                </a:solidFill>
                <a:latin typeface="Calibri Light" panose="020F0302020204030204" pitchFamily="34" charset="0"/>
                <a:cs typeface="Calibri Light" panose="020F0302020204030204" pitchFamily="34" charset="0"/>
              </a:rPr>
              <a:t>Peter Morley</a:t>
            </a:r>
            <a:r>
              <a:rPr lang="en-GB" dirty="0">
                <a:solidFill>
                  <a:schemeClr val="accent1">
                    <a:lumMod val="50000"/>
                  </a:schemeClr>
                </a:solidFill>
                <a:latin typeface="Calibri Light" panose="020F0302020204030204" pitchFamily="34" charset="0"/>
                <a:cs typeface="Calibri Light" panose="020F0302020204030204" pitchFamily="34" charset="0"/>
              </a:rPr>
              <a:t>		Aquila 	390M</a:t>
            </a:r>
          </a:p>
        </p:txBody>
      </p:sp>
      <p:pic>
        <p:nvPicPr>
          <p:cNvPr id="4" name="Picture 3">
            <a:extLst>
              <a:ext uri="{FF2B5EF4-FFF2-40B4-BE49-F238E27FC236}">
                <a16:creationId xmlns:a16="http://schemas.microsoft.com/office/drawing/2014/main" id="{9A56DE58-86C8-284B-AC17-464F550512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8834" y="111942"/>
            <a:ext cx="1375234" cy="971550"/>
          </a:xfrm>
          <a:prstGeom prst="rect">
            <a:avLst/>
          </a:prstGeom>
        </p:spPr>
      </p:pic>
    </p:spTree>
    <p:extLst>
      <p:ext uri="{BB962C8B-B14F-4D97-AF65-F5344CB8AC3E}">
        <p14:creationId xmlns:p14="http://schemas.microsoft.com/office/powerpoint/2010/main" val="2309604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3FF2F-5C57-864A-A264-841FDBBA9A44}"/>
              </a:ext>
            </a:extLst>
          </p:cNvPr>
          <p:cNvSpPr>
            <a:spLocks noGrp="1"/>
          </p:cNvSpPr>
          <p:nvPr>
            <p:ph type="title"/>
          </p:nvPr>
        </p:nvSpPr>
        <p:spPr>
          <a:xfrm>
            <a:off x="3467100" y="320461"/>
            <a:ext cx="5257800" cy="763031"/>
          </a:xfrm>
        </p:spPr>
        <p:txBody>
          <a:bodyPr>
            <a:normAutofit fontScale="90000"/>
          </a:bodyPr>
          <a:lstStyle/>
          <a:p>
            <a:pPr algn="ctr"/>
            <a:r>
              <a:rPr lang="en-US" b="1" dirty="0">
                <a:solidFill>
                  <a:srgbClr val="002060"/>
                </a:solidFill>
              </a:rPr>
              <a:t>Constitution</a:t>
            </a:r>
            <a:br>
              <a:rPr lang="en-US" b="1" dirty="0">
                <a:solidFill>
                  <a:srgbClr val="002060"/>
                </a:solidFill>
              </a:rPr>
            </a:br>
            <a:r>
              <a:rPr lang="en-US" sz="2200" b="1" dirty="0">
                <a:solidFill>
                  <a:srgbClr val="002060"/>
                </a:solidFill>
              </a:rPr>
              <a:t>Mark Abbott VR</a:t>
            </a:r>
          </a:p>
        </p:txBody>
      </p:sp>
      <p:sp>
        <p:nvSpPr>
          <p:cNvPr id="3" name="Content Placeholder 2">
            <a:extLst>
              <a:ext uri="{FF2B5EF4-FFF2-40B4-BE49-F238E27FC236}">
                <a16:creationId xmlns:a16="http://schemas.microsoft.com/office/drawing/2014/main" id="{E66C3E9F-226C-3A48-BF80-1506201820B2}"/>
              </a:ext>
            </a:extLst>
          </p:cNvPr>
          <p:cNvSpPr>
            <a:spLocks noGrp="1"/>
          </p:cNvSpPr>
          <p:nvPr>
            <p:ph idx="1"/>
          </p:nvPr>
        </p:nvSpPr>
        <p:spPr>
          <a:xfrm>
            <a:off x="838200" y="1083492"/>
            <a:ext cx="10515600" cy="5454047"/>
          </a:xfrm>
        </p:spPr>
        <p:txBody>
          <a:bodyPr>
            <a:normAutofit fontScale="85000" lnSpcReduction="20000"/>
          </a:bodyPr>
          <a:lstStyle/>
          <a:p>
            <a:pPr marL="0" indent="0">
              <a:buNone/>
            </a:pPr>
            <a:r>
              <a:rPr lang="en-GB" dirty="0">
                <a:solidFill>
                  <a:srgbClr val="002060"/>
                </a:solidFill>
                <a:latin typeface="Calibri Light" panose="020F0302020204030204" pitchFamily="34" charset="0"/>
                <a:cs typeface="Calibri Light" panose="020F0302020204030204" pitchFamily="34" charset="0"/>
              </a:rPr>
              <a:t>History- Up until 4 year ago our only governing document was the constitution. In the last few years we have had to produce policy documents on GDRP, Children, IT and Crew pool. We also needed a document that could capture our intentions and direction as a club.</a:t>
            </a:r>
          </a:p>
          <a:p>
            <a:pPr marL="0" indent="0">
              <a:buNone/>
            </a:pPr>
            <a:endParaRPr lang="en-GB" dirty="0">
              <a:solidFill>
                <a:srgbClr val="002060"/>
              </a:solidFill>
              <a:latin typeface="Calibri Light" panose="020F0302020204030204" pitchFamily="34" charset="0"/>
              <a:cs typeface="Calibri Light" panose="020F0302020204030204" pitchFamily="34" charset="0"/>
            </a:endParaRPr>
          </a:p>
          <a:p>
            <a:pPr marL="0" indent="0">
              <a:buNone/>
            </a:pPr>
            <a:r>
              <a:rPr lang="en-GB" dirty="0">
                <a:solidFill>
                  <a:srgbClr val="002060"/>
                </a:solidFill>
                <a:latin typeface="Calibri Light" panose="020F0302020204030204" pitchFamily="34" charset="0"/>
                <a:cs typeface="Calibri Light" panose="020F0302020204030204" pitchFamily="34" charset="0"/>
              </a:rPr>
              <a:t>Code of Practice, This document demonstrated the intent as to how the club should be run. Unlike the Constitution which is not based on intent but hard and fast statements. Quite rightly this is why we can only change the Constitution at an AGM or EGM.</a:t>
            </a:r>
          </a:p>
          <a:p>
            <a:pPr marL="0" indent="0">
              <a:buNone/>
            </a:pPr>
            <a:endParaRPr lang="en-GB" dirty="0">
              <a:solidFill>
                <a:srgbClr val="002060"/>
              </a:solidFill>
              <a:latin typeface="Calibri Light" panose="020F0302020204030204" pitchFamily="34" charset="0"/>
              <a:cs typeface="Calibri Light" panose="020F0302020204030204" pitchFamily="34" charset="0"/>
            </a:endParaRPr>
          </a:p>
          <a:p>
            <a:pPr marL="0" indent="0">
              <a:buNone/>
            </a:pPr>
            <a:r>
              <a:rPr lang="en-GB" dirty="0">
                <a:solidFill>
                  <a:srgbClr val="002060"/>
                </a:solidFill>
                <a:latin typeface="Calibri Light" panose="020F0302020204030204" pitchFamily="34" charset="0"/>
                <a:cs typeface="Calibri Light" panose="020F0302020204030204" pitchFamily="34" charset="0"/>
              </a:rPr>
              <a:t>We have an opportunity, when the Constitution was written all the Club process’ were described which means there are some grey or aspirational point in it. What we put to you is a Constitution which is streamlined to include only the RED LINE items which we will not cross. We have placed any grey, aspirational or items we know we can’t achieve all of the time in the Code of Practice. This allows us to overlook them as a committee, if and only if, the need arises, without seeking an AGM EGM.</a:t>
            </a:r>
          </a:p>
          <a:p>
            <a:pPr marL="0" indent="0">
              <a:buNone/>
            </a:pPr>
            <a:r>
              <a:rPr lang="en-GB" dirty="0">
                <a:solidFill>
                  <a:srgbClr val="002060"/>
                </a:solidFill>
                <a:latin typeface="Calibri Light" panose="020F0302020204030204" pitchFamily="34" charset="0"/>
                <a:cs typeface="Calibri Light" panose="020F0302020204030204" pitchFamily="34" charset="0"/>
              </a:rPr>
              <a:t>Nothing is lost!</a:t>
            </a:r>
          </a:p>
          <a:p>
            <a:pPr marL="0" indent="0">
              <a:buNone/>
            </a:pPr>
            <a:endParaRPr lang="en-GB" dirty="0"/>
          </a:p>
        </p:txBody>
      </p:sp>
      <p:pic>
        <p:nvPicPr>
          <p:cNvPr id="4" name="Picture 3">
            <a:extLst>
              <a:ext uri="{FF2B5EF4-FFF2-40B4-BE49-F238E27FC236}">
                <a16:creationId xmlns:a16="http://schemas.microsoft.com/office/drawing/2014/main" id="{9A56DE58-86C8-284B-AC17-464F550512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8834" y="111942"/>
            <a:ext cx="1375234" cy="971550"/>
          </a:xfrm>
          <a:prstGeom prst="rect">
            <a:avLst/>
          </a:prstGeom>
        </p:spPr>
      </p:pic>
    </p:spTree>
    <p:extLst>
      <p:ext uri="{BB962C8B-B14F-4D97-AF65-F5344CB8AC3E}">
        <p14:creationId xmlns:p14="http://schemas.microsoft.com/office/powerpoint/2010/main" val="4250861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EA1E30-2578-1645-8360-026689D01C8B}"/>
              </a:ext>
            </a:extLst>
          </p:cNvPr>
          <p:cNvSpPr>
            <a:spLocks noGrp="1"/>
          </p:cNvSpPr>
          <p:nvPr>
            <p:ph type="ctrTitle"/>
          </p:nvPr>
        </p:nvSpPr>
        <p:spPr>
          <a:xfrm>
            <a:off x="2993231" y="0"/>
            <a:ext cx="6205538" cy="971550"/>
          </a:xfrm>
        </p:spPr>
        <p:txBody>
          <a:bodyPr>
            <a:normAutofit/>
          </a:bodyPr>
          <a:lstStyle/>
          <a:p>
            <a:r>
              <a:rPr lang="en-US" sz="4000" b="1" dirty="0">
                <a:solidFill>
                  <a:schemeClr val="accent1">
                    <a:lumMod val="50000"/>
                  </a:schemeClr>
                </a:solidFill>
              </a:rPr>
              <a:t>Shotley Point Yacht Club</a:t>
            </a:r>
          </a:p>
        </p:txBody>
      </p:sp>
      <p:sp>
        <p:nvSpPr>
          <p:cNvPr id="3" name="Subtitle 2">
            <a:extLst>
              <a:ext uri="{FF2B5EF4-FFF2-40B4-BE49-F238E27FC236}">
                <a16:creationId xmlns:a16="http://schemas.microsoft.com/office/drawing/2014/main" id="{39E70213-3DE9-9E46-87AD-D25713903F8F}"/>
              </a:ext>
            </a:extLst>
          </p:cNvPr>
          <p:cNvSpPr>
            <a:spLocks noGrp="1"/>
          </p:cNvSpPr>
          <p:nvPr>
            <p:ph type="subTitle" idx="1"/>
          </p:nvPr>
        </p:nvSpPr>
        <p:spPr>
          <a:xfrm>
            <a:off x="514350" y="971550"/>
            <a:ext cx="11215688" cy="5774508"/>
          </a:xfrm>
        </p:spPr>
        <p:txBody>
          <a:bodyPr>
            <a:normAutofit fontScale="92500"/>
          </a:bodyPr>
          <a:lstStyle/>
          <a:p>
            <a:r>
              <a:rPr lang="en-US" sz="2200" dirty="0">
                <a:solidFill>
                  <a:schemeClr val="accent1">
                    <a:lumMod val="50000"/>
                  </a:schemeClr>
                </a:solidFill>
              </a:rPr>
              <a:t>AGENDA</a:t>
            </a:r>
            <a:r>
              <a:rPr lang="en-US" dirty="0">
                <a:solidFill>
                  <a:schemeClr val="accent1">
                    <a:lumMod val="50000"/>
                  </a:schemeClr>
                </a:solidFill>
              </a:rPr>
              <a:t> </a:t>
            </a:r>
          </a:p>
          <a:p>
            <a:pPr lvl="0" algn="l"/>
            <a:r>
              <a:rPr lang="en-GB" sz="2200" strike="sngStrike" dirty="0">
                <a:solidFill>
                  <a:schemeClr val="accent1">
                    <a:lumMod val="50000"/>
                  </a:schemeClr>
                </a:solidFill>
                <a:latin typeface="Calibri Light" panose="020F0302020204030204" pitchFamily="34" charset="0"/>
                <a:cs typeface="Calibri Light" panose="020F0302020204030204" pitchFamily="34" charset="0"/>
              </a:rPr>
              <a:t>1. Apologies for absence. (</a:t>
            </a:r>
            <a:r>
              <a:rPr lang="en-GB" sz="2200" strike="sngStrike" dirty="0" err="1">
                <a:solidFill>
                  <a:schemeClr val="accent1">
                    <a:lumMod val="50000"/>
                  </a:schemeClr>
                </a:solidFill>
                <a:latin typeface="Calibri Light" panose="020F0302020204030204" pitchFamily="34" charset="0"/>
                <a:cs typeface="Calibri Light" panose="020F0302020204030204" pitchFamily="34" charset="0"/>
              </a:rPr>
              <a:t>BdB</a:t>
            </a:r>
            <a:r>
              <a:rPr lang="en-GB" sz="2200" strike="sngStrike" dirty="0">
                <a:solidFill>
                  <a:schemeClr val="accent1">
                    <a:lumMod val="50000"/>
                  </a:schemeClr>
                </a:solidFill>
                <a:latin typeface="Calibri Light" panose="020F0302020204030204" pitchFamily="34" charset="0"/>
                <a:cs typeface="Calibri Light" panose="020F0302020204030204" pitchFamily="34" charset="0"/>
              </a:rPr>
              <a:t>)</a:t>
            </a:r>
          </a:p>
          <a:p>
            <a:pPr lvl="0" algn="l"/>
            <a:r>
              <a:rPr lang="en-GB" sz="2200" strike="sngStrike" dirty="0">
                <a:solidFill>
                  <a:schemeClr val="accent1">
                    <a:lumMod val="50000"/>
                  </a:schemeClr>
                </a:solidFill>
                <a:latin typeface="Calibri Light" panose="020F0302020204030204" pitchFamily="34" charset="0"/>
                <a:cs typeface="Calibri Light" panose="020F0302020204030204" pitchFamily="34" charset="0"/>
              </a:rPr>
              <a:t>2. Approval of the minutes. (</a:t>
            </a:r>
            <a:r>
              <a:rPr lang="en-GB" sz="2200" strike="sngStrike" dirty="0" err="1">
                <a:solidFill>
                  <a:schemeClr val="accent1">
                    <a:lumMod val="50000"/>
                  </a:schemeClr>
                </a:solidFill>
                <a:latin typeface="Calibri Light" panose="020F0302020204030204" pitchFamily="34" charset="0"/>
                <a:cs typeface="Calibri Light" panose="020F0302020204030204" pitchFamily="34" charset="0"/>
              </a:rPr>
              <a:t>BdB</a:t>
            </a:r>
            <a:r>
              <a:rPr lang="en-GB" sz="2200" strike="sngStrike" dirty="0">
                <a:solidFill>
                  <a:schemeClr val="accent1">
                    <a:lumMod val="50000"/>
                  </a:schemeClr>
                </a:solidFill>
                <a:latin typeface="Calibri Light" panose="020F0302020204030204" pitchFamily="34" charset="0"/>
                <a:cs typeface="Calibri Light" panose="020F0302020204030204" pitchFamily="34" charset="0"/>
              </a:rPr>
              <a:t>)</a:t>
            </a:r>
          </a:p>
          <a:p>
            <a:pPr algn="l"/>
            <a:r>
              <a:rPr lang="en-GB" sz="2200" strike="sngStrike" dirty="0">
                <a:solidFill>
                  <a:schemeClr val="accent1">
                    <a:lumMod val="50000"/>
                  </a:schemeClr>
                </a:solidFill>
                <a:latin typeface="Calibri Light" panose="020F0302020204030204" pitchFamily="34" charset="0"/>
                <a:cs typeface="Calibri Light" panose="020F0302020204030204" pitchFamily="34" charset="0"/>
              </a:rPr>
              <a:t>3. Annual report, Commodore. (MA) 3.1. Annual report, Vice Commodore. (SR)</a:t>
            </a:r>
          </a:p>
          <a:p>
            <a:pPr lvl="0" algn="l"/>
            <a:r>
              <a:rPr lang="en-GB" sz="2200" strike="sngStrike" dirty="0">
                <a:solidFill>
                  <a:schemeClr val="accent1">
                    <a:lumMod val="50000"/>
                  </a:schemeClr>
                </a:solidFill>
                <a:latin typeface="Calibri Light" panose="020F0302020204030204" pitchFamily="34" charset="0"/>
                <a:cs typeface="Calibri Light" panose="020F0302020204030204" pitchFamily="34" charset="0"/>
              </a:rPr>
              <a:t>4. Annual report from the Interim accounts and report from Hon Treasurer. To include annual fees. (RW) 4.1. Approval of auditor for the accounts.</a:t>
            </a:r>
          </a:p>
          <a:p>
            <a:pPr lvl="0" algn="l"/>
            <a:r>
              <a:rPr lang="en-GB" sz="2200" strike="sngStrike" dirty="0">
                <a:solidFill>
                  <a:schemeClr val="accent1">
                    <a:lumMod val="50000"/>
                  </a:schemeClr>
                </a:solidFill>
                <a:latin typeface="Calibri Light" panose="020F0302020204030204" pitchFamily="34" charset="0"/>
                <a:cs typeface="Calibri Light" panose="020F0302020204030204" pitchFamily="34" charset="0"/>
              </a:rPr>
              <a:t>5. Membership recruitment and retention. (SB)</a:t>
            </a:r>
          </a:p>
          <a:p>
            <a:pPr lvl="0" algn="l"/>
            <a:r>
              <a:rPr lang="en-GB" sz="2200" strike="sngStrike" dirty="0">
                <a:solidFill>
                  <a:schemeClr val="accent1">
                    <a:lumMod val="50000"/>
                  </a:schemeClr>
                </a:solidFill>
                <a:latin typeface="Calibri Light" panose="020F0302020204030204" pitchFamily="34" charset="0"/>
                <a:cs typeface="Calibri Light" panose="020F0302020204030204" pitchFamily="34" charset="0"/>
              </a:rPr>
              <a:t>6. Award presentations and recognitions. (MA)</a:t>
            </a:r>
          </a:p>
          <a:p>
            <a:pPr lvl="0" algn="l"/>
            <a:r>
              <a:rPr lang="en-GB" sz="2200" strike="sngStrike" dirty="0">
                <a:solidFill>
                  <a:schemeClr val="accent1">
                    <a:lumMod val="50000"/>
                  </a:schemeClr>
                </a:solidFill>
                <a:latin typeface="Calibri Light" panose="020F0302020204030204" pitchFamily="34" charset="0"/>
                <a:cs typeface="Calibri Light" panose="020F0302020204030204" pitchFamily="34" charset="0"/>
              </a:rPr>
              <a:t>7. Changes to Constitution and Code of Practice. (MA)</a:t>
            </a:r>
          </a:p>
          <a:p>
            <a:pPr lvl="0" algn="l"/>
            <a:r>
              <a:rPr lang="en-GB" sz="2200" dirty="0">
                <a:solidFill>
                  <a:schemeClr val="accent1">
                    <a:lumMod val="50000"/>
                  </a:schemeClr>
                </a:solidFill>
                <a:latin typeface="Calibri Light" panose="020F0302020204030204" pitchFamily="34" charset="0"/>
                <a:cs typeface="Calibri Light" panose="020F0302020204030204" pitchFamily="34" charset="0"/>
              </a:rPr>
              <a:t>8. Survey 2022. (GS)</a:t>
            </a:r>
          </a:p>
          <a:p>
            <a:pPr lvl="0" algn="l"/>
            <a:r>
              <a:rPr lang="en-GB" sz="2200" dirty="0">
                <a:solidFill>
                  <a:schemeClr val="accent1">
                    <a:lumMod val="50000"/>
                  </a:schemeClr>
                </a:solidFill>
                <a:latin typeface="Calibri Light" panose="020F0302020204030204" pitchFamily="34" charset="0"/>
                <a:cs typeface="Calibri Light" panose="020F0302020204030204" pitchFamily="34" charset="0"/>
              </a:rPr>
              <a:t>9. Elections. 9.1 Officer step down. 9.2 Officers offering themselves for election or re-election. (</a:t>
            </a:r>
            <a:r>
              <a:rPr lang="en-GB" sz="2200" dirty="0" err="1">
                <a:solidFill>
                  <a:schemeClr val="accent1">
                    <a:lumMod val="50000"/>
                  </a:schemeClr>
                </a:solidFill>
                <a:latin typeface="Calibri Light" panose="020F0302020204030204" pitchFamily="34" charset="0"/>
                <a:cs typeface="Calibri Light" panose="020F0302020204030204" pitchFamily="34" charset="0"/>
              </a:rPr>
              <a:t>BdB</a:t>
            </a:r>
            <a:r>
              <a:rPr lang="en-GB" sz="2200" dirty="0">
                <a:solidFill>
                  <a:schemeClr val="accent1">
                    <a:lumMod val="50000"/>
                  </a:schemeClr>
                </a:solidFill>
                <a:latin typeface="Calibri Light" panose="020F0302020204030204" pitchFamily="34" charset="0"/>
                <a:cs typeface="Calibri Light" panose="020F0302020204030204" pitchFamily="34" charset="0"/>
              </a:rPr>
              <a:t>) 9.3 Committee Member standing down 9.4 Members offering themselves for election or re-election. (</a:t>
            </a:r>
            <a:r>
              <a:rPr lang="en-GB" sz="2200" dirty="0" err="1">
                <a:solidFill>
                  <a:schemeClr val="accent1">
                    <a:lumMod val="50000"/>
                  </a:schemeClr>
                </a:solidFill>
                <a:latin typeface="Calibri Light" panose="020F0302020204030204" pitchFamily="34" charset="0"/>
                <a:cs typeface="Calibri Light" panose="020F0302020204030204" pitchFamily="34" charset="0"/>
              </a:rPr>
              <a:t>BdB</a:t>
            </a:r>
            <a:r>
              <a:rPr lang="en-GB" sz="2200" dirty="0">
                <a:solidFill>
                  <a:schemeClr val="accent1">
                    <a:lumMod val="50000"/>
                  </a:schemeClr>
                </a:solidFill>
                <a:latin typeface="Calibri Light" panose="020F0302020204030204" pitchFamily="34" charset="0"/>
                <a:cs typeface="Calibri Light" panose="020F0302020204030204" pitchFamily="34" charset="0"/>
              </a:rPr>
              <a:t>)</a:t>
            </a:r>
          </a:p>
          <a:p>
            <a:pPr lvl="0" algn="l"/>
            <a:r>
              <a:rPr lang="en-GB" sz="2200" dirty="0">
                <a:solidFill>
                  <a:schemeClr val="accent1">
                    <a:lumMod val="50000"/>
                  </a:schemeClr>
                </a:solidFill>
                <a:latin typeface="Calibri Light" panose="020F0302020204030204" pitchFamily="34" charset="0"/>
                <a:cs typeface="Calibri Light" panose="020F0302020204030204" pitchFamily="34" charset="0"/>
              </a:rPr>
              <a:t>10. Program for 2023. (GS) 11.1 Summer Cruise (TB,PM)</a:t>
            </a:r>
          </a:p>
          <a:p>
            <a:pPr lvl="0" algn="l"/>
            <a:r>
              <a:rPr lang="en-GB" sz="2200" dirty="0">
                <a:solidFill>
                  <a:schemeClr val="accent1">
                    <a:lumMod val="50000"/>
                  </a:schemeClr>
                </a:solidFill>
                <a:latin typeface="Calibri Light" panose="020F0302020204030204" pitchFamily="34" charset="0"/>
                <a:cs typeface="Calibri Light" panose="020F0302020204030204" pitchFamily="34" charset="0"/>
              </a:rPr>
              <a:t>11. Any other business. (</a:t>
            </a:r>
            <a:r>
              <a:rPr lang="en-GB" sz="2200" dirty="0" err="1">
                <a:solidFill>
                  <a:schemeClr val="accent1">
                    <a:lumMod val="50000"/>
                  </a:schemeClr>
                </a:solidFill>
                <a:latin typeface="Calibri Light" panose="020F0302020204030204" pitchFamily="34" charset="0"/>
                <a:cs typeface="Calibri Light" panose="020F0302020204030204" pitchFamily="34" charset="0"/>
              </a:rPr>
              <a:t>BdB</a:t>
            </a:r>
            <a:r>
              <a:rPr lang="en-GB" sz="2200" dirty="0">
                <a:solidFill>
                  <a:schemeClr val="accent1">
                    <a:lumMod val="50000"/>
                  </a:schemeClr>
                </a:solidFill>
                <a:latin typeface="Calibri Light" panose="020F0302020204030204" pitchFamily="34" charset="0"/>
                <a:cs typeface="Calibri Light" panose="020F0302020204030204" pitchFamily="34" charset="0"/>
              </a:rPr>
              <a:t>)</a:t>
            </a:r>
          </a:p>
          <a:p>
            <a:pPr lvl="0" algn="l"/>
            <a:r>
              <a:rPr lang="en-GB" sz="2200" dirty="0">
                <a:solidFill>
                  <a:schemeClr val="accent1">
                    <a:lumMod val="50000"/>
                  </a:schemeClr>
                </a:solidFill>
                <a:latin typeface="Calibri Light" panose="020F0302020204030204" pitchFamily="34" charset="0"/>
                <a:cs typeface="Calibri Light" panose="020F0302020204030204" pitchFamily="34" charset="0"/>
              </a:rPr>
              <a:t>12. Date of next AGM (</a:t>
            </a:r>
            <a:r>
              <a:rPr lang="en-GB" sz="2200" dirty="0" err="1">
                <a:solidFill>
                  <a:schemeClr val="accent1">
                    <a:lumMod val="50000"/>
                  </a:schemeClr>
                </a:solidFill>
                <a:latin typeface="Calibri Light" panose="020F0302020204030204" pitchFamily="34" charset="0"/>
                <a:cs typeface="Calibri Light" panose="020F0302020204030204" pitchFamily="34" charset="0"/>
              </a:rPr>
              <a:t>BdB</a:t>
            </a:r>
            <a:r>
              <a:rPr lang="en-GB" sz="2200" dirty="0">
                <a:solidFill>
                  <a:schemeClr val="accent1">
                    <a:lumMod val="50000"/>
                  </a:schemeClr>
                </a:solidFill>
                <a:latin typeface="Calibri Light" panose="020F0302020204030204" pitchFamily="34" charset="0"/>
                <a:cs typeface="Calibri Light" panose="020F0302020204030204" pitchFamily="34" charset="0"/>
              </a:rPr>
              <a:t>) .</a:t>
            </a:r>
          </a:p>
          <a:p>
            <a:endParaRPr lang="en-US" b="1" dirty="0"/>
          </a:p>
        </p:txBody>
      </p:sp>
      <p:pic>
        <p:nvPicPr>
          <p:cNvPr id="6" name="Picture 5">
            <a:extLst>
              <a:ext uri="{FF2B5EF4-FFF2-40B4-BE49-F238E27FC236}">
                <a16:creationId xmlns:a16="http://schemas.microsoft.com/office/drawing/2014/main" id="{8549DB93-F341-C544-B691-1BD3276639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8834" y="111942"/>
            <a:ext cx="1375234" cy="971550"/>
          </a:xfrm>
          <a:prstGeom prst="rect">
            <a:avLst/>
          </a:prstGeom>
        </p:spPr>
      </p:pic>
      <p:sp>
        <p:nvSpPr>
          <p:cNvPr id="4" name="TextBox 3">
            <a:extLst>
              <a:ext uri="{FF2B5EF4-FFF2-40B4-BE49-F238E27FC236}">
                <a16:creationId xmlns:a16="http://schemas.microsoft.com/office/drawing/2014/main" id="{6934EB1D-8915-64CE-DB21-83B496E6033D}"/>
              </a:ext>
            </a:extLst>
          </p:cNvPr>
          <p:cNvSpPr txBox="1"/>
          <p:nvPr/>
        </p:nvSpPr>
        <p:spPr>
          <a:xfrm rot="20710790">
            <a:off x="930242" y="1784378"/>
            <a:ext cx="9783821" cy="3046988"/>
          </a:xfrm>
          <a:prstGeom prst="rect">
            <a:avLst/>
          </a:prstGeom>
          <a:noFill/>
        </p:spPr>
        <p:txBody>
          <a:bodyPr wrap="square" rtlCol="0">
            <a:spAutoFit/>
          </a:bodyPr>
          <a:lstStyle/>
          <a:p>
            <a:pPr algn="ctr"/>
            <a:r>
              <a:rPr lang="en-US" sz="9600" dirty="0">
                <a:solidFill>
                  <a:schemeClr val="bg1"/>
                </a:solidFill>
                <a:latin typeface="Calibri Light" panose="020F0302020204030204" pitchFamily="34" charset="0"/>
                <a:cs typeface="Calibri Light" panose="020F0302020204030204" pitchFamily="34" charset="0"/>
              </a:rPr>
              <a:t>Grab a Cupper,</a:t>
            </a:r>
          </a:p>
          <a:p>
            <a:pPr algn="ctr"/>
            <a:r>
              <a:rPr lang="en-US" sz="9600" dirty="0">
                <a:solidFill>
                  <a:schemeClr val="bg1"/>
                </a:solidFill>
                <a:latin typeface="Calibri Light" panose="020F0302020204030204" pitchFamily="34" charset="0"/>
                <a:cs typeface="Calibri Light" panose="020F0302020204030204" pitchFamily="34" charset="0"/>
              </a:rPr>
              <a:t>Back in 10min</a:t>
            </a:r>
          </a:p>
        </p:txBody>
      </p:sp>
    </p:spTree>
    <p:extLst>
      <p:ext uri="{BB962C8B-B14F-4D97-AF65-F5344CB8AC3E}">
        <p14:creationId xmlns:p14="http://schemas.microsoft.com/office/powerpoint/2010/main" val="33861077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9E2770-C081-994A-B927-E9C4D8BC46F0}"/>
              </a:ext>
            </a:extLst>
          </p:cNvPr>
          <p:cNvSpPr>
            <a:spLocks noGrp="1"/>
          </p:cNvSpPr>
          <p:nvPr>
            <p:ph type="title"/>
          </p:nvPr>
        </p:nvSpPr>
        <p:spPr>
          <a:xfrm>
            <a:off x="2189527" y="111942"/>
            <a:ext cx="6803471" cy="990710"/>
          </a:xfrm>
        </p:spPr>
        <p:txBody>
          <a:bodyPr>
            <a:normAutofit fontScale="90000"/>
          </a:bodyPr>
          <a:lstStyle/>
          <a:p>
            <a:pPr algn="ctr"/>
            <a:r>
              <a:rPr lang="en-US" b="1" dirty="0">
                <a:solidFill>
                  <a:schemeClr val="accent1">
                    <a:lumMod val="50000"/>
                  </a:schemeClr>
                </a:solidFill>
              </a:rPr>
              <a:t>Membership Survey 2022 </a:t>
            </a:r>
            <a:br>
              <a:rPr lang="en-US" b="1" dirty="0">
                <a:solidFill>
                  <a:schemeClr val="accent1">
                    <a:lumMod val="50000"/>
                  </a:schemeClr>
                </a:solidFill>
              </a:rPr>
            </a:br>
            <a:r>
              <a:rPr lang="en-US" sz="2200" b="1" dirty="0">
                <a:solidFill>
                  <a:schemeClr val="accent1">
                    <a:lumMod val="50000"/>
                  </a:schemeClr>
                </a:solidFill>
              </a:rPr>
              <a:t>Garry Stratton</a:t>
            </a:r>
            <a:endParaRPr lang="en-US" sz="2200" dirty="0"/>
          </a:p>
        </p:txBody>
      </p:sp>
      <p:pic>
        <p:nvPicPr>
          <p:cNvPr id="4" name="Picture 3">
            <a:extLst>
              <a:ext uri="{FF2B5EF4-FFF2-40B4-BE49-F238E27FC236}">
                <a16:creationId xmlns:a16="http://schemas.microsoft.com/office/drawing/2014/main" id="{A5CA75AE-3B3A-BB41-92D6-7D1AA71DBC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8834" y="111942"/>
            <a:ext cx="1375234" cy="971550"/>
          </a:xfrm>
          <a:prstGeom prst="rect">
            <a:avLst/>
          </a:prstGeom>
        </p:spPr>
      </p:pic>
      <p:sp>
        <p:nvSpPr>
          <p:cNvPr id="5" name="object 11">
            <a:extLst>
              <a:ext uri="{FF2B5EF4-FFF2-40B4-BE49-F238E27FC236}">
                <a16:creationId xmlns:a16="http://schemas.microsoft.com/office/drawing/2014/main" id="{F292110D-7A74-4D69-9E3E-429D62E7CA9A}"/>
              </a:ext>
            </a:extLst>
          </p:cNvPr>
          <p:cNvSpPr txBox="1">
            <a:spLocks/>
          </p:cNvSpPr>
          <p:nvPr/>
        </p:nvSpPr>
        <p:spPr>
          <a:xfrm>
            <a:off x="1322363" y="1106726"/>
            <a:ext cx="9608234" cy="5006909"/>
          </a:xfrm>
          <a:prstGeom prst="rect">
            <a:avLst/>
          </a:prstGeom>
        </p:spPr>
        <p:txBody>
          <a:bodyPr vert="horz" wrap="square" lIns="0" tIns="102006"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1527">
              <a:lnSpc>
                <a:spcPct val="100000"/>
              </a:lnSpc>
              <a:spcBef>
                <a:spcPts val="803"/>
              </a:spcBef>
            </a:pPr>
            <a:r>
              <a:rPr lang="en-GB" sz="1800" spc="5" dirty="0">
                <a:solidFill>
                  <a:schemeClr val="accent1">
                    <a:lumMod val="50000"/>
                  </a:schemeClr>
                </a:solidFill>
                <a:latin typeface="Calibri Light" panose="020F0302020204030204" pitchFamily="34" charset="0"/>
                <a:cs typeface="Calibri Light" panose="020F0302020204030204" pitchFamily="34" charset="0"/>
              </a:rPr>
              <a:t>Purpose</a:t>
            </a:r>
          </a:p>
          <a:p>
            <a:pPr marL="11527">
              <a:lnSpc>
                <a:spcPct val="100000"/>
              </a:lnSpc>
              <a:spcBef>
                <a:spcPts val="803"/>
              </a:spcBef>
            </a:pPr>
            <a:r>
              <a:rPr lang="en-GB" sz="1800" spc="5" dirty="0">
                <a:solidFill>
                  <a:schemeClr val="accent1">
                    <a:lumMod val="50000"/>
                  </a:schemeClr>
                </a:solidFill>
                <a:latin typeface="Calibri Light" panose="020F0302020204030204" pitchFamily="34" charset="0"/>
                <a:cs typeface="Calibri Light" panose="020F0302020204030204" pitchFamily="34" charset="0"/>
              </a:rPr>
              <a:t>To understand how to ensure the Club meets the needs of its members</a:t>
            </a:r>
          </a:p>
          <a:p>
            <a:pPr marL="11527">
              <a:lnSpc>
                <a:spcPct val="100000"/>
              </a:lnSpc>
              <a:spcBef>
                <a:spcPts val="803"/>
              </a:spcBef>
            </a:pPr>
            <a:r>
              <a:rPr lang="en-GB" sz="1800" spc="5" dirty="0">
                <a:solidFill>
                  <a:schemeClr val="accent1">
                    <a:lumMod val="50000"/>
                  </a:schemeClr>
                </a:solidFill>
                <a:latin typeface="Calibri Light" panose="020F0302020204030204" pitchFamily="34" charset="0"/>
                <a:cs typeface="Calibri Light" panose="020F0302020204030204" pitchFamily="34" charset="0"/>
              </a:rPr>
              <a:t>We asked:</a:t>
            </a:r>
          </a:p>
          <a:p>
            <a:pPr marL="297277" indent="-285750">
              <a:lnSpc>
                <a:spcPct val="100000"/>
              </a:lnSpc>
              <a:spcBef>
                <a:spcPts val="803"/>
              </a:spcBef>
              <a:buFont typeface="Arial" panose="020B0604020202020204" pitchFamily="34" charset="0"/>
              <a:buChar char="•"/>
            </a:pPr>
            <a:r>
              <a:rPr lang="en-GB" sz="1800" spc="5" dirty="0">
                <a:solidFill>
                  <a:schemeClr val="accent1">
                    <a:lumMod val="50000"/>
                  </a:schemeClr>
                </a:solidFill>
                <a:latin typeface="Calibri Light" panose="020F0302020204030204" pitchFamily="34" charset="0"/>
                <a:cs typeface="Calibri Light" panose="020F0302020204030204" pitchFamily="34" charset="0"/>
              </a:rPr>
              <a:t>Why did you join Shotley Point Yacht Club?</a:t>
            </a:r>
          </a:p>
          <a:p>
            <a:pPr marL="297277" indent="-285750">
              <a:lnSpc>
                <a:spcPct val="100000"/>
              </a:lnSpc>
              <a:spcBef>
                <a:spcPts val="803"/>
              </a:spcBef>
              <a:buFont typeface="Arial" panose="020B0604020202020204" pitchFamily="34" charset="0"/>
              <a:buChar char="•"/>
            </a:pPr>
            <a:r>
              <a:rPr lang="en-GB" sz="1800" spc="5" dirty="0">
                <a:solidFill>
                  <a:schemeClr val="accent1">
                    <a:lumMod val="50000"/>
                  </a:schemeClr>
                </a:solidFill>
                <a:latin typeface="Calibri Light" panose="020F0302020204030204" pitchFamily="34" charset="0"/>
                <a:cs typeface="Calibri Light" panose="020F0302020204030204" pitchFamily="34" charset="0"/>
              </a:rPr>
              <a:t>If you haven't joined any Club activities this year, why?</a:t>
            </a:r>
          </a:p>
          <a:p>
            <a:pPr marL="297277" indent="-285750">
              <a:lnSpc>
                <a:spcPct val="100000"/>
              </a:lnSpc>
              <a:spcBef>
                <a:spcPts val="803"/>
              </a:spcBef>
              <a:buFont typeface="Arial" panose="020B0604020202020204" pitchFamily="34" charset="0"/>
              <a:buChar char="•"/>
            </a:pPr>
            <a:r>
              <a:rPr lang="en-GB" sz="1800" spc="5" dirty="0">
                <a:solidFill>
                  <a:schemeClr val="accent1">
                    <a:lumMod val="50000"/>
                  </a:schemeClr>
                </a:solidFill>
                <a:latin typeface="Calibri Light" panose="020F0302020204030204" pitchFamily="34" charset="0"/>
                <a:cs typeface="Calibri Light" panose="020F0302020204030204" pitchFamily="34" charset="0"/>
              </a:rPr>
              <a:t>Does the Club provide what you're looking for?</a:t>
            </a:r>
          </a:p>
          <a:p>
            <a:pPr marL="297277" indent="-285750">
              <a:lnSpc>
                <a:spcPct val="100000"/>
              </a:lnSpc>
              <a:spcBef>
                <a:spcPts val="803"/>
              </a:spcBef>
              <a:buFont typeface="Arial" panose="020B0604020202020204" pitchFamily="34" charset="0"/>
              <a:buChar char="•"/>
            </a:pPr>
            <a:r>
              <a:rPr lang="en-GB" sz="1800" spc="5" dirty="0">
                <a:solidFill>
                  <a:schemeClr val="accent1">
                    <a:lumMod val="50000"/>
                  </a:schemeClr>
                </a:solidFill>
                <a:latin typeface="Calibri Light" panose="020F0302020204030204" pitchFamily="34" charset="0"/>
                <a:cs typeface="Calibri Light" panose="020F0302020204030204" pitchFamily="34" charset="0"/>
              </a:rPr>
              <a:t>What is the best thing about the Club?</a:t>
            </a:r>
          </a:p>
          <a:p>
            <a:pPr marL="297277" indent="-285750">
              <a:lnSpc>
                <a:spcPct val="100000"/>
              </a:lnSpc>
              <a:spcBef>
                <a:spcPts val="803"/>
              </a:spcBef>
              <a:buFont typeface="Arial" panose="020B0604020202020204" pitchFamily="34" charset="0"/>
              <a:buChar char="•"/>
            </a:pPr>
            <a:r>
              <a:rPr lang="en-GB" sz="1800" spc="5" dirty="0">
                <a:solidFill>
                  <a:schemeClr val="accent1">
                    <a:lumMod val="50000"/>
                  </a:schemeClr>
                </a:solidFill>
                <a:latin typeface="Calibri Light" panose="020F0302020204030204" pitchFamily="34" charset="0"/>
                <a:cs typeface="Calibri Light" panose="020F0302020204030204" pitchFamily="34" charset="0"/>
              </a:rPr>
              <a:t>What is the worst thing about the Club?</a:t>
            </a:r>
          </a:p>
          <a:p>
            <a:pPr marL="297277" indent="-285750">
              <a:lnSpc>
                <a:spcPct val="100000"/>
              </a:lnSpc>
              <a:spcBef>
                <a:spcPts val="803"/>
              </a:spcBef>
              <a:buFont typeface="Arial" panose="020B0604020202020204" pitchFamily="34" charset="0"/>
              <a:buChar char="•"/>
            </a:pPr>
            <a:r>
              <a:rPr lang="en-GB" sz="1800" spc="5" dirty="0">
                <a:solidFill>
                  <a:schemeClr val="accent1">
                    <a:lumMod val="50000"/>
                  </a:schemeClr>
                </a:solidFill>
                <a:latin typeface="Calibri Light" panose="020F0302020204030204" pitchFamily="34" charset="0"/>
                <a:cs typeface="Calibri Light" panose="020F0302020204030204" pitchFamily="34" charset="0"/>
              </a:rPr>
              <a:t>What single change would improve your membership experience?</a:t>
            </a:r>
          </a:p>
          <a:p>
            <a:pPr marL="11527">
              <a:lnSpc>
                <a:spcPct val="100000"/>
              </a:lnSpc>
              <a:spcBef>
                <a:spcPts val="803"/>
              </a:spcBef>
            </a:pPr>
            <a:r>
              <a:rPr lang="en-GB" sz="1800" spc="5" dirty="0">
                <a:solidFill>
                  <a:schemeClr val="accent1">
                    <a:lumMod val="50000"/>
                  </a:schemeClr>
                </a:solidFill>
                <a:latin typeface="Calibri Light" panose="020F0302020204030204" pitchFamily="34" charset="0"/>
                <a:cs typeface="Calibri Light" panose="020F0302020204030204" pitchFamily="34" charset="0"/>
              </a:rPr>
              <a:t>Response:</a:t>
            </a:r>
          </a:p>
          <a:p>
            <a:pPr marL="11527">
              <a:lnSpc>
                <a:spcPct val="100000"/>
              </a:lnSpc>
              <a:spcBef>
                <a:spcPts val="803"/>
              </a:spcBef>
            </a:pPr>
            <a:r>
              <a:rPr lang="en-GB" sz="1800" spc="5" dirty="0">
                <a:solidFill>
                  <a:schemeClr val="accent1">
                    <a:lumMod val="50000"/>
                  </a:schemeClr>
                </a:solidFill>
                <a:latin typeface="Calibri Light" panose="020F0302020204030204" pitchFamily="34" charset="0"/>
                <a:cs typeface="Calibri Light" panose="020F0302020204030204" pitchFamily="34" charset="0"/>
              </a:rPr>
              <a:t>108 invitations via newsletter (email)</a:t>
            </a:r>
            <a:br>
              <a:rPr lang="en-GB" sz="1800" spc="5" dirty="0">
                <a:solidFill>
                  <a:schemeClr val="accent1">
                    <a:lumMod val="50000"/>
                  </a:schemeClr>
                </a:solidFill>
                <a:latin typeface="Calibri Light" panose="020F0302020204030204" pitchFamily="34" charset="0"/>
                <a:cs typeface="Calibri Light" panose="020F0302020204030204" pitchFamily="34" charset="0"/>
              </a:rPr>
            </a:br>
            <a:r>
              <a:rPr lang="en-GB" sz="1800" spc="5" dirty="0">
                <a:solidFill>
                  <a:schemeClr val="accent1">
                    <a:lumMod val="50000"/>
                  </a:schemeClr>
                </a:solidFill>
                <a:latin typeface="Calibri Light" panose="020F0302020204030204" pitchFamily="34" charset="0"/>
                <a:cs typeface="Calibri Light" panose="020F0302020204030204" pitchFamily="34" charset="0"/>
              </a:rPr>
              <a:t>93 read (86%)</a:t>
            </a:r>
            <a:br>
              <a:rPr lang="en-GB" sz="1800" spc="5" dirty="0">
                <a:solidFill>
                  <a:schemeClr val="accent1">
                    <a:lumMod val="50000"/>
                  </a:schemeClr>
                </a:solidFill>
                <a:latin typeface="Calibri Light" panose="020F0302020204030204" pitchFamily="34" charset="0"/>
                <a:cs typeface="Calibri Light" panose="020F0302020204030204" pitchFamily="34" charset="0"/>
              </a:rPr>
            </a:br>
            <a:r>
              <a:rPr lang="en-GB" sz="1800" spc="5" dirty="0">
                <a:solidFill>
                  <a:schemeClr val="accent1">
                    <a:lumMod val="50000"/>
                  </a:schemeClr>
                </a:solidFill>
                <a:latin typeface="Calibri Light" panose="020F0302020204030204" pitchFamily="34" charset="0"/>
                <a:cs typeface="Calibri Light" panose="020F0302020204030204" pitchFamily="34" charset="0"/>
              </a:rPr>
              <a:t>55 clicked on the link</a:t>
            </a:r>
            <a:br>
              <a:rPr lang="en-GB" sz="1800" spc="5" dirty="0">
                <a:solidFill>
                  <a:schemeClr val="accent1">
                    <a:lumMod val="50000"/>
                  </a:schemeClr>
                </a:solidFill>
                <a:latin typeface="Calibri Light" panose="020F0302020204030204" pitchFamily="34" charset="0"/>
                <a:cs typeface="Calibri Light" panose="020F0302020204030204" pitchFamily="34" charset="0"/>
              </a:rPr>
            </a:br>
            <a:r>
              <a:rPr lang="en-GB" sz="1800" u="sng" spc="5" dirty="0">
                <a:solidFill>
                  <a:schemeClr val="accent1">
                    <a:lumMod val="50000"/>
                  </a:schemeClr>
                </a:solidFill>
                <a:latin typeface="Calibri Light" panose="020F0302020204030204" pitchFamily="34" charset="0"/>
                <a:cs typeface="Calibri Light" panose="020F0302020204030204" pitchFamily="34" charset="0"/>
              </a:rPr>
              <a:t>35</a:t>
            </a:r>
            <a:r>
              <a:rPr lang="en-GB" sz="1800" u="sng" spc="-27" dirty="0">
                <a:solidFill>
                  <a:schemeClr val="accent1">
                    <a:lumMod val="50000"/>
                  </a:schemeClr>
                </a:solidFill>
                <a:latin typeface="Calibri Light" panose="020F0302020204030204" pitchFamily="34" charset="0"/>
                <a:cs typeface="Calibri Light" panose="020F0302020204030204" pitchFamily="34" charset="0"/>
              </a:rPr>
              <a:t> </a:t>
            </a:r>
            <a:r>
              <a:rPr lang="en-GB" sz="1800" u="sng" spc="9" dirty="0">
                <a:solidFill>
                  <a:schemeClr val="accent1">
                    <a:lumMod val="50000"/>
                  </a:schemeClr>
                </a:solidFill>
                <a:latin typeface="Calibri Light" panose="020F0302020204030204" pitchFamily="34" charset="0"/>
                <a:cs typeface="Calibri Light" panose="020F0302020204030204" pitchFamily="34" charset="0"/>
              </a:rPr>
              <a:t>responses received </a:t>
            </a:r>
            <a:r>
              <a:rPr lang="en-GB" sz="1800" spc="9" dirty="0">
                <a:solidFill>
                  <a:schemeClr val="accent1">
                    <a:lumMod val="50000"/>
                  </a:schemeClr>
                </a:solidFill>
                <a:latin typeface="Calibri Light" panose="020F0302020204030204" pitchFamily="34" charset="0"/>
                <a:cs typeface="Calibri Light" panose="020F0302020204030204" pitchFamily="34" charset="0"/>
              </a:rPr>
              <a:t>(32% of invitations, 38% of those who read the newsletter)</a:t>
            </a:r>
            <a:endParaRPr lang="en-GB" sz="1800" dirty="0">
              <a:solidFill>
                <a:schemeClr val="accent1">
                  <a:lumMod val="50000"/>
                </a:schemeClr>
              </a:solidFill>
              <a:highlight>
                <a:srgbClr val="FFFF00"/>
              </a:highlight>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5593020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B1740-3612-49A5-8BBC-33CE62834AC5}"/>
              </a:ext>
            </a:extLst>
          </p:cNvPr>
          <p:cNvSpPr txBox="1">
            <a:spLocks/>
          </p:cNvSpPr>
          <p:nvPr/>
        </p:nvSpPr>
        <p:spPr>
          <a:xfrm>
            <a:off x="2189527" y="111942"/>
            <a:ext cx="6803471" cy="990710"/>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100" b="1" dirty="0">
                <a:solidFill>
                  <a:schemeClr val="accent1">
                    <a:lumMod val="50000"/>
                  </a:schemeClr>
                </a:solidFill>
              </a:rPr>
              <a:t>Membership Survey 2022 </a:t>
            </a:r>
            <a:br>
              <a:rPr lang="en-US" b="1" dirty="0">
                <a:solidFill>
                  <a:schemeClr val="accent1">
                    <a:lumMod val="50000"/>
                  </a:schemeClr>
                </a:solidFill>
              </a:rPr>
            </a:br>
            <a:r>
              <a:rPr lang="en-US" sz="2100" b="1" dirty="0">
                <a:solidFill>
                  <a:schemeClr val="accent1">
                    <a:lumMod val="50000"/>
                  </a:schemeClr>
                </a:solidFill>
              </a:rPr>
              <a:t>Results</a:t>
            </a:r>
            <a:endParaRPr lang="en-US" sz="2100" dirty="0"/>
          </a:p>
        </p:txBody>
      </p:sp>
      <p:sp>
        <p:nvSpPr>
          <p:cNvPr id="6" name="TextBox 5">
            <a:extLst>
              <a:ext uri="{FF2B5EF4-FFF2-40B4-BE49-F238E27FC236}">
                <a16:creationId xmlns:a16="http://schemas.microsoft.com/office/drawing/2014/main" id="{C988A408-D25C-4CD6-B394-EBCAEE22B534}"/>
              </a:ext>
            </a:extLst>
          </p:cNvPr>
          <p:cNvSpPr txBox="1"/>
          <p:nvPr/>
        </p:nvSpPr>
        <p:spPr>
          <a:xfrm>
            <a:off x="524995" y="1220683"/>
            <a:ext cx="11051812" cy="446276"/>
          </a:xfrm>
          <a:prstGeom prst="rect">
            <a:avLst/>
          </a:prstGeom>
          <a:noFill/>
          <a:ln>
            <a:noFill/>
          </a:ln>
        </p:spPr>
        <p:txBody>
          <a:bodyPr wrap="square" rtlCol="0">
            <a:spAutoFit/>
          </a:bodyPr>
          <a:lstStyle/>
          <a:p>
            <a:pPr>
              <a:spcAft>
                <a:spcPts val="1200"/>
              </a:spcAft>
            </a:pPr>
            <a:r>
              <a:rPr lang="en-GB" sz="2300" dirty="0">
                <a:solidFill>
                  <a:schemeClr val="accent1">
                    <a:lumMod val="50000"/>
                  </a:schemeClr>
                </a:solidFill>
                <a:latin typeface="Calibri Light" panose="020F0302020204030204" pitchFamily="34" charset="0"/>
                <a:ea typeface="+mj-ea"/>
                <a:cs typeface="Calibri Light" panose="020F0302020204030204" pitchFamily="34" charset="0"/>
              </a:rPr>
              <a:t>Why did you join?</a:t>
            </a:r>
          </a:p>
        </p:txBody>
      </p:sp>
      <p:pic>
        <p:nvPicPr>
          <p:cNvPr id="7" name="Picture 6">
            <a:extLst>
              <a:ext uri="{FF2B5EF4-FFF2-40B4-BE49-F238E27FC236}">
                <a16:creationId xmlns:a16="http://schemas.microsoft.com/office/drawing/2014/main" id="{0D5E858B-80CE-4B07-994F-E87E6A3773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8834" y="111942"/>
            <a:ext cx="1375234" cy="971550"/>
          </a:xfrm>
          <a:prstGeom prst="rect">
            <a:avLst/>
          </a:prstGeom>
        </p:spPr>
      </p:pic>
      <p:graphicFrame>
        <p:nvGraphicFramePr>
          <p:cNvPr id="4" name="Chart 3">
            <a:extLst>
              <a:ext uri="{FF2B5EF4-FFF2-40B4-BE49-F238E27FC236}">
                <a16:creationId xmlns:a16="http://schemas.microsoft.com/office/drawing/2014/main" id="{CADD1F92-FD11-4D54-9A65-3978488C115C}"/>
              </a:ext>
            </a:extLst>
          </p:cNvPr>
          <p:cNvGraphicFramePr>
            <a:graphicFrameLocks/>
          </p:cNvGraphicFramePr>
          <p:nvPr/>
        </p:nvGraphicFramePr>
        <p:xfrm>
          <a:off x="2405796" y="1786219"/>
          <a:ext cx="7380407" cy="476465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031064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B1740-3612-49A5-8BBC-33CE62834AC5}"/>
              </a:ext>
            </a:extLst>
          </p:cNvPr>
          <p:cNvSpPr txBox="1">
            <a:spLocks/>
          </p:cNvSpPr>
          <p:nvPr/>
        </p:nvSpPr>
        <p:spPr>
          <a:xfrm>
            <a:off x="2189527" y="111942"/>
            <a:ext cx="6803471" cy="990710"/>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100" b="1" dirty="0">
                <a:solidFill>
                  <a:schemeClr val="accent1">
                    <a:lumMod val="50000"/>
                  </a:schemeClr>
                </a:solidFill>
              </a:rPr>
              <a:t>Membership Survey 2022 </a:t>
            </a:r>
            <a:br>
              <a:rPr lang="en-US" b="1" dirty="0">
                <a:solidFill>
                  <a:schemeClr val="accent1">
                    <a:lumMod val="50000"/>
                  </a:schemeClr>
                </a:solidFill>
              </a:rPr>
            </a:br>
            <a:r>
              <a:rPr lang="en-US" sz="2100" b="1" dirty="0">
                <a:solidFill>
                  <a:schemeClr val="accent1">
                    <a:lumMod val="50000"/>
                  </a:schemeClr>
                </a:solidFill>
              </a:rPr>
              <a:t>Results</a:t>
            </a:r>
            <a:endParaRPr lang="en-US" sz="2100" dirty="0"/>
          </a:p>
        </p:txBody>
      </p:sp>
      <p:sp>
        <p:nvSpPr>
          <p:cNvPr id="6" name="TextBox 5">
            <a:extLst>
              <a:ext uri="{FF2B5EF4-FFF2-40B4-BE49-F238E27FC236}">
                <a16:creationId xmlns:a16="http://schemas.microsoft.com/office/drawing/2014/main" id="{C988A408-D25C-4CD6-B394-EBCAEE22B534}"/>
              </a:ext>
            </a:extLst>
          </p:cNvPr>
          <p:cNvSpPr txBox="1"/>
          <p:nvPr/>
        </p:nvSpPr>
        <p:spPr>
          <a:xfrm>
            <a:off x="524995" y="1220683"/>
            <a:ext cx="11051812" cy="446276"/>
          </a:xfrm>
          <a:prstGeom prst="rect">
            <a:avLst/>
          </a:prstGeom>
          <a:noFill/>
          <a:ln>
            <a:noFill/>
          </a:ln>
        </p:spPr>
        <p:txBody>
          <a:bodyPr wrap="square" rtlCol="0">
            <a:spAutoFit/>
          </a:bodyPr>
          <a:lstStyle/>
          <a:p>
            <a:pPr>
              <a:spcAft>
                <a:spcPts val="1200"/>
              </a:spcAft>
            </a:pPr>
            <a:r>
              <a:rPr lang="en-GB" sz="2300" dirty="0">
                <a:solidFill>
                  <a:schemeClr val="accent1">
                    <a:lumMod val="50000"/>
                  </a:schemeClr>
                </a:solidFill>
                <a:latin typeface="Calibri Light" panose="020F0302020204030204" pitchFamily="34" charset="0"/>
                <a:ea typeface="+mj-ea"/>
                <a:cs typeface="Calibri Light" panose="020F0302020204030204" pitchFamily="34" charset="0"/>
              </a:rPr>
              <a:t>Does the Club provide what you’re looking for?</a:t>
            </a:r>
          </a:p>
        </p:txBody>
      </p:sp>
      <p:pic>
        <p:nvPicPr>
          <p:cNvPr id="7" name="Picture 6">
            <a:extLst>
              <a:ext uri="{FF2B5EF4-FFF2-40B4-BE49-F238E27FC236}">
                <a16:creationId xmlns:a16="http://schemas.microsoft.com/office/drawing/2014/main" id="{0D5E858B-80CE-4B07-994F-E87E6A3773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8834" y="111942"/>
            <a:ext cx="1375234" cy="971550"/>
          </a:xfrm>
          <a:prstGeom prst="rect">
            <a:avLst/>
          </a:prstGeom>
        </p:spPr>
      </p:pic>
      <p:graphicFrame>
        <p:nvGraphicFramePr>
          <p:cNvPr id="3" name="Chart 2">
            <a:extLst>
              <a:ext uri="{FF2B5EF4-FFF2-40B4-BE49-F238E27FC236}">
                <a16:creationId xmlns:a16="http://schemas.microsoft.com/office/drawing/2014/main" id="{10D70820-5DF0-55E2-4A81-9CBF52C77BE7}"/>
              </a:ext>
            </a:extLst>
          </p:cNvPr>
          <p:cNvGraphicFramePr>
            <a:graphicFrameLocks/>
          </p:cNvGraphicFramePr>
          <p:nvPr/>
        </p:nvGraphicFramePr>
        <p:xfrm>
          <a:off x="8587421" y="111942"/>
          <a:ext cx="3424845" cy="176073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Chart 3">
            <a:extLst>
              <a:ext uri="{FF2B5EF4-FFF2-40B4-BE49-F238E27FC236}">
                <a16:creationId xmlns:a16="http://schemas.microsoft.com/office/drawing/2014/main" id="{8D7DF93C-9AAF-51A2-6147-99C60FC31B92}"/>
              </a:ext>
            </a:extLst>
          </p:cNvPr>
          <p:cNvGraphicFramePr>
            <a:graphicFrameLocks/>
          </p:cNvGraphicFramePr>
          <p:nvPr/>
        </p:nvGraphicFramePr>
        <p:xfrm>
          <a:off x="205817" y="1666959"/>
          <a:ext cx="8032409" cy="500988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3053270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B1740-3612-49A5-8BBC-33CE62834AC5}"/>
              </a:ext>
            </a:extLst>
          </p:cNvPr>
          <p:cNvSpPr txBox="1">
            <a:spLocks/>
          </p:cNvSpPr>
          <p:nvPr/>
        </p:nvSpPr>
        <p:spPr>
          <a:xfrm>
            <a:off x="2189527" y="111942"/>
            <a:ext cx="6803471" cy="990710"/>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100" b="1" dirty="0">
                <a:solidFill>
                  <a:schemeClr val="accent1">
                    <a:lumMod val="50000"/>
                  </a:schemeClr>
                </a:solidFill>
              </a:rPr>
              <a:t>Membership Survey 2022 </a:t>
            </a:r>
            <a:br>
              <a:rPr lang="en-US" b="1" dirty="0">
                <a:solidFill>
                  <a:schemeClr val="accent1">
                    <a:lumMod val="50000"/>
                  </a:schemeClr>
                </a:solidFill>
              </a:rPr>
            </a:br>
            <a:r>
              <a:rPr lang="en-US" sz="2100" b="1" dirty="0">
                <a:solidFill>
                  <a:schemeClr val="accent1">
                    <a:lumMod val="50000"/>
                  </a:schemeClr>
                </a:solidFill>
              </a:rPr>
              <a:t>Results</a:t>
            </a:r>
            <a:endParaRPr lang="en-US" sz="2100" dirty="0"/>
          </a:p>
        </p:txBody>
      </p:sp>
      <p:sp>
        <p:nvSpPr>
          <p:cNvPr id="6" name="TextBox 5">
            <a:extLst>
              <a:ext uri="{FF2B5EF4-FFF2-40B4-BE49-F238E27FC236}">
                <a16:creationId xmlns:a16="http://schemas.microsoft.com/office/drawing/2014/main" id="{C988A408-D25C-4CD6-B394-EBCAEE22B534}"/>
              </a:ext>
            </a:extLst>
          </p:cNvPr>
          <p:cNvSpPr txBox="1"/>
          <p:nvPr/>
        </p:nvSpPr>
        <p:spPr>
          <a:xfrm>
            <a:off x="524995" y="1220683"/>
            <a:ext cx="11051812" cy="446276"/>
          </a:xfrm>
          <a:prstGeom prst="rect">
            <a:avLst/>
          </a:prstGeom>
          <a:noFill/>
          <a:ln>
            <a:noFill/>
          </a:ln>
        </p:spPr>
        <p:txBody>
          <a:bodyPr wrap="square" rtlCol="0">
            <a:spAutoFit/>
          </a:bodyPr>
          <a:lstStyle/>
          <a:p>
            <a:pPr>
              <a:spcAft>
                <a:spcPts val="1200"/>
              </a:spcAft>
            </a:pPr>
            <a:r>
              <a:rPr lang="en-GB" sz="2300" dirty="0">
                <a:solidFill>
                  <a:schemeClr val="accent1">
                    <a:lumMod val="50000"/>
                  </a:schemeClr>
                </a:solidFill>
                <a:latin typeface="Calibri Light" panose="020F0302020204030204" pitchFamily="34" charset="0"/>
                <a:ea typeface="+mj-ea"/>
                <a:cs typeface="Calibri Light" panose="020F0302020204030204" pitchFamily="34" charset="0"/>
              </a:rPr>
              <a:t>If you haven’t joined in any activities this year, why?</a:t>
            </a:r>
          </a:p>
        </p:txBody>
      </p:sp>
      <p:pic>
        <p:nvPicPr>
          <p:cNvPr id="7" name="Picture 6">
            <a:extLst>
              <a:ext uri="{FF2B5EF4-FFF2-40B4-BE49-F238E27FC236}">
                <a16:creationId xmlns:a16="http://schemas.microsoft.com/office/drawing/2014/main" id="{0D5E858B-80CE-4B07-994F-E87E6A3773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8834" y="111942"/>
            <a:ext cx="1375234" cy="971550"/>
          </a:xfrm>
          <a:prstGeom prst="rect">
            <a:avLst/>
          </a:prstGeom>
        </p:spPr>
      </p:pic>
      <p:sp>
        <p:nvSpPr>
          <p:cNvPr id="5" name="TextBox 4">
            <a:extLst>
              <a:ext uri="{FF2B5EF4-FFF2-40B4-BE49-F238E27FC236}">
                <a16:creationId xmlns:a16="http://schemas.microsoft.com/office/drawing/2014/main" id="{DAB5DF20-C4A7-5270-267F-870A646E2FA1}"/>
              </a:ext>
            </a:extLst>
          </p:cNvPr>
          <p:cNvSpPr txBox="1"/>
          <p:nvPr/>
        </p:nvSpPr>
        <p:spPr>
          <a:xfrm>
            <a:off x="8117457" y="5960854"/>
            <a:ext cx="1414362" cy="369332"/>
          </a:xfrm>
          <a:prstGeom prst="rect">
            <a:avLst/>
          </a:prstGeom>
          <a:noFill/>
        </p:spPr>
        <p:txBody>
          <a:bodyPr wrap="none" rtlCol="0">
            <a:spAutoFit/>
          </a:bodyPr>
          <a:lstStyle/>
          <a:p>
            <a:r>
              <a:rPr lang="en-GB" dirty="0"/>
              <a:t>11 responses</a:t>
            </a:r>
          </a:p>
        </p:txBody>
      </p:sp>
      <p:graphicFrame>
        <p:nvGraphicFramePr>
          <p:cNvPr id="8" name="Chart 7">
            <a:extLst>
              <a:ext uri="{FF2B5EF4-FFF2-40B4-BE49-F238E27FC236}">
                <a16:creationId xmlns:a16="http://schemas.microsoft.com/office/drawing/2014/main" id="{12DC5128-5F10-237F-C17C-ABEB15EB0015}"/>
              </a:ext>
            </a:extLst>
          </p:cNvPr>
          <p:cNvGraphicFramePr>
            <a:graphicFrameLocks/>
          </p:cNvGraphicFramePr>
          <p:nvPr/>
        </p:nvGraphicFramePr>
        <p:xfrm>
          <a:off x="2275791" y="1804150"/>
          <a:ext cx="7385169" cy="469903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650536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3FF2F-5C57-864A-A264-841FDBBA9A44}"/>
              </a:ext>
            </a:extLst>
          </p:cNvPr>
          <p:cNvSpPr>
            <a:spLocks noGrp="1"/>
          </p:cNvSpPr>
          <p:nvPr>
            <p:ph type="title"/>
          </p:nvPr>
        </p:nvSpPr>
        <p:spPr>
          <a:xfrm>
            <a:off x="3467100" y="320461"/>
            <a:ext cx="5257800" cy="763031"/>
          </a:xfrm>
        </p:spPr>
        <p:txBody>
          <a:bodyPr>
            <a:normAutofit fontScale="90000"/>
          </a:bodyPr>
          <a:lstStyle/>
          <a:p>
            <a:pPr algn="ctr"/>
            <a:r>
              <a:rPr lang="en-US" b="1" dirty="0">
                <a:solidFill>
                  <a:srgbClr val="002060"/>
                </a:solidFill>
              </a:rPr>
              <a:t>Commodores Report</a:t>
            </a:r>
            <a:br>
              <a:rPr lang="en-US" b="1" dirty="0">
                <a:solidFill>
                  <a:srgbClr val="002060"/>
                </a:solidFill>
              </a:rPr>
            </a:br>
            <a:r>
              <a:rPr lang="en-US" sz="2200" b="1" dirty="0">
                <a:solidFill>
                  <a:srgbClr val="002060"/>
                </a:solidFill>
              </a:rPr>
              <a:t>Mark Abbott VR</a:t>
            </a:r>
          </a:p>
        </p:txBody>
      </p:sp>
      <p:sp>
        <p:nvSpPr>
          <p:cNvPr id="3" name="Content Placeholder 2">
            <a:extLst>
              <a:ext uri="{FF2B5EF4-FFF2-40B4-BE49-F238E27FC236}">
                <a16:creationId xmlns:a16="http://schemas.microsoft.com/office/drawing/2014/main" id="{E66C3E9F-226C-3A48-BF80-1506201820B2}"/>
              </a:ext>
            </a:extLst>
          </p:cNvPr>
          <p:cNvSpPr>
            <a:spLocks noGrp="1"/>
          </p:cNvSpPr>
          <p:nvPr>
            <p:ph idx="1"/>
          </p:nvPr>
        </p:nvSpPr>
        <p:spPr>
          <a:xfrm>
            <a:off x="838200" y="1083492"/>
            <a:ext cx="10515600" cy="5662566"/>
          </a:xfrm>
        </p:spPr>
        <p:txBody>
          <a:bodyPr>
            <a:normAutofit lnSpcReduction="10000"/>
          </a:bodyPr>
          <a:lstStyle/>
          <a:p>
            <a:r>
              <a:rPr lang="en-GB" dirty="0">
                <a:solidFill>
                  <a:schemeClr val="accent1">
                    <a:lumMod val="50000"/>
                  </a:schemeClr>
                </a:solidFill>
                <a:latin typeface="Calibri Light" panose="020F0302020204030204" pitchFamily="34" charset="0"/>
                <a:cs typeface="Calibri Light" panose="020F0302020204030204" pitchFamily="34" charset="0"/>
              </a:rPr>
              <a:t>Membership is stable</a:t>
            </a:r>
          </a:p>
          <a:p>
            <a:r>
              <a:rPr lang="en-GB" dirty="0">
                <a:solidFill>
                  <a:schemeClr val="accent1">
                    <a:lumMod val="50000"/>
                  </a:schemeClr>
                </a:solidFill>
                <a:latin typeface="Calibri Light" panose="020F0302020204030204" pitchFamily="34" charset="0"/>
                <a:cs typeface="Calibri Light" panose="020F0302020204030204" pitchFamily="34" charset="0"/>
              </a:rPr>
              <a:t>35 Events over 61 days, with over</a:t>
            </a:r>
            <a:r>
              <a:rPr lang="en-GB" dirty="0">
                <a:solidFill>
                  <a:schemeClr val="tx2"/>
                </a:solidFill>
                <a:latin typeface="Calibri Light" panose="020F0302020204030204" pitchFamily="34" charset="0"/>
                <a:cs typeface="Calibri Light" panose="020F0302020204030204" pitchFamily="34" charset="0"/>
              </a:rPr>
              <a:t> </a:t>
            </a:r>
            <a:r>
              <a:rPr lang="en-GB" dirty="0">
                <a:solidFill>
                  <a:schemeClr val="accent1">
                    <a:lumMod val="50000"/>
                  </a:schemeClr>
                </a:solidFill>
                <a:latin typeface="Calibri Light" panose="020F0302020204030204" pitchFamily="34" charset="0"/>
                <a:cs typeface="Calibri Light" panose="020F0302020204030204" pitchFamily="34" charset="0"/>
              </a:rPr>
              <a:t>657M</a:t>
            </a:r>
            <a:r>
              <a:rPr lang="en-GB" dirty="0">
                <a:solidFill>
                  <a:schemeClr val="tx2"/>
                </a:solidFill>
                <a:latin typeface="Calibri Light" panose="020F0302020204030204" pitchFamily="34" charset="0"/>
                <a:cs typeface="Calibri Light" panose="020F0302020204030204" pitchFamily="34" charset="0"/>
              </a:rPr>
              <a:t> </a:t>
            </a:r>
            <a:r>
              <a:rPr lang="en-GB" dirty="0">
                <a:solidFill>
                  <a:schemeClr val="accent1">
                    <a:lumMod val="50000"/>
                  </a:schemeClr>
                </a:solidFill>
                <a:latin typeface="Calibri Light" panose="020F0302020204030204" pitchFamily="34" charset="0"/>
                <a:cs typeface="Calibri Light" panose="020F0302020204030204" pitchFamily="34" charset="0"/>
              </a:rPr>
              <a:t>of cruising available.</a:t>
            </a:r>
          </a:p>
          <a:p>
            <a:r>
              <a:rPr lang="en-GB" dirty="0">
                <a:solidFill>
                  <a:schemeClr val="accent1">
                    <a:lumMod val="50000"/>
                  </a:schemeClr>
                </a:solidFill>
                <a:latin typeface="Calibri Light" panose="020F0302020204030204" pitchFamily="34" charset="0"/>
                <a:cs typeface="Calibri Light" panose="020F0302020204030204" pitchFamily="34" charset="0"/>
              </a:rPr>
              <a:t>10 different Skippers with 18 different</a:t>
            </a:r>
            <a:r>
              <a:rPr lang="en-GB" dirty="0">
                <a:solidFill>
                  <a:schemeClr val="tx2"/>
                </a:solidFill>
                <a:latin typeface="Calibri Light" panose="020F0302020204030204" pitchFamily="34" charset="0"/>
                <a:cs typeface="Calibri Light" panose="020F0302020204030204" pitchFamily="34" charset="0"/>
              </a:rPr>
              <a:t> </a:t>
            </a:r>
            <a:r>
              <a:rPr lang="en-GB" dirty="0">
                <a:solidFill>
                  <a:schemeClr val="accent1">
                    <a:lumMod val="50000"/>
                  </a:schemeClr>
                </a:solidFill>
                <a:latin typeface="Calibri Light" panose="020F0302020204030204" pitchFamily="34" charset="0"/>
                <a:cs typeface="Calibri Light" panose="020F0302020204030204" pitchFamily="34" charset="0"/>
              </a:rPr>
              <a:t>Crew Pool over 7</a:t>
            </a:r>
            <a:r>
              <a:rPr lang="en-GB" dirty="0">
                <a:solidFill>
                  <a:schemeClr val="tx2"/>
                </a:solidFill>
                <a:latin typeface="Calibri Light" panose="020F0302020204030204" pitchFamily="34" charset="0"/>
                <a:cs typeface="Calibri Light" panose="020F0302020204030204" pitchFamily="34" charset="0"/>
              </a:rPr>
              <a:t> </a:t>
            </a:r>
            <a:r>
              <a:rPr lang="en-GB" dirty="0">
                <a:solidFill>
                  <a:schemeClr val="accent1">
                    <a:lumMod val="50000"/>
                  </a:schemeClr>
                </a:solidFill>
                <a:latin typeface="Calibri Light" panose="020F0302020204030204" pitchFamily="34" charset="0"/>
                <a:cs typeface="Calibri Light" panose="020F0302020204030204" pitchFamily="34" charset="0"/>
              </a:rPr>
              <a:t>Cruising Days.</a:t>
            </a:r>
          </a:p>
          <a:p>
            <a:r>
              <a:rPr lang="en-GB" dirty="0">
                <a:solidFill>
                  <a:schemeClr val="accent1">
                    <a:lumMod val="50000"/>
                  </a:schemeClr>
                </a:solidFill>
                <a:latin typeface="Calibri Light" panose="020F0302020204030204" pitchFamily="34" charset="0"/>
                <a:cs typeface="Calibri Light" panose="020F0302020204030204" pitchFamily="34" charset="0"/>
              </a:rPr>
              <a:t>10 Winter Workshops</a:t>
            </a:r>
          </a:p>
          <a:p>
            <a:r>
              <a:rPr lang="en-GB" dirty="0">
                <a:solidFill>
                  <a:schemeClr val="accent1">
                    <a:lumMod val="50000"/>
                  </a:schemeClr>
                </a:solidFill>
                <a:latin typeface="Calibri Light" panose="020F0302020204030204" pitchFamily="34" charset="0"/>
                <a:cs typeface="Calibri Light" panose="020F0302020204030204" pitchFamily="34" charset="0"/>
              </a:rPr>
              <a:t>IT- Club Website, still one of the best platforms in the yachting community. WhatsApp, continuing to prove itself invaluable for communication on events with between 30,50% take up</a:t>
            </a:r>
            <a:r>
              <a:rPr lang="en-US" dirty="0">
                <a:solidFill>
                  <a:schemeClr val="accent1">
                    <a:lumMod val="50000"/>
                  </a:schemeClr>
                </a:solidFill>
                <a:latin typeface="Calibri Light" panose="020F0302020204030204" pitchFamily="34" charset="0"/>
                <a:cs typeface="Calibri Light" panose="020F0302020204030204" pitchFamily="34" charset="0"/>
              </a:rPr>
              <a:t>. Facebook outward facing vibrant post with local retailers piggybacking of our reach.</a:t>
            </a:r>
            <a:r>
              <a:rPr lang="en-GB" dirty="0">
                <a:solidFill>
                  <a:schemeClr val="accent1">
                    <a:lumMod val="50000"/>
                  </a:schemeClr>
                </a:solidFill>
                <a:latin typeface="Calibri Light" panose="020F0302020204030204" pitchFamily="34" charset="0"/>
                <a:cs typeface="Calibri Light" panose="020F0302020204030204" pitchFamily="34" charset="0"/>
              </a:rPr>
              <a:t> Outside of the professional yachting supplements, the Crow’s Nest stands head and shoulders above anything out there.</a:t>
            </a:r>
          </a:p>
          <a:p>
            <a:r>
              <a:rPr lang="en-GB" dirty="0">
                <a:solidFill>
                  <a:schemeClr val="accent1">
                    <a:lumMod val="50000"/>
                  </a:schemeClr>
                </a:solidFill>
                <a:latin typeface="Calibri Light" panose="020F0302020204030204" pitchFamily="34" charset="0"/>
                <a:cs typeface="Calibri Light" panose="020F0302020204030204" pitchFamily="34" charset="0"/>
              </a:rPr>
              <a:t>Improved process between Constitution and Code of Practice.</a:t>
            </a:r>
          </a:p>
          <a:p>
            <a:r>
              <a:rPr lang="en-GB" dirty="0">
                <a:solidFill>
                  <a:schemeClr val="accent1">
                    <a:lumMod val="50000"/>
                  </a:schemeClr>
                </a:solidFill>
                <a:latin typeface="Calibri Light" panose="020F0302020204030204" pitchFamily="34" charset="0"/>
                <a:cs typeface="Calibri Light" panose="020F0302020204030204" pitchFamily="34" charset="0"/>
              </a:rPr>
              <a:t>Mid way through 3 Year Plan 80% achieved. </a:t>
            </a:r>
            <a:endParaRPr lang="en-US" dirty="0">
              <a:solidFill>
                <a:schemeClr val="accent1">
                  <a:lumMod val="50000"/>
                </a:schemeClr>
              </a:solidFill>
              <a:latin typeface="Calibri Light" panose="020F0302020204030204" pitchFamily="34" charset="0"/>
              <a:cs typeface="Calibri Light" panose="020F0302020204030204" pitchFamily="34" charset="0"/>
            </a:endParaRPr>
          </a:p>
          <a:p>
            <a:r>
              <a:rPr lang="en-US" dirty="0">
                <a:solidFill>
                  <a:schemeClr val="accent1">
                    <a:lumMod val="50000"/>
                  </a:schemeClr>
                </a:solidFill>
                <a:latin typeface="Calibri Light" panose="020F0302020204030204" pitchFamily="34" charset="0"/>
                <a:cs typeface="Calibri Light" panose="020F0302020204030204" pitchFamily="34" charset="0"/>
              </a:rPr>
              <a:t>Our Committee keep the cogs moving</a:t>
            </a:r>
            <a:endParaRPr lang="en-GB" dirty="0">
              <a:solidFill>
                <a:schemeClr val="accent1">
                  <a:lumMod val="50000"/>
                </a:schemeClr>
              </a:solidFill>
              <a:latin typeface="Calibri Light" panose="020F0302020204030204" pitchFamily="34" charset="0"/>
              <a:cs typeface="Calibri Light" panose="020F0302020204030204" pitchFamily="34" charset="0"/>
            </a:endParaRPr>
          </a:p>
        </p:txBody>
      </p:sp>
      <p:pic>
        <p:nvPicPr>
          <p:cNvPr id="4" name="Picture 3">
            <a:extLst>
              <a:ext uri="{FF2B5EF4-FFF2-40B4-BE49-F238E27FC236}">
                <a16:creationId xmlns:a16="http://schemas.microsoft.com/office/drawing/2014/main" id="{9A56DE58-86C8-284B-AC17-464F550512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8834" y="111942"/>
            <a:ext cx="1375234" cy="971550"/>
          </a:xfrm>
          <a:prstGeom prst="rect">
            <a:avLst/>
          </a:prstGeom>
        </p:spPr>
      </p:pic>
    </p:spTree>
    <p:extLst>
      <p:ext uri="{BB962C8B-B14F-4D97-AF65-F5344CB8AC3E}">
        <p14:creationId xmlns:p14="http://schemas.microsoft.com/office/powerpoint/2010/main" val="34148217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B1740-3612-49A5-8BBC-33CE62834AC5}"/>
              </a:ext>
            </a:extLst>
          </p:cNvPr>
          <p:cNvSpPr txBox="1">
            <a:spLocks/>
          </p:cNvSpPr>
          <p:nvPr/>
        </p:nvSpPr>
        <p:spPr>
          <a:xfrm>
            <a:off x="2189527" y="111942"/>
            <a:ext cx="6803471" cy="990710"/>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100" b="1" dirty="0">
                <a:solidFill>
                  <a:schemeClr val="accent1">
                    <a:lumMod val="50000"/>
                  </a:schemeClr>
                </a:solidFill>
              </a:rPr>
              <a:t>Membership Survey 2022 </a:t>
            </a:r>
            <a:br>
              <a:rPr lang="en-US" b="1" dirty="0">
                <a:solidFill>
                  <a:schemeClr val="accent1">
                    <a:lumMod val="50000"/>
                  </a:schemeClr>
                </a:solidFill>
              </a:rPr>
            </a:br>
            <a:r>
              <a:rPr lang="en-US" sz="2100" b="1" dirty="0">
                <a:solidFill>
                  <a:schemeClr val="accent1">
                    <a:lumMod val="50000"/>
                  </a:schemeClr>
                </a:solidFill>
              </a:rPr>
              <a:t>Results</a:t>
            </a:r>
            <a:endParaRPr lang="en-US" sz="2100" dirty="0"/>
          </a:p>
        </p:txBody>
      </p:sp>
      <p:sp>
        <p:nvSpPr>
          <p:cNvPr id="6" name="TextBox 5">
            <a:extLst>
              <a:ext uri="{FF2B5EF4-FFF2-40B4-BE49-F238E27FC236}">
                <a16:creationId xmlns:a16="http://schemas.microsoft.com/office/drawing/2014/main" id="{C988A408-D25C-4CD6-B394-EBCAEE22B534}"/>
              </a:ext>
            </a:extLst>
          </p:cNvPr>
          <p:cNvSpPr txBox="1"/>
          <p:nvPr/>
        </p:nvSpPr>
        <p:spPr>
          <a:xfrm>
            <a:off x="524995" y="1220683"/>
            <a:ext cx="11051812" cy="446276"/>
          </a:xfrm>
          <a:prstGeom prst="rect">
            <a:avLst/>
          </a:prstGeom>
          <a:noFill/>
          <a:ln>
            <a:noFill/>
          </a:ln>
        </p:spPr>
        <p:txBody>
          <a:bodyPr wrap="square" rtlCol="0">
            <a:spAutoFit/>
          </a:bodyPr>
          <a:lstStyle/>
          <a:p>
            <a:pPr>
              <a:spcAft>
                <a:spcPts val="1200"/>
              </a:spcAft>
            </a:pPr>
            <a:r>
              <a:rPr lang="en-GB" sz="2300" dirty="0">
                <a:solidFill>
                  <a:schemeClr val="accent1">
                    <a:lumMod val="50000"/>
                  </a:schemeClr>
                </a:solidFill>
                <a:latin typeface="Calibri Light" panose="020F0302020204030204" pitchFamily="34" charset="0"/>
                <a:ea typeface="+mj-ea"/>
                <a:cs typeface="Calibri Light" panose="020F0302020204030204" pitchFamily="34" charset="0"/>
              </a:rPr>
              <a:t>What is the best thing about the club?</a:t>
            </a:r>
          </a:p>
        </p:txBody>
      </p:sp>
      <p:pic>
        <p:nvPicPr>
          <p:cNvPr id="7" name="Picture 6">
            <a:extLst>
              <a:ext uri="{FF2B5EF4-FFF2-40B4-BE49-F238E27FC236}">
                <a16:creationId xmlns:a16="http://schemas.microsoft.com/office/drawing/2014/main" id="{0D5E858B-80CE-4B07-994F-E87E6A3773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8834" y="111942"/>
            <a:ext cx="1375234" cy="971550"/>
          </a:xfrm>
          <a:prstGeom prst="rect">
            <a:avLst/>
          </a:prstGeom>
        </p:spPr>
      </p:pic>
      <p:sp>
        <p:nvSpPr>
          <p:cNvPr id="5" name="TextBox 4">
            <a:extLst>
              <a:ext uri="{FF2B5EF4-FFF2-40B4-BE49-F238E27FC236}">
                <a16:creationId xmlns:a16="http://schemas.microsoft.com/office/drawing/2014/main" id="{DAB5DF20-C4A7-5270-267F-870A646E2FA1}"/>
              </a:ext>
            </a:extLst>
          </p:cNvPr>
          <p:cNvSpPr txBox="1"/>
          <p:nvPr/>
        </p:nvSpPr>
        <p:spPr>
          <a:xfrm>
            <a:off x="8117457" y="5960854"/>
            <a:ext cx="1414362" cy="369332"/>
          </a:xfrm>
          <a:prstGeom prst="rect">
            <a:avLst/>
          </a:prstGeom>
          <a:noFill/>
        </p:spPr>
        <p:txBody>
          <a:bodyPr wrap="none" rtlCol="0">
            <a:spAutoFit/>
          </a:bodyPr>
          <a:lstStyle/>
          <a:p>
            <a:r>
              <a:rPr lang="en-GB" dirty="0"/>
              <a:t>11 responses</a:t>
            </a:r>
          </a:p>
        </p:txBody>
      </p:sp>
      <p:graphicFrame>
        <p:nvGraphicFramePr>
          <p:cNvPr id="3" name="Chart 2">
            <a:extLst>
              <a:ext uri="{FF2B5EF4-FFF2-40B4-BE49-F238E27FC236}">
                <a16:creationId xmlns:a16="http://schemas.microsoft.com/office/drawing/2014/main" id="{3955FE69-6469-96E6-4741-4B9A33E995EC}"/>
              </a:ext>
            </a:extLst>
          </p:cNvPr>
          <p:cNvGraphicFramePr>
            <a:graphicFrameLocks/>
          </p:cNvGraphicFramePr>
          <p:nvPr/>
        </p:nvGraphicFramePr>
        <p:xfrm>
          <a:off x="2164531" y="1784990"/>
          <a:ext cx="7862938" cy="475335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934218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B1740-3612-49A5-8BBC-33CE62834AC5}"/>
              </a:ext>
            </a:extLst>
          </p:cNvPr>
          <p:cNvSpPr txBox="1">
            <a:spLocks/>
          </p:cNvSpPr>
          <p:nvPr/>
        </p:nvSpPr>
        <p:spPr>
          <a:xfrm>
            <a:off x="2189527" y="111942"/>
            <a:ext cx="6803471" cy="990710"/>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100" b="1" dirty="0">
                <a:solidFill>
                  <a:schemeClr val="accent1">
                    <a:lumMod val="50000"/>
                  </a:schemeClr>
                </a:solidFill>
              </a:rPr>
              <a:t>Membership Survey 2022 </a:t>
            </a:r>
            <a:br>
              <a:rPr lang="en-US" b="1" dirty="0">
                <a:solidFill>
                  <a:schemeClr val="accent1">
                    <a:lumMod val="50000"/>
                  </a:schemeClr>
                </a:solidFill>
              </a:rPr>
            </a:br>
            <a:r>
              <a:rPr lang="en-US" sz="2100" b="1" dirty="0">
                <a:solidFill>
                  <a:schemeClr val="accent1">
                    <a:lumMod val="50000"/>
                  </a:schemeClr>
                </a:solidFill>
              </a:rPr>
              <a:t>Results</a:t>
            </a:r>
            <a:endParaRPr lang="en-US" sz="2100" dirty="0"/>
          </a:p>
        </p:txBody>
      </p:sp>
      <p:sp>
        <p:nvSpPr>
          <p:cNvPr id="6" name="TextBox 5">
            <a:extLst>
              <a:ext uri="{FF2B5EF4-FFF2-40B4-BE49-F238E27FC236}">
                <a16:creationId xmlns:a16="http://schemas.microsoft.com/office/drawing/2014/main" id="{C988A408-D25C-4CD6-B394-EBCAEE22B534}"/>
              </a:ext>
            </a:extLst>
          </p:cNvPr>
          <p:cNvSpPr txBox="1"/>
          <p:nvPr/>
        </p:nvSpPr>
        <p:spPr>
          <a:xfrm>
            <a:off x="524995" y="1220683"/>
            <a:ext cx="11051812" cy="446276"/>
          </a:xfrm>
          <a:prstGeom prst="rect">
            <a:avLst/>
          </a:prstGeom>
          <a:noFill/>
          <a:ln>
            <a:noFill/>
          </a:ln>
        </p:spPr>
        <p:txBody>
          <a:bodyPr wrap="square" rtlCol="0">
            <a:spAutoFit/>
          </a:bodyPr>
          <a:lstStyle/>
          <a:p>
            <a:pPr>
              <a:spcAft>
                <a:spcPts val="1200"/>
              </a:spcAft>
            </a:pPr>
            <a:r>
              <a:rPr lang="en-GB" sz="2300" dirty="0">
                <a:solidFill>
                  <a:schemeClr val="accent1">
                    <a:lumMod val="50000"/>
                  </a:schemeClr>
                </a:solidFill>
                <a:latin typeface="Calibri Light" panose="020F0302020204030204" pitchFamily="34" charset="0"/>
                <a:ea typeface="+mj-ea"/>
                <a:cs typeface="Calibri Light" panose="020F0302020204030204" pitchFamily="34" charset="0"/>
              </a:rPr>
              <a:t>What is the worst thing about the club?</a:t>
            </a:r>
          </a:p>
        </p:txBody>
      </p:sp>
      <p:pic>
        <p:nvPicPr>
          <p:cNvPr id="7" name="Picture 6">
            <a:extLst>
              <a:ext uri="{FF2B5EF4-FFF2-40B4-BE49-F238E27FC236}">
                <a16:creationId xmlns:a16="http://schemas.microsoft.com/office/drawing/2014/main" id="{0D5E858B-80CE-4B07-994F-E87E6A3773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8834" y="111942"/>
            <a:ext cx="1375234" cy="971550"/>
          </a:xfrm>
          <a:prstGeom prst="rect">
            <a:avLst/>
          </a:prstGeom>
        </p:spPr>
      </p:pic>
      <p:sp>
        <p:nvSpPr>
          <p:cNvPr id="5" name="TextBox 4">
            <a:extLst>
              <a:ext uri="{FF2B5EF4-FFF2-40B4-BE49-F238E27FC236}">
                <a16:creationId xmlns:a16="http://schemas.microsoft.com/office/drawing/2014/main" id="{DAB5DF20-C4A7-5270-267F-870A646E2FA1}"/>
              </a:ext>
            </a:extLst>
          </p:cNvPr>
          <p:cNvSpPr txBox="1"/>
          <p:nvPr/>
        </p:nvSpPr>
        <p:spPr>
          <a:xfrm>
            <a:off x="8117457" y="5960854"/>
            <a:ext cx="1414362" cy="369332"/>
          </a:xfrm>
          <a:prstGeom prst="rect">
            <a:avLst/>
          </a:prstGeom>
          <a:noFill/>
        </p:spPr>
        <p:txBody>
          <a:bodyPr wrap="none" rtlCol="0">
            <a:spAutoFit/>
          </a:bodyPr>
          <a:lstStyle/>
          <a:p>
            <a:r>
              <a:rPr lang="en-GB" dirty="0"/>
              <a:t>11 responses</a:t>
            </a:r>
          </a:p>
        </p:txBody>
      </p:sp>
      <p:graphicFrame>
        <p:nvGraphicFramePr>
          <p:cNvPr id="3" name="Chart 2">
            <a:extLst>
              <a:ext uri="{FF2B5EF4-FFF2-40B4-BE49-F238E27FC236}">
                <a16:creationId xmlns:a16="http://schemas.microsoft.com/office/drawing/2014/main" id="{A3E73991-1EBE-7CF4-39F0-F4E659D9BA95}"/>
              </a:ext>
            </a:extLst>
          </p:cNvPr>
          <p:cNvGraphicFramePr>
            <a:graphicFrameLocks/>
          </p:cNvGraphicFramePr>
          <p:nvPr/>
        </p:nvGraphicFramePr>
        <p:xfrm>
          <a:off x="2576396" y="1784990"/>
          <a:ext cx="7039207" cy="47765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883802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B1740-3612-49A5-8BBC-33CE62834AC5}"/>
              </a:ext>
            </a:extLst>
          </p:cNvPr>
          <p:cNvSpPr txBox="1">
            <a:spLocks/>
          </p:cNvSpPr>
          <p:nvPr/>
        </p:nvSpPr>
        <p:spPr>
          <a:xfrm>
            <a:off x="2189527" y="111942"/>
            <a:ext cx="6803471" cy="990710"/>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100" b="1" dirty="0">
                <a:solidFill>
                  <a:schemeClr val="accent1">
                    <a:lumMod val="50000"/>
                  </a:schemeClr>
                </a:solidFill>
              </a:rPr>
              <a:t>Membership Survey 2022 </a:t>
            </a:r>
            <a:br>
              <a:rPr lang="en-US" b="1" dirty="0">
                <a:solidFill>
                  <a:schemeClr val="accent1">
                    <a:lumMod val="50000"/>
                  </a:schemeClr>
                </a:solidFill>
              </a:rPr>
            </a:br>
            <a:r>
              <a:rPr lang="en-US" sz="2100" b="1" dirty="0">
                <a:solidFill>
                  <a:schemeClr val="accent1">
                    <a:lumMod val="50000"/>
                  </a:schemeClr>
                </a:solidFill>
              </a:rPr>
              <a:t>Results</a:t>
            </a:r>
            <a:endParaRPr lang="en-US" sz="2100" dirty="0"/>
          </a:p>
        </p:txBody>
      </p:sp>
      <p:sp>
        <p:nvSpPr>
          <p:cNvPr id="6" name="TextBox 5">
            <a:extLst>
              <a:ext uri="{FF2B5EF4-FFF2-40B4-BE49-F238E27FC236}">
                <a16:creationId xmlns:a16="http://schemas.microsoft.com/office/drawing/2014/main" id="{C988A408-D25C-4CD6-B394-EBCAEE22B534}"/>
              </a:ext>
            </a:extLst>
          </p:cNvPr>
          <p:cNvSpPr txBox="1"/>
          <p:nvPr/>
        </p:nvSpPr>
        <p:spPr>
          <a:xfrm>
            <a:off x="524995" y="1220683"/>
            <a:ext cx="11051812" cy="446276"/>
          </a:xfrm>
          <a:prstGeom prst="rect">
            <a:avLst/>
          </a:prstGeom>
          <a:noFill/>
          <a:ln>
            <a:noFill/>
          </a:ln>
        </p:spPr>
        <p:txBody>
          <a:bodyPr wrap="square" rtlCol="0">
            <a:spAutoFit/>
          </a:bodyPr>
          <a:lstStyle/>
          <a:p>
            <a:pPr>
              <a:spcAft>
                <a:spcPts val="1200"/>
              </a:spcAft>
            </a:pPr>
            <a:r>
              <a:rPr lang="en-GB" sz="2300" dirty="0">
                <a:solidFill>
                  <a:schemeClr val="accent1">
                    <a:lumMod val="50000"/>
                  </a:schemeClr>
                </a:solidFill>
                <a:latin typeface="Calibri Light" panose="020F0302020204030204" pitchFamily="34" charset="0"/>
                <a:ea typeface="+mj-ea"/>
                <a:cs typeface="Calibri Light" panose="020F0302020204030204" pitchFamily="34" charset="0"/>
              </a:rPr>
              <a:t>If you could change one thing?</a:t>
            </a:r>
          </a:p>
        </p:txBody>
      </p:sp>
      <p:pic>
        <p:nvPicPr>
          <p:cNvPr id="7" name="Picture 6">
            <a:extLst>
              <a:ext uri="{FF2B5EF4-FFF2-40B4-BE49-F238E27FC236}">
                <a16:creationId xmlns:a16="http://schemas.microsoft.com/office/drawing/2014/main" id="{0D5E858B-80CE-4B07-994F-E87E6A3773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8834" y="111942"/>
            <a:ext cx="1375234" cy="971550"/>
          </a:xfrm>
          <a:prstGeom prst="rect">
            <a:avLst/>
          </a:prstGeom>
        </p:spPr>
      </p:pic>
      <p:sp>
        <p:nvSpPr>
          <p:cNvPr id="5" name="TextBox 4">
            <a:extLst>
              <a:ext uri="{FF2B5EF4-FFF2-40B4-BE49-F238E27FC236}">
                <a16:creationId xmlns:a16="http://schemas.microsoft.com/office/drawing/2014/main" id="{DAB5DF20-C4A7-5270-267F-870A646E2FA1}"/>
              </a:ext>
            </a:extLst>
          </p:cNvPr>
          <p:cNvSpPr txBox="1"/>
          <p:nvPr/>
        </p:nvSpPr>
        <p:spPr>
          <a:xfrm>
            <a:off x="8117457" y="5960854"/>
            <a:ext cx="1414362" cy="369332"/>
          </a:xfrm>
          <a:prstGeom prst="rect">
            <a:avLst/>
          </a:prstGeom>
          <a:noFill/>
        </p:spPr>
        <p:txBody>
          <a:bodyPr wrap="none" rtlCol="0">
            <a:spAutoFit/>
          </a:bodyPr>
          <a:lstStyle/>
          <a:p>
            <a:r>
              <a:rPr lang="en-GB" dirty="0"/>
              <a:t>11 responses</a:t>
            </a:r>
          </a:p>
        </p:txBody>
      </p:sp>
      <p:graphicFrame>
        <p:nvGraphicFramePr>
          <p:cNvPr id="3" name="Chart 2">
            <a:extLst>
              <a:ext uri="{FF2B5EF4-FFF2-40B4-BE49-F238E27FC236}">
                <a16:creationId xmlns:a16="http://schemas.microsoft.com/office/drawing/2014/main" id="{94E7E9F0-4799-1CC1-FD73-648838180309}"/>
              </a:ext>
            </a:extLst>
          </p:cNvPr>
          <p:cNvGraphicFramePr>
            <a:graphicFrameLocks/>
          </p:cNvGraphicFramePr>
          <p:nvPr/>
        </p:nvGraphicFramePr>
        <p:xfrm>
          <a:off x="2492090" y="1784990"/>
          <a:ext cx="7207819" cy="470379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649985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B1740-3612-49A5-8BBC-33CE62834AC5}"/>
              </a:ext>
            </a:extLst>
          </p:cNvPr>
          <p:cNvSpPr txBox="1">
            <a:spLocks/>
          </p:cNvSpPr>
          <p:nvPr/>
        </p:nvSpPr>
        <p:spPr>
          <a:xfrm>
            <a:off x="2189527" y="111942"/>
            <a:ext cx="6803471" cy="990710"/>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100" b="1" dirty="0">
                <a:solidFill>
                  <a:schemeClr val="accent1">
                    <a:lumMod val="50000"/>
                  </a:schemeClr>
                </a:solidFill>
              </a:rPr>
              <a:t>Membership Survey 2022 </a:t>
            </a:r>
            <a:br>
              <a:rPr lang="en-US" b="1" dirty="0">
                <a:solidFill>
                  <a:schemeClr val="accent1">
                    <a:lumMod val="50000"/>
                  </a:schemeClr>
                </a:solidFill>
              </a:rPr>
            </a:br>
            <a:r>
              <a:rPr lang="en-US" sz="2100" b="1" dirty="0">
                <a:solidFill>
                  <a:schemeClr val="accent1">
                    <a:lumMod val="50000"/>
                  </a:schemeClr>
                </a:solidFill>
              </a:rPr>
              <a:t>Summary</a:t>
            </a:r>
            <a:endParaRPr lang="en-US" sz="2100" dirty="0"/>
          </a:p>
        </p:txBody>
      </p:sp>
      <p:sp>
        <p:nvSpPr>
          <p:cNvPr id="6" name="TextBox 5">
            <a:extLst>
              <a:ext uri="{FF2B5EF4-FFF2-40B4-BE49-F238E27FC236}">
                <a16:creationId xmlns:a16="http://schemas.microsoft.com/office/drawing/2014/main" id="{C988A408-D25C-4CD6-B394-EBCAEE22B534}"/>
              </a:ext>
            </a:extLst>
          </p:cNvPr>
          <p:cNvSpPr txBox="1"/>
          <p:nvPr/>
        </p:nvSpPr>
        <p:spPr>
          <a:xfrm>
            <a:off x="524995" y="1765968"/>
            <a:ext cx="11051812" cy="4939814"/>
          </a:xfrm>
          <a:prstGeom prst="rect">
            <a:avLst/>
          </a:prstGeom>
          <a:noFill/>
          <a:ln>
            <a:noFill/>
          </a:ln>
        </p:spPr>
        <p:txBody>
          <a:bodyPr wrap="square" rtlCol="0">
            <a:spAutoFit/>
          </a:bodyPr>
          <a:lstStyle/>
          <a:p>
            <a:pPr>
              <a:spcAft>
                <a:spcPts val="600"/>
              </a:spcAft>
            </a:pPr>
            <a:r>
              <a:rPr lang="en-GB" sz="2300" b="1" dirty="0">
                <a:solidFill>
                  <a:schemeClr val="accent1">
                    <a:lumMod val="50000"/>
                  </a:schemeClr>
                </a:solidFill>
                <a:latin typeface="+mj-lt"/>
                <a:ea typeface="+mj-ea"/>
                <a:cs typeface="+mj-cs"/>
              </a:rPr>
              <a:t>Key Points</a:t>
            </a:r>
          </a:p>
          <a:p>
            <a:pPr marL="342900" indent="-342900">
              <a:spcAft>
                <a:spcPts val="1200"/>
              </a:spcAft>
              <a:buFont typeface="Arial" panose="020B0604020202020204" pitchFamily="34" charset="0"/>
              <a:buChar char="•"/>
            </a:pPr>
            <a:r>
              <a:rPr lang="en-GB" sz="2300" dirty="0">
                <a:solidFill>
                  <a:schemeClr val="accent1">
                    <a:lumMod val="50000"/>
                  </a:schemeClr>
                </a:solidFill>
                <a:latin typeface="+mj-lt"/>
                <a:ea typeface="+mj-ea"/>
                <a:cs typeface="+mj-cs"/>
              </a:rPr>
              <a:t>Friendly and engaging club…</a:t>
            </a:r>
          </a:p>
          <a:p>
            <a:pPr marL="342900" indent="-342900">
              <a:spcAft>
                <a:spcPts val="1200"/>
              </a:spcAft>
              <a:buFont typeface="Arial" panose="020B0604020202020204" pitchFamily="34" charset="0"/>
              <a:buChar char="•"/>
            </a:pPr>
            <a:r>
              <a:rPr lang="en-GB" sz="2300" dirty="0">
                <a:solidFill>
                  <a:schemeClr val="accent1">
                    <a:lumMod val="50000"/>
                  </a:schemeClr>
                </a:solidFill>
                <a:latin typeface="+mj-lt"/>
                <a:ea typeface="+mj-ea"/>
                <a:cs typeface="+mj-cs"/>
              </a:rPr>
              <a:t>…but need to improve the social activities aspect</a:t>
            </a:r>
          </a:p>
          <a:p>
            <a:pPr marL="342900" indent="-342900">
              <a:spcAft>
                <a:spcPts val="1200"/>
              </a:spcAft>
              <a:buFont typeface="Arial" panose="020B0604020202020204" pitchFamily="34" charset="0"/>
              <a:buChar char="•"/>
            </a:pPr>
            <a:r>
              <a:rPr lang="en-GB" sz="2300" dirty="0">
                <a:solidFill>
                  <a:schemeClr val="accent1">
                    <a:lumMod val="50000"/>
                  </a:schemeClr>
                </a:solidFill>
                <a:latin typeface="+mj-lt"/>
                <a:ea typeface="+mj-ea"/>
                <a:cs typeface="+mj-cs"/>
              </a:rPr>
              <a:t>Many people would like a clubhouse</a:t>
            </a:r>
          </a:p>
          <a:p>
            <a:pPr marL="800100" lvl="1" indent="-342900">
              <a:spcAft>
                <a:spcPts val="1200"/>
              </a:spcAft>
              <a:buFont typeface="Arial" panose="020B0604020202020204" pitchFamily="34" charset="0"/>
              <a:buChar char="•"/>
            </a:pPr>
            <a:r>
              <a:rPr lang="en-GB" sz="2300" dirty="0">
                <a:solidFill>
                  <a:schemeClr val="accent1">
                    <a:lumMod val="50000"/>
                  </a:schemeClr>
                </a:solidFill>
                <a:latin typeface="+mj-lt"/>
                <a:ea typeface="+mj-ea"/>
                <a:cs typeface="+mj-cs"/>
              </a:rPr>
              <a:t>This would make us a different type of club</a:t>
            </a:r>
          </a:p>
          <a:p>
            <a:pPr marL="342900" indent="-342900">
              <a:spcAft>
                <a:spcPts val="1200"/>
              </a:spcAft>
              <a:buFont typeface="Arial" panose="020B0604020202020204" pitchFamily="34" charset="0"/>
              <a:buChar char="•"/>
            </a:pPr>
            <a:r>
              <a:rPr lang="en-GB" sz="2300" dirty="0">
                <a:solidFill>
                  <a:schemeClr val="accent1">
                    <a:lumMod val="50000"/>
                  </a:schemeClr>
                </a:solidFill>
                <a:latin typeface="+mj-lt"/>
                <a:ea typeface="+mj-ea"/>
                <a:cs typeface="+mj-cs"/>
              </a:rPr>
              <a:t>Relatively low proportion of members join in events</a:t>
            </a:r>
          </a:p>
          <a:p>
            <a:pPr marL="800100" lvl="1" indent="-342900">
              <a:spcAft>
                <a:spcPts val="1200"/>
              </a:spcAft>
              <a:buFont typeface="Arial" panose="020B0604020202020204" pitchFamily="34" charset="0"/>
              <a:buChar char="•"/>
            </a:pPr>
            <a:r>
              <a:rPr lang="en-GB" sz="2300" dirty="0">
                <a:solidFill>
                  <a:schemeClr val="accent1">
                    <a:lumMod val="50000"/>
                  </a:schemeClr>
                </a:solidFill>
                <a:latin typeface="+mj-lt"/>
                <a:ea typeface="+mj-ea"/>
                <a:cs typeface="+mj-cs"/>
              </a:rPr>
              <a:t>Due to time pressures – availability or timing</a:t>
            </a:r>
          </a:p>
          <a:p>
            <a:pPr marL="342900" indent="-342900">
              <a:spcAft>
                <a:spcPts val="1200"/>
              </a:spcAft>
              <a:buFont typeface="Arial" panose="020B0604020202020204" pitchFamily="34" charset="0"/>
              <a:buChar char="•"/>
            </a:pPr>
            <a:r>
              <a:rPr lang="en-GB" sz="2300" dirty="0">
                <a:solidFill>
                  <a:schemeClr val="accent1">
                    <a:lumMod val="50000"/>
                  </a:schemeClr>
                </a:solidFill>
                <a:latin typeface="+mj-lt"/>
                <a:ea typeface="+mj-ea"/>
                <a:cs typeface="+mj-cs"/>
              </a:rPr>
              <a:t>Midweek cruises?</a:t>
            </a:r>
          </a:p>
          <a:p>
            <a:pPr marL="342900" indent="-342900">
              <a:spcAft>
                <a:spcPts val="1200"/>
              </a:spcAft>
              <a:buFont typeface="Arial" panose="020B0604020202020204" pitchFamily="34" charset="0"/>
              <a:buChar char="•"/>
            </a:pPr>
            <a:r>
              <a:rPr lang="en-GB" sz="2300" dirty="0">
                <a:solidFill>
                  <a:schemeClr val="accent1">
                    <a:lumMod val="50000"/>
                  </a:schemeClr>
                </a:solidFill>
                <a:latin typeface="+mj-lt"/>
                <a:ea typeface="+mj-ea"/>
                <a:cs typeface="+mj-cs"/>
              </a:rPr>
              <a:t>More crewing opportunities</a:t>
            </a:r>
          </a:p>
          <a:p>
            <a:pPr marL="342900" indent="-342900">
              <a:spcAft>
                <a:spcPts val="1200"/>
              </a:spcAft>
              <a:buFont typeface="Arial" panose="020B0604020202020204" pitchFamily="34" charset="0"/>
              <a:buChar char="•"/>
            </a:pPr>
            <a:r>
              <a:rPr lang="en-GB" sz="2300" dirty="0">
                <a:solidFill>
                  <a:schemeClr val="accent1">
                    <a:lumMod val="50000"/>
                  </a:schemeClr>
                </a:solidFill>
                <a:latin typeface="+mj-lt"/>
                <a:ea typeface="+mj-ea"/>
                <a:cs typeface="+mj-cs"/>
              </a:rPr>
              <a:t>Will look at all suggestions for improvements… watch this space!</a:t>
            </a:r>
          </a:p>
        </p:txBody>
      </p:sp>
      <p:pic>
        <p:nvPicPr>
          <p:cNvPr id="7" name="Picture 6">
            <a:extLst>
              <a:ext uri="{FF2B5EF4-FFF2-40B4-BE49-F238E27FC236}">
                <a16:creationId xmlns:a16="http://schemas.microsoft.com/office/drawing/2014/main" id="{0D5E858B-80CE-4B07-994F-E87E6A3773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8834" y="111942"/>
            <a:ext cx="1375234" cy="971550"/>
          </a:xfrm>
          <a:prstGeom prst="rect">
            <a:avLst/>
          </a:prstGeom>
        </p:spPr>
      </p:pic>
    </p:spTree>
    <p:extLst>
      <p:ext uri="{BB962C8B-B14F-4D97-AF65-F5344CB8AC3E}">
        <p14:creationId xmlns:p14="http://schemas.microsoft.com/office/powerpoint/2010/main" val="35137363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B1740-3612-49A5-8BBC-33CE62834AC5}"/>
              </a:ext>
            </a:extLst>
          </p:cNvPr>
          <p:cNvSpPr txBox="1">
            <a:spLocks/>
          </p:cNvSpPr>
          <p:nvPr/>
        </p:nvSpPr>
        <p:spPr>
          <a:xfrm>
            <a:off x="2315651" y="111942"/>
            <a:ext cx="6803471" cy="990710"/>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100" b="1" dirty="0">
                <a:solidFill>
                  <a:schemeClr val="accent1">
                    <a:lumMod val="50000"/>
                  </a:schemeClr>
                </a:solidFill>
              </a:rPr>
              <a:t>Membership Survey 2022 </a:t>
            </a:r>
            <a:br>
              <a:rPr lang="en-US" b="1" dirty="0">
                <a:solidFill>
                  <a:schemeClr val="accent1">
                    <a:lumMod val="50000"/>
                  </a:schemeClr>
                </a:solidFill>
              </a:rPr>
            </a:br>
            <a:r>
              <a:rPr lang="en-US" sz="2100" b="1" dirty="0">
                <a:solidFill>
                  <a:schemeClr val="accent1">
                    <a:lumMod val="50000"/>
                  </a:schemeClr>
                </a:solidFill>
              </a:rPr>
              <a:t>Garry Stratton</a:t>
            </a:r>
            <a:endParaRPr lang="en-US" sz="2100" dirty="0"/>
          </a:p>
        </p:txBody>
      </p:sp>
      <p:sp>
        <p:nvSpPr>
          <p:cNvPr id="6" name="TextBox 5">
            <a:extLst>
              <a:ext uri="{FF2B5EF4-FFF2-40B4-BE49-F238E27FC236}">
                <a16:creationId xmlns:a16="http://schemas.microsoft.com/office/drawing/2014/main" id="{C988A408-D25C-4CD6-B394-EBCAEE22B534}"/>
              </a:ext>
            </a:extLst>
          </p:cNvPr>
          <p:cNvSpPr txBox="1"/>
          <p:nvPr/>
        </p:nvSpPr>
        <p:spPr>
          <a:xfrm>
            <a:off x="378834" y="2997916"/>
            <a:ext cx="11051812" cy="646331"/>
          </a:xfrm>
          <a:prstGeom prst="rect">
            <a:avLst/>
          </a:prstGeom>
          <a:noFill/>
          <a:ln>
            <a:noFill/>
          </a:ln>
        </p:spPr>
        <p:txBody>
          <a:bodyPr wrap="square" rtlCol="0">
            <a:spAutoFit/>
          </a:bodyPr>
          <a:lstStyle/>
          <a:p>
            <a:pPr algn="ctr">
              <a:spcAft>
                <a:spcPts val="1200"/>
              </a:spcAft>
            </a:pPr>
            <a:r>
              <a:rPr lang="en-GB" sz="3600" dirty="0">
                <a:solidFill>
                  <a:schemeClr val="accent1">
                    <a:lumMod val="50000"/>
                  </a:schemeClr>
                </a:solidFill>
                <a:latin typeface="Calibri Light" panose="020F0302020204030204" pitchFamily="34" charset="0"/>
                <a:ea typeface="+mj-ea"/>
                <a:cs typeface="Calibri Light" panose="020F0302020204030204" pitchFamily="34" charset="0"/>
              </a:rPr>
              <a:t>Questions?</a:t>
            </a:r>
          </a:p>
        </p:txBody>
      </p:sp>
      <p:pic>
        <p:nvPicPr>
          <p:cNvPr id="7" name="Picture 6">
            <a:extLst>
              <a:ext uri="{FF2B5EF4-FFF2-40B4-BE49-F238E27FC236}">
                <a16:creationId xmlns:a16="http://schemas.microsoft.com/office/drawing/2014/main" id="{0D5E858B-80CE-4B07-994F-E87E6A3773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8834" y="111942"/>
            <a:ext cx="1375234" cy="971550"/>
          </a:xfrm>
          <a:prstGeom prst="rect">
            <a:avLst/>
          </a:prstGeom>
        </p:spPr>
      </p:pic>
    </p:spTree>
    <p:extLst>
      <p:ext uri="{BB962C8B-B14F-4D97-AF65-F5344CB8AC3E}">
        <p14:creationId xmlns:p14="http://schemas.microsoft.com/office/powerpoint/2010/main" val="8781604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9E2770-C081-994A-B927-E9C4D8BC46F0}"/>
              </a:ext>
            </a:extLst>
          </p:cNvPr>
          <p:cNvSpPr>
            <a:spLocks noGrp="1"/>
          </p:cNvSpPr>
          <p:nvPr>
            <p:ph type="title"/>
          </p:nvPr>
        </p:nvSpPr>
        <p:spPr>
          <a:xfrm>
            <a:off x="2168434" y="62177"/>
            <a:ext cx="8072846" cy="990710"/>
          </a:xfrm>
        </p:spPr>
        <p:txBody>
          <a:bodyPr>
            <a:normAutofit fontScale="90000"/>
          </a:bodyPr>
          <a:lstStyle/>
          <a:p>
            <a:pPr algn="ctr"/>
            <a:r>
              <a:rPr lang="en-US" b="1" dirty="0">
                <a:solidFill>
                  <a:schemeClr val="accent1">
                    <a:lumMod val="50000"/>
                  </a:schemeClr>
                </a:solidFill>
              </a:rPr>
              <a:t>Election of Committee 2023 </a:t>
            </a:r>
            <a:br>
              <a:rPr lang="en-US" b="1" dirty="0">
                <a:solidFill>
                  <a:schemeClr val="accent1">
                    <a:lumMod val="50000"/>
                  </a:schemeClr>
                </a:solidFill>
              </a:rPr>
            </a:br>
            <a:r>
              <a:rPr lang="en-US" sz="2200" b="1" dirty="0">
                <a:solidFill>
                  <a:schemeClr val="accent1">
                    <a:lumMod val="50000"/>
                  </a:schemeClr>
                </a:solidFill>
              </a:rPr>
              <a:t>Barbara de </a:t>
            </a:r>
            <a:r>
              <a:rPr lang="en-US" sz="2200" b="1" dirty="0" err="1">
                <a:solidFill>
                  <a:schemeClr val="accent1">
                    <a:lumMod val="50000"/>
                  </a:schemeClr>
                </a:solidFill>
              </a:rPr>
              <a:t>Bruine</a:t>
            </a:r>
            <a:endParaRPr lang="en-US" sz="2200" dirty="0"/>
          </a:p>
        </p:txBody>
      </p:sp>
      <p:sp>
        <p:nvSpPr>
          <p:cNvPr id="3" name="Content Placeholder 2">
            <a:extLst>
              <a:ext uri="{FF2B5EF4-FFF2-40B4-BE49-F238E27FC236}">
                <a16:creationId xmlns:a16="http://schemas.microsoft.com/office/drawing/2014/main" id="{CCC8869B-8B2E-BC4C-8E0A-0454E0417BEB}"/>
              </a:ext>
            </a:extLst>
          </p:cNvPr>
          <p:cNvSpPr>
            <a:spLocks noGrp="1"/>
          </p:cNvSpPr>
          <p:nvPr>
            <p:ph idx="1"/>
          </p:nvPr>
        </p:nvSpPr>
        <p:spPr>
          <a:xfrm>
            <a:off x="838200" y="1253331"/>
            <a:ext cx="10515600" cy="5108280"/>
          </a:xfrm>
        </p:spPr>
        <p:txBody>
          <a:bodyPr>
            <a:normAutofit/>
          </a:bodyPr>
          <a:lstStyle/>
          <a:p>
            <a:pPr>
              <a:lnSpc>
                <a:spcPct val="150000"/>
              </a:lnSpc>
            </a:pPr>
            <a:r>
              <a:rPr lang="en-GB" sz="2400" dirty="0">
                <a:solidFill>
                  <a:schemeClr val="accent1">
                    <a:lumMod val="50000"/>
                  </a:schemeClr>
                </a:solidFill>
                <a:latin typeface="Calibri Light" panose="020F0302020204030204" pitchFamily="34" charset="0"/>
                <a:cs typeface="Calibri Light" panose="020F0302020204030204" pitchFamily="34" charset="0"/>
              </a:rPr>
              <a:t>9.1 Officers Stepping down – 		Vice Commodore Stuart Robinson</a:t>
            </a:r>
          </a:p>
          <a:p>
            <a:pPr>
              <a:lnSpc>
                <a:spcPct val="150000"/>
              </a:lnSpc>
            </a:pPr>
            <a:r>
              <a:rPr lang="en-GB" sz="2400" dirty="0">
                <a:solidFill>
                  <a:schemeClr val="accent1">
                    <a:lumMod val="50000"/>
                  </a:schemeClr>
                </a:solidFill>
                <a:latin typeface="Calibri Light" panose="020F0302020204030204" pitchFamily="34" charset="0"/>
                <a:cs typeface="Calibri Light" panose="020F0302020204030204" pitchFamily="34" charset="0"/>
              </a:rPr>
              <a:t>9.2 Officer offering themselves for re-election – 	Commodore Mark Abbott 								Secretary Barbara de </a:t>
            </a:r>
            <a:r>
              <a:rPr lang="en-GB" sz="2400" dirty="0" err="1">
                <a:solidFill>
                  <a:schemeClr val="accent1">
                    <a:lumMod val="50000"/>
                  </a:schemeClr>
                </a:solidFill>
                <a:latin typeface="Calibri Light" panose="020F0302020204030204" pitchFamily="34" charset="0"/>
                <a:cs typeface="Calibri Light" panose="020F0302020204030204" pitchFamily="34" charset="0"/>
              </a:rPr>
              <a:t>Bruine</a:t>
            </a:r>
            <a:r>
              <a:rPr lang="en-GB" sz="2400" dirty="0">
                <a:solidFill>
                  <a:schemeClr val="accent1">
                    <a:lumMod val="50000"/>
                  </a:schemeClr>
                </a:solidFill>
                <a:latin typeface="Calibri Light" panose="020F0302020204030204" pitchFamily="34" charset="0"/>
                <a:cs typeface="Calibri Light" panose="020F0302020204030204" pitchFamily="34" charset="0"/>
              </a:rPr>
              <a:t> 								Treasurer – Richard White</a:t>
            </a:r>
          </a:p>
          <a:p>
            <a:pPr>
              <a:lnSpc>
                <a:spcPct val="150000"/>
              </a:lnSpc>
            </a:pPr>
            <a:r>
              <a:rPr lang="en-GB" sz="2400" dirty="0">
                <a:solidFill>
                  <a:schemeClr val="accent1">
                    <a:lumMod val="50000"/>
                  </a:schemeClr>
                </a:solidFill>
                <a:latin typeface="Calibri Light" panose="020F0302020204030204" pitchFamily="34" charset="0"/>
                <a:cs typeface="Calibri Light" panose="020F0302020204030204" pitchFamily="34" charset="0"/>
              </a:rPr>
              <a:t>9.3 Committee members stepping down-		Garry Stratton, Kevin Gillard</a:t>
            </a:r>
          </a:p>
          <a:p>
            <a:pPr>
              <a:lnSpc>
                <a:spcPct val="150000"/>
              </a:lnSpc>
            </a:pPr>
            <a:r>
              <a:rPr lang="en-GB" sz="2400" dirty="0">
                <a:solidFill>
                  <a:schemeClr val="accent1">
                    <a:lumMod val="50000"/>
                  </a:schemeClr>
                </a:solidFill>
                <a:latin typeface="Calibri Light" panose="020F0302020204030204" pitchFamily="34" charset="0"/>
                <a:cs typeface="Calibri Light" panose="020F0302020204030204" pitchFamily="34" charset="0"/>
              </a:rPr>
              <a:t>9.4 Committee members offering themselves for re-election – 										Sheila Barnes, Tim </a:t>
            </a:r>
            <a:r>
              <a:rPr lang="en-GB" sz="2400" dirty="0" err="1">
                <a:solidFill>
                  <a:schemeClr val="accent1">
                    <a:lumMod val="50000"/>
                  </a:schemeClr>
                </a:solidFill>
                <a:latin typeface="Calibri Light" panose="020F0302020204030204" pitchFamily="34" charset="0"/>
                <a:cs typeface="Calibri Light" panose="020F0302020204030204" pitchFamily="34" charset="0"/>
              </a:rPr>
              <a:t>Bultitude</a:t>
            </a:r>
            <a:r>
              <a:rPr lang="en-GB" sz="2400" dirty="0">
                <a:solidFill>
                  <a:schemeClr val="accent1">
                    <a:lumMod val="50000"/>
                  </a:schemeClr>
                </a:solidFill>
                <a:latin typeface="Calibri Light" panose="020F0302020204030204" pitchFamily="34" charset="0"/>
                <a:cs typeface="Calibri Light" panose="020F0302020204030204" pitchFamily="34" charset="0"/>
              </a:rPr>
              <a:t>, 								Mark Taylor</a:t>
            </a:r>
          </a:p>
          <a:p>
            <a:endParaRPr lang="en-US" dirty="0">
              <a:solidFill>
                <a:schemeClr val="accent1">
                  <a:lumMod val="50000"/>
                </a:schemeClr>
              </a:solidFill>
            </a:endParaRPr>
          </a:p>
        </p:txBody>
      </p:sp>
      <p:pic>
        <p:nvPicPr>
          <p:cNvPr id="4" name="Picture 3">
            <a:extLst>
              <a:ext uri="{FF2B5EF4-FFF2-40B4-BE49-F238E27FC236}">
                <a16:creationId xmlns:a16="http://schemas.microsoft.com/office/drawing/2014/main" id="{A5CA75AE-3B3A-BB41-92D6-7D1AA71DBC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8834" y="111942"/>
            <a:ext cx="1375234" cy="971550"/>
          </a:xfrm>
          <a:prstGeom prst="rect">
            <a:avLst/>
          </a:prstGeom>
        </p:spPr>
      </p:pic>
    </p:spTree>
    <p:extLst>
      <p:ext uri="{BB962C8B-B14F-4D97-AF65-F5344CB8AC3E}">
        <p14:creationId xmlns:p14="http://schemas.microsoft.com/office/powerpoint/2010/main" val="5595023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9E2770-C081-994A-B927-E9C4D8BC46F0}"/>
              </a:ext>
            </a:extLst>
          </p:cNvPr>
          <p:cNvSpPr>
            <a:spLocks noGrp="1"/>
          </p:cNvSpPr>
          <p:nvPr>
            <p:ph type="title"/>
          </p:nvPr>
        </p:nvSpPr>
        <p:spPr>
          <a:xfrm>
            <a:off x="2168434" y="62177"/>
            <a:ext cx="8072846" cy="990710"/>
          </a:xfrm>
        </p:spPr>
        <p:txBody>
          <a:bodyPr>
            <a:normAutofit fontScale="90000"/>
          </a:bodyPr>
          <a:lstStyle/>
          <a:p>
            <a:pPr algn="ctr"/>
            <a:r>
              <a:rPr lang="en-US" b="1" dirty="0">
                <a:solidFill>
                  <a:schemeClr val="accent1">
                    <a:lumMod val="50000"/>
                  </a:schemeClr>
                </a:solidFill>
              </a:rPr>
              <a:t>Election of Committee 2023 </a:t>
            </a:r>
            <a:br>
              <a:rPr lang="en-US" b="1" dirty="0">
                <a:solidFill>
                  <a:schemeClr val="accent1">
                    <a:lumMod val="50000"/>
                  </a:schemeClr>
                </a:solidFill>
              </a:rPr>
            </a:br>
            <a:r>
              <a:rPr lang="en-US" sz="2200" b="1" dirty="0">
                <a:solidFill>
                  <a:schemeClr val="accent1">
                    <a:lumMod val="50000"/>
                  </a:schemeClr>
                </a:solidFill>
              </a:rPr>
              <a:t>Barbara de </a:t>
            </a:r>
            <a:r>
              <a:rPr lang="en-US" sz="2200" b="1" dirty="0" err="1">
                <a:solidFill>
                  <a:schemeClr val="accent1">
                    <a:lumMod val="50000"/>
                  </a:schemeClr>
                </a:solidFill>
              </a:rPr>
              <a:t>Bruine</a:t>
            </a:r>
            <a:endParaRPr lang="en-US" sz="2200" dirty="0"/>
          </a:p>
        </p:txBody>
      </p:sp>
      <p:sp>
        <p:nvSpPr>
          <p:cNvPr id="3" name="Content Placeholder 2">
            <a:extLst>
              <a:ext uri="{FF2B5EF4-FFF2-40B4-BE49-F238E27FC236}">
                <a16:creationId xmlns:a16="http://schemas.microsoft.com/office/drawing/2014/main" id="{CCC8869B-8B2E-BC4C-8E0A-0454E0417BEB}"/>
              </a:ext>
            </a:extLst>
          </p:cNvPr>
          <p:cNvSpPr>
            <a:spLocks noGrp="1"/>
          </p:cNvSpPr>
          <p:nvPr>
            <p:ph idx="1"/>
          </p:nvPr>
        </p:nvSpPr>
        <p:spPr>
          <a:xfrm>
            <a:off x="838200" y="1253331"/>
            <a:ext cx="10515600" cy="5108280"/>
          </a:xfrm>
        </p:spPr>
        <p:txBody>
          <a:bodyPr>
            <a:normAutofit/>
          </a:bodyPr>
          <a:lstStyle/>
          <a:p>
            <a:pPr>
              <a:lnSpc>
                <a:spcPct val="150000"/>
              </a:lnSpc>
            </a:pPr>
            <a:r>
              <a:rPr lang="en-GB" sz="2400" dirty="0">
                <a:solidFill>
                  <a:schemeClr val="accent1">
                    <a:lumMod val="50000"/>
                  </a:schemeClr>
                </a:solidFill>
                <a:latin typeface="Calibri Light" panose="020F0302020204030204" pitchFamily="34" charset="0"/>
                <a:cs typeface="Calibri Light" panose="020F0302020204030204" pitchFamily="34" charset="0"/>
              </a:rPr>
              <a:t>9.5 Committee members offering themselves for election to Officers – 								Vice Commodore Garry Stratton</a:t>
            </a:r>
          </a:p>
          <a:p>
            <a:pPr>
              <a:lnSpc>
                <a:spcPct val="150000"/>
              </a:lnSpc>
            </a:pPr>
            <a:r>
              <a:rPr lang="en-GB" sz="2400" dirty="0">
                <a:solidFill>
                  <a:schemeClr val="accent1">
                    <a:lumMod val="50000"/>
                  </a:schemeClr>
                </a:solidFill>
                <a:latin typeface="Calibri Light" panose="020F0302020204030204" pitchFamily="34" charset="0"/>
                <a:cs typeface="Calibri Light" panose="020F0302020204030204" pitchFamily="34" charset="0"/>
              </a:rPr>
              <a:t>9.6 Members off</a:t>
            </a:r>
            <a:r>
              <a:rPr lang="en-GB" sz="2400" dirty="0">
                <a:solidFill>
                  <a:srgbClr val="002060"/>
                </a:solidFill>
                <a:latin typeface="Calibri Light" panose="020F0302020204030204" pitchFamily="34" charset="0"/>
                <a:cs typeface="Calibri Light" panose="020F0302020204030204" pitchFamily="34" charset="0"/>
              </a:rPr>
              <a:t>ering</a:t>
            </a:r>
            <a:r>
              <a:rPr lang="en-GB" sz="2400" dirty="0">
                <a:solidFill>
                  <a:schemeClr val="accent1">
                    <a:lumMod val="50000"/>
                  </a:schemeClr>
                </a:solidFill>
                <a:latin typeface="Calibri Light" panose="020F0302020204030204" pitchFamily="34" charset="0"/>
                <a:cs typeface="Calibri Light" panose="020F0302020204030204" pitchFamily="34" charset="0"/>
              </a:rPr>
              <a:t> </a:t>
            </a:r>
            <a:r>
              <a:rPr lang="en-GB" sz="2400" dirty="0">
                <a:solidFill>
                  <a:srgbClr val="002060"/>
                </a:solidFill>
                <a:latin typeface="Calibri Light" panose="020F0302020204030204" pitchFamily="34" charset="0"/>
                <a:cs typeface="Calibri Light" panose="020F0302020204030204" pitchFamily="34" charset="0"/>
              </a:rPr>
              <a:t>them</a:t>
            </a:r>
            <a:r>
              <a:rPr lang="en-GB" sz="2400" dirty="0">
                <a:solidFill>
                  <a:schemeClr val="accent1">
                    <a:lumMod val="50000"/>
                  </a:schemeClr>
                </a:solidFill>
                <a:latin typeface="Calibri Light" panose="020F0302020204030204" pitchFamily="34" charset="0"/>
                <a:cs typeface="Calibri Light" panose="020F0302020204030204" pitchFamily="34" charset="0"/>
              </a:rPr>
              <a:t>selves for election to Committee – 									Stuart Robinson, Nigel Baker, Ian Lee</a:t>
            </a:r>
          </a:p>
          <a:p>
            <a:pPr>
              <a:lnSpc>
                <a:spcPct val="150000"/>
              </a:lnSpc>
            </a:pPr>
            <a:r>
              <a:rPr lang="en-GB" sz="2400" dirty="0">
                <a:solidFill>
                  <a:schemeClr val="accent1">
                    <a:lumMod val="50000"/>
                  </a:schemeClr>
                </a:solidFill>
                <a:latin typeface="Calibri Light" panose="020F0302020204030204" pitchFamily="34" charset="0"/>
                <a:cs typeface="Calibri Light" panose="020F0302020204030204" pitchFamily="34" charset="0"/>
              </a:rPr>
              <a:t>Room for 4 more committee members </a:t>
            </a:r>
          </a:p>
        </p:txBody>
      </p:sp>
      <p:pic>
        <p:nvPicPr>
          <p:cNvPr id="4" name="Picture 3">
            <a:extLst>
              <a:ext uri="{FF2B5EF4-FFF2-40B4-BE49-F238E27FC236}">
                <a16:creationId xmlns:a16="http://schemas.microsoft.com/office/drawing/2014/main" id="{A5CA75AE-3B3A-BB41-92D6-7D1AA71DBC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8834" y="111942"/>
            <a:ext cx="1375234" cy="971550"/>
          </a:xfrm>
          <a:prstGeom prst="rect">
            <a:avLst/>
          </a:prstGeom>
        </p:spPr>
      </p:pic>
    </p:spTree>
    <p:extLst>
      <p:ext uri="{BB962C8B-B14F-4D97-AF65-F5344CB8AC3E}">
        <p14:creationId xmlns:p14="http://schemas.microsoft.com/office/powerpoint/2010/main" val="42520020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9E2770-C081-994A-B927-E9C4D8BC46F0}"/>
              </a:ext>
            </a:extLst>
          </p:cNvPr>
          <p:cNvSpPr>
            <a:spLocks noGrp="1"/>
          </p:cNvSpPr>
          <p:nvPr>
            <p:ph type="title"/>
          </p:nvPr>
        </p:nvSpPr>
        <p:spPr>
          <a:xfrm>
            <a:off x="3575488" y="62177"/>
            <a:ext cx="5041024" cy="990710"/>
          </a:xfrm>
        </p:spPr>
        <p:txBody>
          <a:bodyPr>
            <a:normAutofit fontScale="90000"/>
          </a:bodyPr>
          <a:lstStyle/>
          <a:p>
            <a:pPr algn="ctr"/>
            <a:r>
              <a:rPr lang="en-US" b="1" dirty="0">
                <a:solidFill>
                  <a:schemeClr val="accent1">
                    <a:lumMod val="50000"/>
                  </a:schemeClr>
                </a:solidFill>
              </a:rPr>
              <a:t>Events 2023 </a:t>
            </a:r>
            <a:br>
              <a:rPr lang="en-US" b="1" dirty="0">
                <a:solidFill>
                  <a:schemeClr val="accent1">
                    <a:lumMod val="50000"/>
                  </a:schemeClr>
                </a:solidFill>
              </a:rPr>
            </a:br>
            <a:r>
              <a:rPr lang="en-US" sz="2200" b="1" dirty="0">
                <a:solidFill>
                  <a:schemeClr val="accent1">
                    <a:lumMod val="50000"/>
                  </a:schemeClr>
                </a:solidFill>
              </a:rPr>
              <a:t>Garry Stratton</a:t>
            </a:r>
            <a:endParaRPr lang="en-US" sz="2200" dirty="0"/>
          </a:p>
        </p:txBody>
      </p:sp>
      <p:sp>
        <p:nvSpPr>
          <p:cNvPr id="3" name="Content Placeholder 2">
            <a:extLst>
              <a:ext uri="{FF2B5EF4-FFF2-40B4-BE49-F238E27FC236}">
                <a16:creationId xmlns:a16="http://schemas.microsoft.com/office/drawing/2014/main" id="{CCC8869B-8B2E-BC4C-8E0A-0454E0417BEB}"/>
              </a:ext>
            </a:extLst>
          </p:cNvPr>
          <p:cNvSpPr>
            <a:spLocks noGrp="1"/>
          </p:cNvSpPr>
          <p:nvPr>
            <p:ph idx="1"/>
          </p:nvPr>
        </p:nvSpPr>
        <p:spPr>
          <a:xfrm>
            <a:off x="838200" y="1264911"/>
            <a:ext cx="10515600" cy="4351338"/>
          </a:xfrm>
        </p:spPr>
        <p:txBody>
          <a:bodyPr/>
          <a:lstStyle/>
          <a:p>
            <a:pPr>
              <a:lnSpc>
                <a:spcPct val="150000"/>
              </a:lnSpc>
            </a:pPr>
            <a:r>
              <a:rPr lang="en-GB" dirty="0">
                <a:solidFill>
                  <a:schemeClr val="accent1">
                    <a:lumMod val="50000"/>
                  </a:schemeClr>
                </a:solidFill>
                <a:latin typeface="Calibri Light" panose="020F0302020204030204" pitchFamily="34" charset="0"/>
                <a:cs typeface="Calibri Light" panose="020F0302020204030204" pitchFamily="34" charset="0"/>
              </a:rPr>
              <a:t>Full programme planned for 2023</a:t>
            </a:r>
          </a:p>
          <a:p>
            <a:pPr lvl="1">
              <a:lnSpc>
                <a:spcPct val="150000"/>
              </a:lnSpc>
            </a:pPr>
            <a:r>
              <a:rPr lang="en-GB" sz="2800" dirty="0">
                <a:solidFill>
                  <a:schemeClr val="accent1">
                    <a:lumMod val="50000"/>
                  </a:schemeClr>
                </a:solidFill>
                <a:latin typeface="Calibri Light" panose="020F0302020204030204" pitchFamily="34" charset="0"/>
                <a:cs typeface="Calibri Light" panose="020F0302020204030204" pitchFamily="34" charset="0"/>
              </a:rPr>
              <a:t>Winter Workshops - practical &amp; theory</a:t>
            </a:r>
          </a:p>
          <a:p>
            <a:pPr lvl="1">
              <a:lnSpc>
                <a:spcPct val="150000"/>
              </a:lnSpc>
            </a:pPr>
            <a:r>
              <a:rPr lang="en-GB" sz="2800" dirty="0">
                <a:solidFill>
                  <a:schemeClr val="accent1">
                    <a:lumMod val="50000"/>
                  </a:schemeClr>
                </a:solidFill>
                <a:latin typeface="Calibri Light" panose="020F0302020204030204" pitchFamily="34" charset="0"/>
                <a:cs typeface="Calibri Light" panose="020F0302020204030204" pitchFamily="34" charset="0"/>
              </a:rPr>
              <a:t>Cruising Events - dip in and out</a:t>
            </a:r>
          </a:p>
          <a:p>
            <a:pPr lvl="1">
              <a:lnSpc>
                <a:spcPct val="150000"/>
              </a:lnSpc>
            </a:pPr>
            <a:r>
              <a:rPr lang="en-GB" sz="2800" dirty="0">
                <a:solidFill>
                  <a:schemeClr val="accent1">
                    <a:lumMod val="50000"/>
                  </a:schemeClr>
                </a:solidFill>
                <a:latin typeface="Calibri Light" panose="020F0302020204030204" pitchFamily="34" charset="0"/>
                <a:cs typeface="Calibri Light" panose="020F0302020204030204" pitchFamily="34" charset="0"/>
              </a:rPr>
              <a:t>Club Sailing Days</a:t>
            </a:r>
          </a:p>
          <a:p>
            <a:pPr lvl="1">
              <a:lnSpc>
                <a:spcPct val="150000"/>
              </a:lnSpc>
            </a:pPr>
            <a:r>
              <a:rPr lang="en-GB" sz="2800" dirty="0">
                <a:solidFill>
                  <a:schemeClr val="accent1">
                    <a:lumMod val="50000"/>
                  </a:schemeClr>
                </a:solidFill>
                <a:latin typeface="Calibri Light" panose="020F0302020204030204" pitchFamily="34" charset="0"/>
                <a:cs typeface="Calibri Light" panose="020F0302020204030204" pitchFamily="34" charset="0"/>
              </a:rPr>
              <a:t>Social Programme</a:t>
            </a:r>
          </a:p>
          <a:p>
            <a:pPr marL="457200" lvl="1" indent="0" algn="ctr">
              <a:lnSpc>
                <a:spcPct val="150000"/>
              </a:lnSpc>
              <a:buNone/>
            </a:pPr>
            <a:r>
              <a:rPr lang="en-GB" sz="2800" dirty="0">
                <a:solidFill>
                  <a:schemeClr val="accent1">
                    <a:lumMod val="50000"/>
                  </a:schemeClr>
                </a:solidFill>
                <a:latin typeface="Calibri Light" panose="020F0302020204030204" pitchFamily="34" charset="0"/>
                <a:cs typeface="Calibri Light" panose="020F0302020204030204" pitchFamily="34" charset="0"/>
              </a:rPr>
              <a:t>Something for everyone</a:t>
            </a:r>
          </a:p>
          <a:p>
            <a:endParaRPr lang="en-US" dirty="0">
              <a:solidFill>
                <a:schemeClr val="accent1">
                  <a:lumMod val="50000"/>
                </a:schemeClr>
              </a:solidFill>
            </a:endParaRPr>
          </a:p>
        </p:txBody>
      </p:sp>
      <p:pic>
        <p:nvPicPr>
          <p:cNvPr id="4" name="Picture 3">
            <a:extLst>
              <a:ext uri="{FF2B5EF4-FFF2-40B4-BE49-F238E27FC236}">
                <a16:creationId xmlns:a16="http://schemas.microsoft.com/office/drawing/2014/main" id="{A5CA75AE-3B3A-BB41-92D6-7D1AA71DBC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8834" y="111942"/>
            <a:ext cx="1375234" cy="971550"/>
          </a:xfrm>
          <a:prstGeom prst="rect">
            <a:avLst/>
          </a:prstGeom>
        </p:spPr>
      </p:pic>
    </p:spTree>
    <p:extLst>
      <p:ext uri="{BB962C8B-B14F-4D97-AF65-F5344CB8AC3E}">
        <p14:creationId xmlns:p14="http://schemas.microsoft.com/office/powerpoint/2010/main" val="9708821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9E2770-C081-994A-B927-E9C4D8BC46F0}"/>
              </a:ext>
            </a:extLst>
          </p:cNvPr>
          <p:cNvSpPr>
            <a:spLocks noGrp="1"/>
          </p:cNvSpPr>
          <p:nvPr>
            <p:ph type="title"/>
          </p:nvPr>
        </p:nvSpPr>
        <p:spPr>
          <a:xfrm>
            <a:off x="3575488" y="62177"/>
            <a:ext cx="5041024" cy="990710"/>
          </a:xfrm>
        </p:spPr>
        <p:txBody>
          <a:bodyPr>
            <a:normAutofit fontScale="90000"/>
          </a:bodyPr>
          <a:lstStyle/>
          <a:p>
            <a:pPr algn="ctr"/>
            <a:r>
              <a:rPr lang="en-US" b="1" dirty="0">
                <a:solidFill>
                  <a:schemeClr val="accent1">
                    <a:lumMod val="50000"/>
                  </a:schemeClr>
                </a:solidFill>
              </a:rPr>
              <a:t>Events 2023 </a:t>
            </a:r>
            <a:br>
              <a:rPr lang="en-US" b="1" dirty="0">
                <a:solidFill>
                  <a:schemeClr val="accent1">
                    <a:lumMod val="50000"/>
                  </a:schemeClr>
                </a:solidFill>
              </a:rPr>
            </a:br>
            <a:r>
              <a:rPr lang="en-US" sz="2200" b="1" dirty="0">
                <a:solidFill>
                  <a:schemeClr val="accent1">
                    <a:lumMod val="50000"/>
                  </a:schemeClr>
                </a:solidFill>
              </a:rPr>
              <a:t>Garry Stratton</a:t>
            </a:r>
            <a:endParaRPr lang="en-US" sz="2200" dirty="0"/>
          </a:p>
        </p:txBody>
      </p:sp>
      <p:sp>
        <p:nvSpPr>
          <p:cNvPr id="3" name="Content Placeholder 2">
            <a:extLst>
              <a:ext uri="{FF2B5EF4-FFF2-40B4-BE49-F238E27FC236}">
                <a16:creationId xmlns:a16="http://schemas.microsoft.com/office/drawing/2014/main" id="{CCC8869B-8B2E-BC4C-8E0A-0454E0417BEB}"/>
              </a:ext>
            </a:extLst>
          </p:cNvPr>
          <p:cNvSpPr>
            <a:spLocks noGrp="1"/>
          </p:cNvSpPr>
          <p:nvPr>
            <p:ph idx="1"/>
          </p:nvPr>
        </p:nvSpPr>
        <p:spPr>
          <a:xfrm>
            <a:off x="838200" y="1052886"/>
            <a:ext cx="10515600" cy="5484547"/>
          </a:xfrm>
        </p:spPr>
        <p:txBody>
          <a:bodyPr>
            <a:normAutofit/>
          </a:bodyPr>
          <a:lstStyle/>
          <a:p>
            <a:pPr marL="0" indent="0">
              <a:buNone/>
            </a:pPr>
            <a:r>
              <a:rPr lang="en-GB" b="1" dirty="0">
                <a:solidFill>
                  <a:schemeClr val="accent1">
                    <a:lumMod val="50000"/>
                  </a:schemeClr>
                </a:solidFill>
                <a:latin typeface="Calibri Light" panose="020F0302020204030204" pitchFamily="34" charset="0"/>
                <a:cs typeface="Calibri Light" panose="020F0302020204030204" pitchFamily="34" charset="0"/>
              </a:rPr>
              <a:t>Cruising Events</a:t>
            </a:r>
          </a:p>
          <a:p>
            <a:r>
              <a:rPr lang="en-US" dirty="0">
                <a:solidFill>
                  <a:schemeClr val="accent1">
                    <a:lumMod val="50000"/>
                  </a:schemeClr>
                </a:solidFill>
                <a:latin typeface="Calibri Light" panose="020F0302020204030204" pitchFamily="34" charset="0"/>
                <a:cs typeface="Calibri Light" panose="020F0302020204030204" pitchFamily="34" charset="0"/>
              </a:rPr>
              <a:t>10 trips (plus two in reserve…)</a:t>
            </a:r>
          </a:p>
          <a:p>
            <a:r>
              <a:rPr lang="en-US" dirty="0">
                <a:solidFill>
                  <a:schemeClr val="accent1">
                    <a:lumMod val="50000"/>
                  </a:schemeClr>
                </a:solidFill>
                <a:latin typeface="Calibri Light" panose="020F0302020204030204" pitchFamily="34" charset="0"/>
                <a:cs typeface="Calibri Light" panose="020F0302020204030204" pitchFamily="34" charset="0"/>
              </a:rPr>
              <a:t>Old favourites and a new destination on the Thames</a:t>
            </a:r>
          </a:p>
          <a:p>
            <a:r>
              <a:rPr lang="en-US" dirty="0">
                <a:solidFill>
                  <a:schemeClr val="accent1">
                    <a:lumMod val="50000"/>
                  </a:schemeClr>
                </a:solidFill>
                <a:latin typeface="Calibri Light" panose="020F0302020204030204" pitchFamily="34" charset="0"/>
                <a:cs typeface="Calibri Light" panose="020F0302020204030204" pitchFamily="34" charset="0"/>
              </a:rPr>
              <a:t>France and the Channel Islands</a:t>
            </a:r>
          </a:p>
          <a:p>
            <a:r>
              <a:rPr lang="en-US" dirty="0">
                <a:solidFill>
                  <a:schemeClr val="accent1">
                    <a:lumMod val="50000"/>
                  </a:schemeClr>
                </a:solidFill>
                <a:latin typeface="Calibri Light" panose="020F0302020204030204" pitchFamily="34" charset="0"/>
                <a:cs typeface="Calibri Light" panose="020F0302020204030204" pitchFamily="34" charset="0"/>
              </a:rPr>
              <a:t>Constrained by location, but we have some great destinations and sailing / cruising / navigation challenges!</a:t>
            </a:r>
          </a:p>
          <a:p>
            <a:r>
              <a:rPr lang="en-US" dirty="0">
                <a:solidFill>
                  <a:schemeClr val="accent1">
                    <a:lumMod val="50000"/>
                  </a:schemeClr>
                </a:solidFill>
                <a:latin typeface="Calibri Light" panose="020F0302020204030204" pitchFamily="34" charset="0"/>
                <a:cs typeface="Calibri Light" panose="020F0302020204030204" pitchFamily="34" charset="0"/>
              </a:rPr>
              <a:t>Ideas for trips are always welcome</a:t>
            </a:r>
          </a:p>
          <a:p>
            <a:r>
              <a:rPr lang="en-US" dirty="0">
                <a:solidFill>
                  <a:schemeClr val="accent1">
                    <a:lumMod val="50000"/>
                  </a:schemeClr>
                </a:solidFill>
                <a:latin typeface="Calibri Light" panose="020F0302020204030204" pitchFamily="34" charset="0"/>
                <a:cs typeface="Calibri Light" panose="020F0302020204030204" pitchFamily="34" charset="0"/>
              </a:rPr>
              <a:t>New hosts are very welcome – give it a try!!</a:t>
            </a:r>
          </a:p>
          <a:p>
            <a:pPr lvl="1"/>
            <a:r>
              <a:rPr lang="en-US" dirty="0">
                <a:solidFill>
                  <a:schemeClr val="accent1">
                    <a:lumMod val="50000"/>
                  </a:schemeClr>
                </a:solidFill>
                <a:latin typeface="Calibri Light" panose="020F0302020204030204" pitchFamily="34" charset="0"/>
                <a:cs typeface="Calibri Light" panose="020F0302020204030204" pitchFamily="34" charset="0"/>
              </a:rPr>
              <a:t>There’s always someone to help</a:t>
            </a:r>
          </a:p>
        </p:txBody>
      </p:sp>
      <p:pic>
        <p:nvPicPr>
          <p:cNvPr id="4" name="Picture 3">
            <a:extLst>
              <a:ext uri="{FF2B5EF4-FFF2-40B4-BE49-F238E27FC236}">
                <a16:creationId xmlns:a16="http://schemas.microsoft.com/office/drawing/2014/main" id="{A5CA75AE-3B3A-BB41-92D6-7D1AA71DBC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8834" y="111942"/>
            <a:ext cx="1375234" cy="971550"/>
          </a:xfrm>
          <a:prstGeom prst="rect">
            <a:avLst/>
          </a:prstGeom>
        </p:spPr>
      </p:pic>
    </p:spTree>
    <p:extLst>
      <p:ext uri="{BB962C8B-B14F-4D97-AF65-F5344CB8AC3E}">
        <p14:creationId xmlns:p14="http://schemas.microsoft.com/office/powerpoint/2010/main" val="19012009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9E2770-C081-994A-B927-E9C4D8BC46F0}"/>
              </a:ext>
            </a:extLst>
          </p:cNvPr>
          <p:cNvSpPr>
            <a:spLocks noGrp="1"/>
          </p:cNvSpPr>
          <p:nvPr>
            <p:ph type="title"/>
          </p:nvPr>
        </p:nvSpPr>
        <p:spPr>
          <a:xfrm>
            <a:off x="3575488" y="62177"/>
            <a:ext cx="5041024" cy="990710"/>
          </a:xfrm>
        </p:spPr>
        <p:txBody>
          <a:bodyPr>
            <a:normAutofit fontScale="90000"/>
          </a:bodyPr>
          <a:lstStyle/>
          <a:p>
            <a:pPr algn="ctr"/>
            <a:r>
              <a:rPr lang="en-US" b="1" dirty="0">
                <a:solidFill>
                  <a:srgbClr val="002060"/>
                </a:solidFill>
              </a:rPr>
              <a:t>Events 2023 </a:t>
            </a:r>
            <a:br>
              <a:rPr lang="en-US" b="1" dirty="0">
                <a:solidFill>
                  <a:srgbClr val="002060"/>
                </a:solidFill>
              </a:rPr>
            </a:br>
            <a:r>
              <a:rPr lang="en-US" sz="2200" b="1" dirty="0">
                <a:solidFill>
                  <a:srgbClr val="002060"/>
                </a:solidFill>
              </a:rPr>
              <a:t>Garry Stratton</a:t>
            </a:r>
            <a:endParaRPr lang="en-US" sz="2200" dirty="0">
              <a:solidFill>
                <a:srgbClr val="002060"/>
              </a:solidFill>
            </a:endParaRPr>
          </a:p>
        </p:txBody>
      </p:sp>
      <p:sp>
        <p:nvSpPr>
          <p:cNvPr id="3" name="Content Placeholder 2">
            <a:extLst>
              <a:ext uri="{FF2B5EF4-FFF2-40B4-BE49-F238E27FC236}">
                <a16:creationId xmlns:a16="http://schemas.microsoft.com/office/drawing/2014/main" id="{CCC8869B-8B2E-BC4C-8E0A-0454E0417BEB}"/>
              </a:ext>
            </a:extLst>
          </p:cNvPr>
          <p:cNvSpPr>
            <a:spLocks noGrp="1"/>
          </p:cNvSpPr>
          <p:nvPr>
            <p:ph idx="1"/>
          </p:nvPr>
        </p:nvSpPr>
        <p:spPr>
          <a:xfrm>
            <a:off x="838200" y="1825625"/>
            <a:ext cx="3850203" cy="4351338"/>
          </a:xfrm>
        </p:spPr>
        <p:txBody>
          <a:bodyPr/>
          <a:lstStyle/>
          <a:p>
            <a:pPr marL="0" indent="0">
              <a:buNone/>
            </a:pPr>
            <a:r>
              <a:rPr lang="en-GB" b="1" dirty="0">
                <a:solidFill>
                  <a:schemeClr val="accent1">
                    <a:lumMod val="50000"/>
                  </a:schemeClr>
                </a:solidFill>
                <a:latin typeface="Calibri Light" panose="020F0302020204030204" pitchFamily="34" charset="0"/>
                <a:cs typeface="Calibri Light" panose="020F0302020204030204" pitchFamily="34" charset="0"/>
              </a:rPr>
              <a:t>Club Sailing Days</a:t>
            </a:r>
          </a:p>
          <a:p>
            <a:r>
              <a:rPr lang="en-GB" dirty="0">
                <a:solidFill>
                  <a:schemeClr val="accent1">
                    <a:lumMod val="50000"/>
                  </a:schemeClr>
                </a:solidFill>
                <a:latin typeface="Calibri Light" panose="020F0302020204030204" pitchFamily="34" charset="0"/>
                <a:cs typeface="Calibri Light" panose="020F0302020204030204" pitchFamily="34" charset="0"/>
              </a:rPr>
              <a:t>Saturday 1 April</a:t>
            </a:r>
          </a:p>
          <a:p>
            <a:r>
              <a:rPr lang="en-GB" dirty="0">
                <a:solidFill>
                  <a:schemeClr val="accent1">
                    <a:lumMod val="50000"/>
                  </a:schemeClr>
                </a:solidFill>
                <a:latin typeface="Calibri Light" panose="020F0302020204030204" pitchFamily="34" charset="0"/>
                <a:cs typeface="Calibri Light" panose="020F0302020204030204" pitchFamily="34" charset="0"/>
              </a:rPr>
              <a:t>Saturday 27 May</a:t>
            </a:r>
          </a:p>
          <a:p>
            <a:r>
              <a:rPr lang="en-GB" dirty="0">
                <a:solidFill>
                  <a:schemeClr val="accent1">
                    <a:lumMod val="50000"/>
                  </a:schemeClr>
                </a:solidFill>
                <a:latin typeface="Calibri Light" panose="020F0302020204030204" pitchFamily="34" charset="0"/>
                <a:cs typeface="Calibri Light" panose="020F0302020204030204" pitchFamily="34" charset="0"/>
              </a:rPr>
              <a:t>Saturday 3 June</a:t>
            </a:r>
          </a:p>
          <a:p>
            <a:r>
              <a:rPr lang="en-GB" dirty="0">
                <a:solidFill>
                  <a:schemeClr val="accent1">
                    <a:lumMod val="50000"/>
                  </a:schemeClr>
                </a:solidFill>
                <a:latin typeface="Calibri Light" panose="020F0302020204030204" pitchFamily="34" charset="0"/>
                <a:cs typeface="Calibri Light" panose="020F0302020204030204" pitchFamily="34" charset="0"/>
              </a:rPr>
              <a:t>Sunday 13 August</a:t>
            </a:r>
          </a:p>
          <a:p>
            <a:r>
              <a:rPr lang="en-GB" dirty="0">
                <a:solidFill>
                  <a:schemeClr val="accent1">
                    <a:lumMod val="50000"/>
                  </a:schemeClr>
                </a:solidFill>
                <a:latin typeface="Calibri Light" panose="020F0302020204030204" pitchFamily="34" charset="0"/>
                <a:cs typeface="Calibri Light" panose="020F0302020204030204" pitchFamily="34" charset="0"/>
              </a:rPr>
              <a:t>Saturday 9 September</a:t>
            </a:r>
          </a:p>
          <a:p>
            <a:r>
              <a:rPr lang="en-GB" dirty="0">
                <a:solidFill>
                  <a:schemeClr val="accent1">
                    <a:lumMod val="50000"/>
                  </a:schemeClr>
                </a:solidFill>
                <a:latin typeface="Calibri Light" panose="020F0302020204030204" pitchFamily="34" charset="0"/>
                <a:cs typeface="Calibri Light" panose="020F0302020204030204" pitchFamily="34" charset="0"/>
              </a:rPr>
              <a:t>Saturday 21 October</a:t>
            </a:r>
          </a:p>
          <a:p>
            <a:r>
              <a:rPr lang="en-GB" dirty="0">
                <a:solidFill>
                  <a:schemeClr val="accent1">
                    <a:lumMod val="50000"/>
                  </a:schemeClr>
                </a:solidFill>
                <a:latin typeface="Calibri Light" panose="020F0302020204030204" pitchFamily="34" charset="0"/>
                <a:cs typeface="Calibri Light" panose="020F0302020204030204" pitchFamily="34" charset="0"/>
              </a:rPr>
              <a:t>? November</a:t>
            </a:r>
          </a:p>
          <a:p>
            <a:endParaRPr lang="en-US" dirty="0">
              <a:solidFill>
                <a:schemeClr val="accent1">
                  <a:lumMod val="50000"/>
                </a:schemeClr>
              </a:solidFill>
            </a:endParaRPr>
          </a:p>
        </p:txBody>
      </p:sp>
      <p:pic>
        <p:nvPicPr>
          <p:cNvPr id="4" name="Picture 3">
            <a:extLst>
              <a:ext uri="{FF2B5EF4-FFF2-40B4-BE49-F238E27FC236}">
                <a16:creationId xmlns:a16="http://schemas.microsoft.com/office/drawing/2014/main" id="{A5CA75AE-3B3A-BB41-92D6-7D1AA71DBC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8834" y="111942"/>
            <a:ext cx="1375234" cy="971550"/>
          </a:xfrm>
          <a:prstGeom prst="rect">
            <a:avLst/>
          </a:prstGeom>
        </p:spPr>
      </p:pic>
      <p:sp>
        <p:nvSpPr>
          <p:cNvPr id="6" name="Right Brace 5">
            <a:extLst>
              <a:ext uri="{FF2B5EF4-FFF2-40B4-BE49-F238E27FC236}">
                <a16:creationId xmlns:a16="http://schemas.microsoft.com/office/drawing/2014/main" id="{090EB8CB-DD4D-9D4B-AC2C-28B3E10B321C}"/>
              </a:ext>
            </a:extLst>
          </p:cNvPr>
          <p:cNvSpPr/>
          <p:nvPr/>
        </p:nvSpPr>
        <p:spPr>
          <a:xfrm>
            <a:off x="4688403" y="2380891"/>
            <a:ext cx="615553" cy="3390181"/>
          </a:xfrm>
          <a:prstGeom prst="rightBrace">
            <a:avLst>
              <a:gd name="adj1" fmla="val 39273"/>
              <a:gd name="adj2" fmla="val 50654"/>
            </a:avLst>
          </a:prstGeom>
          <a:noFill/>
          <a:ln w="762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Calibri Light" panose="020F0302020204030204" pitchFamily="34" charset="0"/>
              <a:cs typeface="Calibri Light" panose="020F0302020204030204" pitchFamily="34" charset="0"/>
            </a:endParaRPr>
          </a:p>
        </p:txBody>
      </p:sp>
      <p:sp>
        <p:nvSpPr>
          <p:cNvPr id="7" name="TextBox 6">
            <a:extLst>
              <a:ext uri="{FF2B5EF4-FFF2-40B4-BE49-F238E27FC236}">
                <a16:creationId xmlns:a16="http://schemas.microsoft.com/office/drawing/2014/main" id="{A0FA0ED0-1174-2147-AEB2-8659BBB54938}"/>
              </a:ext>
            </a:extLst>
          </p:cNvPr>
          <p:cNvSpPr txBox="1"/>
          <p:nvPr/>
        </p:nvSpPr>
        <p:spPr>
          <a:xfrm>
            <a:off x="5452686" y="2471644"/>
            <a:ext cx="5901114" cy="2246769"/>
          </a:xfrm>
          <a:prstGeom prst="rect">
            <a:avLst/>
          </a:prstGeom>
          <a:noFill/>
        </p:spPr>
        <p:txBody>
          <a:bodyPr wrap="square" rtlCol="0">
            <a:spAutoFit/>
          </a:bodyPr>
          <a:lstStyle/>
          <a:p>
            <a:pPr marL="457200" indent="-457200">
              <a:buFont typeface="Arial" panose="020B0604020202020204" pitchFamily="34" charset="0"/>
              <a:buChar char="•"/>
            </a:pPr>
            <a:r>
              <a:rPr lang="en-US" sz="2800" dirty="0">
                <a:solidFill>
                  <a:schemeClr val="accent1">
                    <a:lumMod val="50000"/>
                  </a:schemeClr>
                </a:solidFill>
                <a:latin typeface="Calibri Light" panose="020F0302020204030204" pitchFamily="34" charset="0"/>
                <a:cs typeface="Calibri Light" panose="020F0302020204030204" pitchFamily="34" charset="0"/>
              </a:rPr>
              <a:t>Short, social trips</a:t>
            </a:r>
          </a:p>
          <a:p>
            <a:pPr marL="457200" indent="-457200">
              <a:buFont typeface="Arial" panose="020B0604020202020204" pitchFamily="34" charset="0"/>
              <a:buChar char="•"/>
            </a:pPr>
            <a:r>
              <a:rPr lang="en-US" sz="2800" dirty="0">
                <a:solidFill>
                  <a:schemeClr val="accent1">
                    <a:lumMod val="50000"/>
                  </a:schemeClr>
                </a:solidFill>
                <a:latin typeface="Calibri Light" panose="020F0302020204030204" pitchFamily="34" charset="0"/>
                <a:cs typeface="Calibri Light" panose="020F0302020204030204" pitchFamily="34" charset="0"/>
              </a:rPr>
              <a:t>Opportunities to cruise in company</a:t>
            </a:r>
          </a:p>
          <a:p>
            <a:pPr marL="457200" indent="-457200">
              <a:buFont typeface="Arial" panose="020B0604020202020204" pitchFamily="34" charset="0"/>
              <a:buChar char="•"/>
            </a:pPr>
            <a:r>
              <a:rPr lang="en-US" sz="2800" dirty="0">
                <a:solidFill>
                  <a:schemeClr val="accent1">
                    <a:lumMod val="50000"/>
                  </a:schemeClr>
                </a:solidFill>
                <a:latin typeface="Calibri Light" panose="020F0302020204030204" pitchFamily="34" charset="0"/>
                <a:cs typeface="Calibri Light" panose="020F0302020204030204" pitchFamily="34" charset="0"/>
              </a:rPr>
              <a:t>Try some navigation techniques</a:t>
            </a:r>
          </a:p>
          <a:p>
            <a:pPr marL="457200" indent="-457200">
              <a:buFont typeface="Arial" panose="020B0604020202020204" pitchFamily="34" charset="0"/>
              <a:buChar char="•"/>
            </a:pPr>
            <a:r>
              <a:rPr lang="en-US" sz="2800" dirty="0">
                <a:solidFill>
                  <a:schemeClr val="accent1">
                    <a:lumMod val="50000"/>
                  </a:schemeClr>
                </a:solidFill>
                <a:latin typeface="Calibri Light" panose="020F0302020204030204" pitchFamily="34" charset="0"/>
                <a:cs typeface="Calibri Light" panose="020F0302020204030204" pitchFamily="34" charset="0"/>
              </a:rPr>
              <a:t>Invite non-boat owners</a:t>
            </a:r>
          </a:p>
          <a:p>
            <a:pPr marL="457200" indent="-457200">
              <a:buFont typeface="Arial" panose="020B0604020202020204" pitchFamily="34" charset="0"/>
              <a:buChar char="•"/>
            </a:pPr>
            <a:r>
              <a:rPr lang="en-US" sz="2800" dirty="0">
                <a:solidFill>
                  <a:schemeClr val="accent1">
                    <a:lumMod val="50000"/>
                  </a:schemeClr>
                </a:solidFill>
                <a:latin typeface="Calibri Light" panose="020F0302020204030204" pitchFamily="34" charset="0"/>
                <a:cs typeface="Calibri Light" panose="020F0302020204030204" pitchFamily="34" charset="0"/>
              </a:rPr>
              <a:t>Experience for Crew Pool</a:t>
            </a:r>
          </a:p>
        </p:txBody>
      </p:sp>
    </p:spTree>
    <p:extLst>
      <p:ext uri="{BB962C8B-B14F-4D97-AF65-F5344CB8AC3E}">
        <p14:creationId xmlns:p14="http://schemas.microsoft.com/office/powerpoint/2010/main" val="11972919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3FF2F-5C57-864A-A264-841FDBBA9A44}"/>
              </a:ext>
            </a:extLst>
          </p:cNvPr>
          <p:cNvSpPr>
            <a:spLocks noGrp="1"/>
          </p:cNvSpPr>
          <p:nvPr>
            <p:ph type="title"/>
          </p:nvPr>
        </p:nvSpPr>
        <p:spPr>
          <a:xfrm>
            <a:off x="3467100" y="320461"/>
            <a:ext cx="5855576" cy="763031"/>
          </a:xfrm>
        </p:spPr>
        <p:txBody>
          <a:bodyPr>
            <a:normAutofit fontScale="90000"/>
          </a:bodyPr>
          <a:lstStyle/>
          <a:p>
            <a:pPr algn="ctr"/>
            <a:r>
              <a:rPr lang="en-US" b="1" dirty="0">
                <a:solidFill>
                  <a:srgbClr val="002060"/>
                </a:solidFill>
              </a:rPr>
              <a:t>Vice-Commodores Report</a:t>
            </a:r>
            <a:br>
              <a:rPr lang="en-US" b="1" dirty="0">
                <a:solidFill>
                  <a:srgbClr val="002060"/>
                </a:solidFill>
              </a:rPr>
            </a:br>
            <a:r>
              <a:rPr lang="en-US" sz="2200" b="1" dirty="0">
                <a:solidFill>
                  <a:srgbClr val="002060"/>
                </a:solidFill>
              </a:rPr>
              <a:t>Stuart Robinson</a:t>
            </a:r>
          </a:p>
        </p:txBody>
      </p:sp>
      <p:sp>
        <p:nvSpPr>
          <p:cNvPr id="3" name="Content Placeholder 2">
            <a:extLst>
              <a:ext uri="{FF2B5EF4-FFF2-40B4-BE49-F238E27FC236}">
                <a16:creationId xmlns:a16="http://schemas.microsoft.com/office/drawing/2014/main" id="{E66C3E9F-226C-3A48-BF80-1506201820B2}"/>
              </a:ext>
            </a:extLst>
          </p:cNvPr>
          <p:cNvSpPr>
            <a:spLocks noGrp="1"/>
          </p:cNvSpPr>
          <p:nvPr>
            <p:ph idx="1"/>
          </p:nvPr>
        </p:nvSpPr>
        <p:spPr>
          <a:xfrm>
            <a:off x="838200" y="1645921"/>
            <a:ext cx="10515600" cy="1783080"/>
          </a:xfrm>
        </p:spPr>
        <p:txBody>
          <a:bodyPr>
            <a:normAutofit lnSpcReduction="10000"/>
          </a:bodyPr>
          <a:lstStyle/>
          <a:p>
            <a:pPr>
              <a:buFont typeface="Arial" panose="020B0604020202020204" pitchFamily="34" charset="0"/>
              <a:buChar char="•"/>
            </a:pPr>
            <a:r>
              <a:rPr lang="en-GB" b="1" dirty="0">
                <a:solidFill>
                  <a:srgbClr val="182951"/>
                </a:solidFill>
                <a:effectLst/>
                <a:latin typeface="Calibri Light" panose="020F0302020204030204" pitchFamily="34" charset="0"/>
                <a:cs typeface="Calibri Light" panose="020F0302020204030204" pitchFamily="34" charset="0"/>
              </a:rPr>
              <a:t>Successful programme of club events completed in 2022</a:t>
            </a:r>
          </a:p>
          <a:p>
            <a:pPr marL="742950" lvl="1" indent="-285750">
              <a:buFont typeface="Arial" panose="020B0604020202020204" pitchFamily="34" charset="0"/>
              <a:buChar char="•"/>
            </a:pPr>
            <a:r>
              <a:rPr lang="en-GB" sz="2800" dirty="0">
                <a:solidFill>
                  <a:srgbClr val="182951"/>
                </a:solidFill>
                <a:effectLst/>
                <a:latin typeface="Calibri Light" panose="020F0302020204030204" pitchFamily="34" charset="0"/>
                <a:cs typeface="Calibri Light" panose="020F0302020204030204" pitchFamily="34" charset="0"/>
              </a:rPr>
              <a:t>Training Days - thanks to Tim B.  MOB sessions a particular success</a:t>
            </a:r>
          </a:p>
          <a:p>
            <a:pPr marL="742950" lvl="1" indent="-285750">
              <a:buFont typeface="Arial" panose="020B0604020202020204" pitchFamily="34" charset="0"/>
              <a:buChar char="•"/>
            </a:pPr>
            <a:r>
              <a:rPr lang="en-GB" sz="2800" dirty="0">
                <a:solidFill>
                  <a:srgbClr val="182951"/>
                </a:solidFill>
                <a:effectLst/>
                <a:latin typeface="Calibri Light" panose="020F0302020204030204" pitchFamily="34" charset="0"/>
                <a:cs typeface="Calibri Light" panose="020F0302020204030204" pitchFamily="34" charset="0"/>
              </a:rPr>
              <a:t>Cruising Events &amp; Crew Pool - a growing synergy</a:t>
            </a:r>
          </a:p>
          <a:p>
            <a:pPr marL="742950" lvl="1" indent="-285750">
              <a:buFont typeface="Arial" panose="020B0604020202020204" pitchFamily="34" charset="0"/>
              <a:buChar char="•"/>
            </a:pPr>
            <a:r>
              <a:rPr lang="en-GB" sz="2800" dirty="0">
                <a:solidFill>
                  <a:srgbClr val="182951"/>
                </a:solidFill>
                <a:effectLst/>
                <a:latin typeface="Calibri Light" panose="020F0302020204030204" pitchFamily="34" charset="0"/>
                <a:cs typeface="Calibri Light" panose="020F0302020204030204" pitchFamily="34" charset="0"/>
              </a:rPr>
              <a:t>Superb social atmosphere</a:t>
            </a:r>
          </a:p>
        </p:txBody>
      </p:sp>
      <p:pic>
        <p:nvPicPr>
          <p:cNvPr id="4" name="Picture 3">
            <a:extLst>
              <a:ext uri="{FF2B5EF4-FFF2-40B4-BE49-F238E27FC236}">
                <a16:creationId xmlns:a16="http://schemas.microsoft.com/office/drawing/2014/main" id="{9A56DE58-86C8-284B-AC17-464F550512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8834" y="111942"/>
            <a:ext cx="1375234" cy="971550"/>
          </a:xfrm>
          <a:prstGeom prst="rect">
            <a:avLst/>
          </a:prstGeom>
        </p:spPr>
      </p:pic>
      <p:pic>
        <p:nvPicPr>
          <p:cNvPr id="5" name="Picture 4">
            <a:extLst>
              <a:ext uri="{FF2B5EF4-FFF2-40B4-BE49-F238E27FC236}">
                <a16:creationId xmlns:a16="http://schemas.microsoft.com/office/drawing/2014/main" id="{AA278A90-089F-9473-CEF4-E121373940F6}"/>
              </a:ext>
            </a:extLst>
          </p:cNvPr>
          <p:cNvPicPr>
            <a:picLocks noChangeAspect="1"/>
          </p:cNvPicPr>
          <p:nvPr/>
        </p:nvPicPr>
        <p:blipFill>
          <a:blip r:embed="rId3"/>
          <a:stretch>
            <a:fillRect/>
          </a:stretch>
        </p:blipFill>
        <p:spPr>
          <a:xfrm>
            <a:off x="6096000" y="3863815"/>
            <a:ext cx="3564965" cy="2673724"/>
          </a:xfrm>
          <a:prstGeom prst="rect">
            <a:avLst/>
          </a:prstGeom>
        </p:spPr>
      </p:pic>
    </p:spTree>
    <p:extLst>
      <p:ext uri="{BB962C8B-B14F-4D97-AF65-F5344CB8AC3E}">
        <p14:creationId xmlns:p14="http://schemas.microsoft.com/office/powerpoint/2010/main" val="12370190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9E2770-C081-994A-B927-E9C4D8BC46F0}"/>
              </a:ext>
            </a:extLst>
          </p:cNvPr>
          <p:cNvSpPr>
            <a:spLocks noGrp="1"/>
          </p:cNvSpPr>
          <p:nvPr>
            <p:ph type="title"/>
          </p:nvPr>
        </p:nvSpPr>
        <p:spPr>
          <a:xfrm>
            <a:off x="3575488" y="62177"/>
            <a:ext cx="5041024" cy="990710"/>
          </a:xfrm>
        </p:spPr>
        <p:txBody>
          <a:bodyPr>
            <a:normAutofit fontScale="90000"/>
          </a:bodyPr>
          <a:lstStyle/>
          <a:p>
            <a:pPr algn="ctr"/>
            <a:r>
              <a:rPr lang="en-US" b="1" dirty="0">
                <a:solidFill>
                  <a:schemeClr val="accent1">
                    <a:lumMod val="50000"/>
                  </a:schemeClr>
                </a:solidFill>
              </a:rPr>
              <a:t>Events 2023 </a:t>
            </a:r>
            <a:br>
              <a:rPr lang="en-US" b="1" dirty="0">
                <a:solidFill>
                  <a:schemeClr val="accent1">
                    <a:lumMod val="50000"/>
                  </a:schemeClr>
                </a:solidFill>
              </a:rPr>
            </a:br>
            <a:r>
              <a:rPr lang="en-US" sz="2200" b="1" dirty="0">
                <a:solidFill>
                  <a:schemeClr val="accent1">
                    <a:lumMod val="50000"/>
                  </a:schemeClr>
                </a:solidFill>
              </a:rPr>
              <a:t>Garry Stratton</a:t>
            </a:r>
            <a:endParaRPr lang="en-US" sz="2200" dirty="0"/>
          </a:p>
        </p:txBody>
      </p:sp>
      <p:sp>
        <p:nvSpPr>
          <p:cNvPr id="3" name="Content Placeholder 2">
            <a:extLst>
              <a:ext uri="{FF2B5EF4-FFF2-40B4-BE49-F238E27FC236}">
                <a16:creationId xmlns:a16="http://schemas.microsoft.com/office/drawing/2014/main" id="{CCC8869B-8B2E-BC4C-8E0A-0454E0417BEB}"/>
              </a:ext>
            </a:extLst>
          </p:cNvPr>
          <p:cNvSpPr>
            <a:spLocks noGrp="1"/>
          </p:cNvSpPr>
          <p:nvPr>
            <p:ph idx="1"/>
          </p:nvPr>
        </p:nvSpPr>
        <p:spPr>
          <a:xfrm>
            <a:off x="838199" y="1825626"/>
            <a:ext cx="6485627" cy="3617642"/>
          </a:xfrm>
        </p:spPr>
        <p:txBody>
          <a:bodyPr>
            <a:normAutofit fontScale="77500" lnSpcReduction="20000"/>
          </a:bodyPr>
          <a:lstStyle/>
          <a:p>
            <a:pPr marL="0" indent="0">
              <a:spcAft>
                <a:spcPts val="1200"/>
              </a:spcAft>
              <a:buNone/>
            </a:pPr>
            <a:r>
              <a:rPr lang="en-GB" sz="3600" b="1" dirty="0">
                <a:solidFill>
                  <a:schemeClr val="accent1">
                    <a:lumMod val="50000"/>
                  </a:schemeClr>
                </a:solidFill>
                <a:latin typeface="Calibri Light" panose="020F0302020204030204" pitchFamily="34" charset="0"/>
                <a:cs typeface="Calibri Light" panose="020F0302020204030204" pitchFamily="34" charset="0"/>
              </a:rPr>
              <a:t>Social Events</a:t>
            </a:r>
          </a:p>
          <a:p>
            <a:pPr>
              <a:spcAft>
                <a:spcPts val="600"/>
              </a:spcAft>
            </a:pPr>
            <a:r>
              <a:rPr lang="en-GB" sz="3600" dirty="0">
                <a:solidFill>
                  <a:schemeClr val="accent1">
                    <a:lumMod val="50000"/>
                  </a:schemeClr>
                </a:solidFill>
                <a:latin typeface="Calibri Light" panose="020F0302020204030204" pitchFamily="34" charset="0"/>
                <a:cs typeface="Calibri Light" panose="020F0302020204030204" pitchFamily="34" charset="0"/>
              </a:rPr>
              <a:t>4 March Meet and Greet</a:t>
            </a:r>
          </a:p>
          <a:p>
            <a:pPr>
              <a:spcAft>
                <a:spcPts val="600"/>
              </a:spcAft>
            </a:pPr>
            <a:r>
              <a:rPr lang="en-GB" sz="3600" dirty="0">
                <a:solidFill>
                  <a:schemeClr val="accent1">
                    <a:lumMod val="50000"/>
                  </a:schemeClr>
                </a:solidFill>
                <a:latin typeface="Calibri Light" panose="020F0302020204030204" pitchFamily="34" charset="0"/>
                <a:cs typeface="Calibri Light" panose="020F0302020204030204" pitchFamily="34" charset="0"/>
              </a:rPr>
              <a:t>25 March Fitting Out Supper</a:t>
            </a:r>
          </a:p>
          <a:p>
            <a:pPr>
              <a:spcAft>
                <a:spcPts val="600"/>
              </a:spcAft>
            </a:pPr>
            <a:r>
              <a:rPr lang="en-GB" sz="3600" dirty="0">
                <a:solidFill>
                  <a:schemeClr val="accent1">
                    <a:lumMod val="50000"/>
                  </a:schemeClr>
                </a:solidFill>
                <a:latin typeface="Calibri Light" panose="020F0302020204030204" pitchFamily="34" charset="0"/>
                <a:cs typeface="Calibri Light" panose="020F0302020204030204" pitchFamily="34" charset="0"/>
              </a:rPr>
              <a:t>22 July Home Port Day</a:t>
            </a:r>
          </a:p>
          <a:p>
            <a:pPr>
              <a:spcAft>
                <a:spcPts val="600"/>
              </a:spcAft>
            </a:pPr>
            <a:r>
              <a:rPr lang="en-GB" sz="3600" dirty="0">
                <a:solidFill>
                  <a:schemeClr val="accent1">
                    <a:lumMod val="50000"/>
                  </a:schemeClr>
                </a:solidFill>
                <a:latin typeface="Calibri Light" panose="020F0302020204030204" pitchFamily="34" charset="0"/>
                <a:cs typeface="Calibri Light" panose="020F0302020204030204" pitchFamily="34" charset="0"/>
              </a:rPr>
              <a:t>23 July RHYC Lunch</a:t>
            </a:r>
          </a:p>
          <a:p>
            <a:pPr>
              <a:spcAft>
                <a:spcPts val="600"/>
              </a:spcAft>
            </a:pPr>
            <a:r>
              <a:rPr lang="en-GB" sz="3600" dirty="0">
                <a:solidFill>
                  <a:schemeClr val="accent1">
                    <a:lumMod val="50000"/>
                  </a:schemeClr>
                </a:solidFill>
                <a:latin typeface="Calibri Light" panose="020F0302020204030204" pitchFamily="34" charset="0"/>
                <a:cs typeface="Calibri Light" panose="020F0302020204030204" pitchFamily="34" charset="0"/>
              </a:rPr>
              <a:t>28 October Laying up Supper</a:t>
            </a:r>
          </a:p>
          <a:p>
            <a:pPr>
              <a:spcAft>
                <a:spcPts val="600"/>
              </a:spcAft>
            </a:pPr>
            <a:r>
              <a:rPr lang="en-GB" sz="3600" dirty="0">
                <a:solidFill>
                  <a:schemeClr val="accent1">
                    <a:lumMod val="50000"/>
                  </a:schemeClr>
                </a:solidFill>
                <a:latin typeface="Calibri Light" panose="020F0302020204030204" pitchFamily="34" charset="0"/>
                <a:cs typeface="Calibri Light" panose="020F0302020204030204" pitchFamily="34" charset="0"/>
              </a:rPr>
              <a:t>3 December AGM and Christmas party</a:t>
            </a:r>
          </a:p>
          <a:p>
            <a:endParaRPr lang="en-US" sz="2400" dirty="0">
              <a:solidFill>
                <a:schemeClr val="accent1">
                  <a:lumMod val="50000"/>
                </a:schemeClr>
              </a:solidFill>
            </a:endParaRPr>
          </a:p>
        </p:txBody>
      </p:sp>
      <p:pic>
        <p:nvPicPr>
          <p:cNvPr id="4" name="Picture 3">
            <a:extLst>
              <a:ext uri="{FF2B5EF4-FFF2-40B4-BE49-F238E27FC236}">
                <a16:creationId xmlns:a16="http://schemas.microsoft.com/office/drawing/2014/main" id="{A5CA75AE-3B3A-BB41-92D6-7D1AA71DBC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8834" y="111942"/>
            <a:ext cx="1375234" cy="971550"/>
          </a:xfrm>
          <a:prstGeom prst="rect">
            <a:avLst/>
          </a:prstGeom>
        </p:spPr>
      </p:pic>
    </p:spTree>
    <p:extLst>
      <p:ext uri="{BB962C8B-B14F-4D97-AF65-F5344CB8AC3E}">
        <p14:creationId xmlns:p14="http://schemas.microsoft.com/office/powerpoint/2010/main" val="19832273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9E2770-C081-994A-B927-E9C4D8BC46F0}"/>
              </a:ext>
            </a:extLst>
          </p:cNvPr>
          <p:cNvSpPr>
            <a:spLocks noGrp="1"/>
          </p:cNvSpPr>
          <p:nvPr>
            <p:ph type="title"/>
          </p:nvPr>
        </p:nvSpPr>
        <p:spPr>
          <a:xfrm>
            <a:off x="3575488" y="62177"/>
            <a:ext cx="5041024" cy="990710"/>
          </a:xfrm>
        </p:spPr>
        <p:txBody>
          <a:bodyPr>
            <a:normAutofit fontScale="90000"/>
          </a:bodyPr>
          <a:lstStyle/>
          <a:p>
            <a:pPr algn="ctr"/>
            <a:r>
              <a:rPr lang="en-US" b="1" dirty="0">
                <a:solidFill>
                  <a:schemeClr val="accent1">
                    <a:lumMod val="50000"/>
                  </a:schemeClr>
                </a:solidFill>
              </a:rPr>
              <a:t>Events 2023 </a:t>
            </a:r>
            <a:br>
              <a:rPr lang="en-US" b="1" dirty="0">
                <a:solidFill>
                  <a:schemeClr val="accent1">
                    <a:lumMod val="50000"/>
                  </a:schemeClr>
                </a:solidFill>
              </a:rPr>
            </a:br>
            <a:r>
              <a:rPr lang="en-US" sz="2200" b="1" dirty="0">
                <a:solidFill>
                  <a:schemeClr val="accent1">
                    <a:lumMod val="50000"/>
                  </a:schemeClr>
                </a:solidFill>
              </a:rPr>
              <a:t>Tim </a:t>
            </a:r>
            <a:r>
              <a:rPr lang="en-US" sz="2200" b="1" dirty="0" err="1">
                <a:solidFill>
                  <a:schemeClr val="accent1">
                    <a:lumMod val="50000"/>
                  </a:schemeClr>
                </a:solidFill>
              </a:rPr>
              <a:t>Bultitude</a:t>
            </a:r>
            <a:endParaRPr lang="en-US" sz="2200" dirty="0"/>
          </a:p>
        </p:txBody>
      </p:sp>
      <p:sp>
        <p:nvSpPr>
          <p:cNvPr id="3" name="Content Placeholder 2">
            <a:extLst>
              <a:ext uri="{FF2B5EF4-FFF2-40B4-BE49-F238E27FC236}">
                <a16:creationId xmlns:a16="http://schemas.microsoft.com/office/drawing/2014/main" id="{CCC8869B-8B2E-BC4C-8E0A-0454E0417BEB}"/>
              </a:ext>
            </a:extLst>
          </p:cNvPr>
          <p:cNvSpPr>
            <a:spLocks noGrp="1"/>
          </p:cNvSpPr>
          <p:nvPr>
            <p:ph idx="1"/>
          </p:nvPr>
        </p:nvSpPr>
        <p:spPr>
          <a:xfrm>
            <a:off x="838200" y="1192924"/>
            <a:ext cx="8473966" cy="5418083"/>
          </a:xfrm>
        </p:spPr>
        <p:txBody>
          <a:bodyPr>
            <a:normAutofit fontScale="85000" lnSpcReduction="20000"/>
          </a:bodyPr>
          <a:lstStyle/>
          <a:p>
            <a:pPr marL="0" indent="0">
              <a:lnSpc>
                <a:spcPct val="150000"/>
              </a:lnSpc>
              <a:spcBef>
                <a:spcPts val="0"/>
              </a:spcBef>
              <a:buNone/>
            </a:pPr>
            <a:r>
              <a:rPr lang="en-GB" b="1" dirty="0">
                <a:solidFill>
                  <a:schemeClr val="accent1">
                    <a:lumMod val="50000"/>
                  </a:schemeClr>
                </a:solidFill>
                <a:latin typeface="Calibri Light" panose="020F0302020204030204" pitchFamily="34" charset="0"/>
                <a:cs typeface="Calibri Light" panose="020F0302020204030204" pitchFamily="34" charset="0"/>
              </a:rPr>
              <a:t>Skills</a:t>
            </a:r>
          </a:p>
          <a:p>
            <a:pPr>
              <a:lnSpc>
                <a:spcPct val="150000"/>
              </a:lnSpc>
              <a:spcBef>
                <a:spcPts val="0"/>
              </a:spcBef>
            </a:pPr>
            <a:r>
              <a:rPr lang="en-GB" dirty="0">
                <a:solidFill>
                  <a:schemeClr val="accent1">
                    <a:lumMod val="50000"/>
                  </a:schemeClr>
                </a:solidFill>
                <a:latin typeface="Calibri Light" panose="020F0302020204030204" pitchFamily="34" charset="0"/>
                <a:cs typeface="Calibri Light" panose="020F0302020204030204" pitchFamily="34" charset="0"/>
              </a:rPr>
              <a:t>14 January Meteorology</a:t>
            </a:r>
          </a:p>
          <a:p>
            <a:pPr>
              <a:lnSpc>
                <a:spcPct val="150000"/>
              </a:lnSpc>
              <a:spcBef>
                <a:spcPts val="0"/>
              </a:spcBef>
            </a:pPr>
            <a:r>
              <a:rPr lang="en-GB" dirty="0">
                <a:solidFill>
                  <a:schemeClr val="accent1">
                    <a:lumMod val="50000"/>
                  </a:schemeClr>
                </a:solidFill>
                <a:latin typeface="Calibri Light" panose="020F0302020204030204" pitchFamily="34" charset="0"/>
                <a:cs typeface="Calibri Light" panose="020F0302020204030204" pitchFamily="34" charset="0"/>
              </a:rPr>
              <a:t>11 February Splicing Modern Ropes</a:t>
            </a:r>
          </a:p>
          <a:p>
            <a:pPr>
              <a:lnSpc>
                <a:spcPct val="150000"/>
              </a:lnSpc>
              <a:spcBef>
                <a:spcPts val="0"/>
              </a:spcBef>
            </a:pPr>
            <a:r>
              <a:rPr lang="en-GB" dirty="0">
                <a:solidFill>
                  <a:schemeClr val="accent1">
                    <a:lumMod val="50000"/>
                  </a:schemeClr>
                </a:solidFill>
                <a:latin typeface="Calibri Light" panose="020F0302020204030204" pitchFamily="34" charset="0"/>
                <a:cs typeface="Calibri Light" panose="020F0302020204030204" pitchFamily="34" charset="0"/>
              </a:rPr>
              <a:t>11 March Passage Plan to Europe, Customs</a:t>
            </a:r>
          </a:p>
          <a:p>
            <a:pPr>
              <a:lnSpc>
                <a:spcPct val="150000"/>
              </a:lnSpc>
              <a:spcBef>
                <a:spcPts val="0"/>
              </a:spcBef>
            </a:pPr>
            <a:r>
              <a:rPr lang="en-GB" dirty="0">
                <a:solidFill>
                  <a:schemeClr val="accent1">
                    <a:lumMod val="50000"/>
                  </a:schemeClr>
                </a:solidFill>
                <a:latin typeface="Calibri Light" panose="020F0302020204030204" pitchFamily="34" charset="0"/>
                <a:cs typeface="Calibri Light" panose="020F0302020204030204" pitchFamily="34" charset="0"/>
              </a:rPr>
              <a:t>7 October Basic Boat Electrics</a:t>
            </a:r>
          </a:p>
          <a:p>
            <a:pPr>
              <a:lnSpc>
                <a:spcPct val="150000"/>
              </a:lnSpc>
              <a:spcBef>
                <a:spcPts val="0"/>
              </a:spcBef>
            </a:pPr>
            <a:r>
              <a:rPr lang="en-GB" dirty="0">
                <a:solidFill>
                  <a:schemeClr val="accent1">
                    <a:lumMod val="50000"/>
                  </a:schemeClr>
                </a:solidFill>
                <a:latin typeface="Calibri Light" panose="020F0302020204030204" pitchFamily="34" charset="0"/>
                <a:cs typeface="Calibri Light" panose="020F0302020204030204" pitchFamily="34" charset="0"/>
              </a:rPr>
              <a:t>11 November Fighting Fire</a:t>
            </a:r>
          </a:p>
          <a:p>
            <a:pPr>
              <a:lnSpc>
                <a:spcPct val="150000"/>
              </a:lnSpc>
              <a:spcBef>
                <a:spcPts val="0"/>
              </a:spcBef>
            </a:pPr>
            <a:r>
              <a:rPr lang="en-GB" dirty="0">
                <a:solidFill>
                  <a:schemeClr val="accent1">
                    <a:lumMod val="50000"/>
                  </a:schemeClr>
                </a:solidFill>
                <a:latin typeface="Calibri Light" panose="020F0302020204030204" pitchFamily="34" charset="0"/>
                <a:cs typeface="Calibri Light" panose="020F0302020204030204" pitchFamily="34" charset="0"/>
              </a:rPr>
              <a:t>2 December Lights, Shapes &amp; </a:t>
            </a:r>
            <a:r>
              <a:rPr lang="en-GB" dirty="0" err="1">
                <a:solidFill>
                  <a:schemeClr val="accent1">
                    <a:lumMod val="50000"/>
                  </a:schemeClr>
                </a:solidFill>
                <a:latin typeface="Calibri Light" panose="020F0302020204030204" pitchFamily="34" charset="0"/>
                <a:cs typeface="Calibri Light" panose="020F0302020204030204" pitchFamily="34" charset="0"/>
              </a:rPr>
              <a:t>Colregs</a:t>
            </a:r>
            <a:endParaRPr lang="en-GB" dirty="0">
              <a:solidFill>
                <a:schemeClr val="accent1">
                  <a:lumMod val="50000"/>
                </a:schemeClr>
              </a:solidFill>
              <a:latin typeface="Calibri Light" panose="020F0302020204030204" pitchFamily="34" charset="0"/>
              <a:cs typeface="Calibri Light" panose="020F0302020204030204" pitchFamily="34" charset="0"/>
            </a:endParaRPr>
          </a:p>
          <a:p>
            <a:pPr>
              <a:lnSpc>
                <a:spcPct val="150000"/>
              </a:lnSpc>
              <a:spcBef>
                <a:spcPts val="0"/>
              </a:spcBef>
            </a:pPr>
            <a:endParaRPr lang="en-GB" b="1" dirty="0">
              <a:solidFill>
                <a:schemeClr val="accent1">
                  <a:lumMod val="50000"/>
                </a:schemeClr>
              </a:solidFill>
            </a:endParaRPr>
          </a:p>
          <a:p>
            <a:pPr>
              <a:lnSpc>
                <a:spcPct val="150000"/>
              </a:lnSpc>
            </a:pPr>
            <a:endParaRPr lang="en-GB" dirty="0">
              <a:solidFill>
                <a:schemeClr val="accent1">
                  <a:lumMod val="50000"/>
                </a:schemeClr>
              </a:solidFill>
            </a:endParaRPr>
          </a:p>
          <a:p>
            <a:pPr marL="0" indent="0">
              <a:lnSpc>
                <a:spcPct val="150000"/>
              </a:lnSpc>
              <a:buNone/>
            </a:pPr>
            <a:r>
              <a:rPr lang="en-GB" dirty="0">
                <a:solidFill>
                  <a:schemeClr val="accent1">
                    <a:lumMod val="50000"/>
                  </a:schemeClr>
                </a:solidFill>
              </a:rPr>
              <a:t> </a:t>
            </a:r>
          </a:p>
        </p:txBody>
      </p:sp>
      <p:pic>
        <p:nvPicPr>
          <p:cNvPr id="4" name="Picture 3">
            <a:extLst>
              <a:ext uri="{FF2B5EF4-FFF2-40B4-BE49-F238E27FC236}">
                <a16:creationId xmlns:a16="http://schemas.microsoft.com/office/drawing/2014/main" id="{A5CA75AE-3B3A-BB41-92D6-7D1AA71DBC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8834" y="111942"/>
            <a:ext cx="1375234" cy="971550"/>
          </a:xfrm>
          <a:prstGeom prst="rect">
            <a:avLst/>
          </a:prstGeom>
        </p:spPr>
      </p:pic>
      <p:sp>
        <p:nvSpPr>
          <p:cNvPr id="7" name="Star: 5 Points 6">
            <a:extLst>
              <a:ext uri="{FF2B5EF4-FFF2-40B4-BE49-F238E27FC236}">
                <a16:creationId xmlns:a16="http://schemas.microsoft.com/office/drawing/2014/main" id="{9DC07ED1-3BC7-5FA9-C990-71365A724113}"/>
              </a:ext>
            </a:extLst>
          </p:cNvPr>
          <p:cNvSpPr/>
          <p:nvPr/>
        </p:nvSpPr>
        <p:spPr>
          <a:xfrm>
            <a:off x="838200" y="4848038"/>
            <a:ext cx="1570009" cy="1274238"/>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900" dirty="0">
                <a:solidFill>
                  <a:schemeClr val="tx1"/>
                </a:solidFill>
              </a:rPr>
              <a:t>Plus</a:t>
            </a:r>
          </a:p>
        </p:txBody>
      </p:sp>
      <p:sp>
        <p:nvSpPr>
          <p:cNvPr id="6" name="Right Brace 5">
            <a:extLst>
              <a:ext uri="{FF2B5EF4-FFF2-40B4-BE49-F238E27FC236}">
                <a16:creationId xmlns:a16="http://schemas.microsoft.com/office/drawing/2014/main" id="{B7758C0F-8290-4E55-FEFC-D3BA2CFB713E}"/>
              </a:ext>
            </a:extLst>
          </p:cNvPr>
          <p:cNvSpPr/>
          <p:nvPr/>
        </p:nvSpPr>
        <p:spPr>
          <a:xfrm>
            <a:off x="6614031" y="1903522"/>
            <a:ext cx="615553" cy="2585082"/>
          </a:xfrm>
          <a:prstGeom prst="rightBrace">
            <a:avLst>
              <a:gd name="adj1" fmla="val 39273"/>
              <a:gd name="adj2" fmla="val 50654"/>
            </a:avLst>
          </a:prstGeom>
          <a:noFill/>
          <a:ln w="762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extBox 8">
            <a:extLst>
              <a:ext uri="{FF2B5EF4-FFF2-40B4-BE49-F238E27FC236}">
                <a16:creationId xmlns:a16="http://schemas.microsoft.com/office/drawing/2014/main" id="{A3212609-DD9B-10A7-E26E-20ABE2646E23}"/>
              </a:ext>
            </a:extLst>
          </p:cNvPr>
          <p:cNvSpPr txBox="1"/>
          <p:nvPr/>
        </p:nvSpPr>
        <p:spPr>
          <a:xfrm>
            <a:off x="7979435" y="2719010"/>
            <a:ext cx="1984075" cy="954107"/>
          </a:xfrm>
          <a:prstGeom prst="rect">
            <a:avLst/>
          </a:prstGeom>
          <a:noFill/>
        </p:spPr>
        <p:txBody>
          <a:bodyPr wrap="square" rtlCol="0">
            <a:spAutoFit/>
          </a:bodyPr>
          <a:lstStyle/>
          <a:p>
            <a:r>
              <a:rPr lang="en-GB" sz="2800" dirty="0">
                <a:solidFill>
                  <a:schemeClr val="accent1">
                    <a:lumMod val="50000"/>
                  </a:schemeClr>
                </a:solidFill>
                <a:latin typeface="Calibri Light" panose="020F0302020204030204" pitchFamily="34" charset="0"/>
                <a:cs typeface="Calibri Light" panose="020F0302020204030204" pitchFamily="34" charset="0"/>
              </a:rPr>
              <a:t>Winter Workshops</a:t>
            </a:r>
          </a:p>
        </p:txBody>
      </p:sp>
      <p:sp>
        <p:nvSpPr>
          <p:cNvPr id="10" name="TextBox 9">
            <a:extLst>
              <a:ext uri="{FF2B5EF4-FFF2-40B4-BE49-F238E27FC236}">
                <a16:creationId xmlns:a16="http://schemas.microsoft.com/office/drawing/2014/main" id="{30B38B04-8CE4-CB54-6A98-CAF1BC2959A9}"/>
              </a:ext>
            </a:extLst>
          </p:cNvPr>
          <p:cNvSpPr txBox="1"/>
          <p:nvPr/>
        </p:nvSpPr>
        <p:spPr>
          <a:xfrm>
            <a:off x="2725948" y="4737281"/>
            <a:ext cx="1266437" cy="1384995"/>
          </a:xfrm>
          <a:prstGeom prst="rect">
            <a:avLst/>
          </a:prstGeom>
          <a:noFill/>
        </p:spPr>
        <p:txBody>
          <a:bodyPr wrap="none" rtlCol="0">
            <a:spAutoFit/>
          </a:bodyPr>
          <a:lstStyle/>
          <a:p>
            <a:r>
              <a:rPr lang="en-GB" sz="2800" dirty="0">
                <a:solidFill>
                  <a:schemeClr val="accent1">
                    <a:lumMod val="50000"/>
                  </a:schemeClr>
                </a:solidFill>
                <a:latin typeface="Calibri Light" panose="020F0302020204030204" pitchFamily="34" charset="0"/>
                <a:cs typeface="Calibri Light" panose="020F0302020204030204" pitchFamily="34" charset="0"/>
              </a:rPr>
              <a:t>2 April</a:t>
            </a:r>
          </a:p>
          <a:p>
            <a:r>
              <a:rPr lang="en-GB" sz="2800" dirty="0">
                <a:solidFill>
                  <a:schemeClr val="accent1">
                    <a:lumMod val="50000"/>
                  </a:schemeClr>
                </a:solidFill>
                <a:latin typeface="Calibri Light" panose="020F0302020204030204" pitchFamily="34" charset="0"/>
                <a:cs typeface="Calibri Light" panose="020F0302020204030204" pitchFamily="34" charset="0"/>
              </a:rPr>
              <a:t>13 May</a:t>
            </a:r>
          </a:p>
          <a:p>
            <a:r>
              <a:rPr lang="en-GB" sz="2800" dirty="0">
                <a:solidFill>
                  <a:schemeClr val="accent1">
                    <a:lumMod val="50000"/>
                  </a:schemeClr>
                </a:solidFill>
                <a:latin typeface="Calibri Light" panose="020F0302020204030204" pitchFamily="34" charset="0"/>
                <a:cs typeface="Calibri Light" panose="020F0302020204030204" pitchFamily="34" charset="0"/>
              </a:rPr>
              <a:t>28 May</a:t>
            </a:r>
          </a:p>
        </p:txBody>
      </p:sp>
      <p:sp>
        <p:nvSpPr>
          <p:cNvPr id="11" name="TextBox 10">
            <a:extLst>
              <a:ext uri="{FF2B5EF4-FFF2-40B4-BE49-F238E27FC236}">
                <a16:creationId xmlns:a16="http://schemas.microsoft.com/office/drawing/2014/main" id="{46F86878-556F-273E-92A6-AC9BCF319DD1}"/>
              </a:ext>
            </a:extLst>
          </p:cNvPr>
          <p:cNvSpPr txBox="1"/>
          <p:nvPr/>
        </p:nvSpPr>
        <p:spPr>
          <a:xfrm flipH="1">
            <a:off x="4583209" y="4965973"/>
            <a:ext cx="3396226" cy="954107"/>
          </a:xfrm>
          <a:prstGeom prst="rect">
            <a:avLst/>
          </a:prstGeom>
          <a:noFill/>
        </p:spPr>
        <p:txBody>
          <a:bodyPr wrap="square" rtlCol="0">
            <a:spAutoFit/>
          </a:bodyPr>
          <a:lstStyle/>
          <a:p>
            <a:r>
              <a:rPr lang="en-GB" sz="2800" b="1" dirty="0">
                <a:solidFill>
                  <a:schemeClr val="accent1">
                    <a:lumMod val="50000"/>
                  </a:schemeClr>
                </a:solidFill>
                <a:latin typeface="Calibri Light" panose="020F0302020204030204" pitchFamily="34" charset="0"/>
                <a:cs typeface="Calibri Light" panose="020F0302020204030204" pitchFamily="34" charset="0"/>
              </a:rPr>
              <a:t>Man Overboard</a:t>
            </a:r>
            <a:r>
              <a:rPr lang="en-GB" sz="2800" dirty="0">
                <a:solidFill>
                  <a:schemeClr val="accent1">
                    <a:lumMod val="50000"/>
                  </a:schemeClr>
                </a:solidFill>
                <a:latin typeface="Calibri Light" panose="020F0302020204030204" pitchFamily="34" charset="0"/>
                <a:cs typeface="Calibri Light" panose="020F0302020204030204" pitchFamily="34" charset="0"/>
              </a:rPr>
              <a:t>:</a:t>
            </a:r>
            <a:r>
              <a:rPr lang="en-GB" dirty="0">
                <a:solidFill>
                  <a:schemeClr val="accent1">
                    <a:lumMod val="50000"/>
                  </a:schemeClr>
                </a:solidFill>
                <a:latin typeface="Calibri Light" panose="020F0302020204030204" pitchFamily="34" charset="0"/>
                <a:cs typeface="Calibri Light" panose="020F0302020204030204" pitchFamily="34" charset="0"/>
              </a:rPr>
              <a:t> </a:t>
            </a:r>
            <a:r>
              <a:rPr lang="en-GB" sz="2800" dirty="0">
                <a:solidFill>
                  <a:schemeClr val="accent1">
                    <a:lumMod val="50000"/>
                  </a:schemeClr>
                </a:solidFill>
                <a:latin typeface="Calibri Light" panose="020F0302020204030204" pitchFamily="34" charset="0"/>
                <a:cs typeface="Calibri Light" panose="020F0302020204030204" pitchFamily="34" charset="0"/>
              </a:rPr>
              <a:t>practical with Duncan</a:t>
            </a:r>
          </a:p>
        </p:txBody>
      </p:sp>
      <p:sp>
        <p:nvSpPr>
          <p:cNvPr id="12" name="Right Brace 11">
            <a:extLst>
              <a:ext uri="{FF2B5EF4-FFF2-40B4-BE49-F238E27FC236}">
                <a16:creationId xmlns:a16="http://schemas.microsoft.com/office/drawing/2014/main" id="{7AEE94A9-E89E-8908-4669-701F51EAF990}"/>
              </a:ext>
            </a:extLst>
          </p:cNvPr>
          <p:cNvSpPr/>
          <p:nvPr/>
        </p:nvSpPr>
        <p:spPr>
          <a:xfrm>
            <a:off x="4032774" y="4891168"/>
            <a:ext cx="418459" cy="1130068"/>
          </a:xfrm>
          <a:prstGeom prst="rightBrace">
            <a:avLst>
              <a:gd name="adj1" fmla="val 39273"/>
              <a:gd name="adj2" fmla="val 50654"/>
            </a:avLst>
          </a:prstGeom>
          <a:noFill/>
          <a:ln w="762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1026" name="B8980B1E-5A44-4479-81B8-68F340F62492" descr="f8248ab4-df18-45c8-ae78-ceefb6ed3dc9.JPG">
            <a:extLst>
              <a:ext uri="{FF2B5EF4-FFF2-40B4-BE49-F238E27FC236}">
                <a16:creationId xmlns:a16="http://schemas.microsoft.com/office/drawing/2014/main" id="{B13487AD-ADE0-5E63-B442-0DC5AC04F8B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1801" r="25434" b="4335"/>
          <a:stretch/>
        </p:blipFill>
        <p:spPr bwMode="auto">
          <a:xfrm>
            <a:off x="8081460" y="4078867"/>
            <a:ext cx="1984075" cy="2620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272570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9E2770-C081-994A-B927-E9C4D8BC46F0}"/>
              </a:ext>
            </a:extLst>
          </p:cNvPr>
          <p:cNvSpPr>
            <a:spLocks noGrp="1"/>
          </p:cNvSpPr>
          <p:nvPr>
            <p:ph type="title"/>
          </p:nvPr>
        </p:nvSpPr>
        <p:spPr>
          <a:xfrm>
            <a:off x="3575488" y="62177"/>
            <a:ext cx="5041024" cy="990710"/>
          </a:xfrm>
        </p:spPr>
        <p:txBody>
          <a:bodyPr>
            <a:normAutofit fontScale="90000"/>
          </a:bodyPr>
          <a:lstStyle/>
          <a:p>
            <a:pPr algn="ctr"/>
            <a:r>
              <a:rPr lang="en-US" b="1" dirty="0">
                <a:solidFill>
                  <a:schemeClr val="accent1">
                    <a:lumMod val="50000"/>
                  </a:schemeClr>
                </a:solidFill>
              </a:rPr>
              <a:t>Summer Cruise 2023 </a:t>
            </a:r>
            <a:br>
              <a:rPr lang="en-US" b="1" dirty="0">
                <a:solidFill>
                  <a:schemeClr val="accent1">
                    <a:lumMod val="50000"/>
                  </a:schemeClr>
                </a:solidFill>
              </a:rPr>
            </a:br>
            <a:r>
              <a:rPr lang="en-US" sz="2200" b="1" dirty="0">
                <a:solidFill>
                  <a:schemeClr val="accent1">
                    <a:lumMod val="50000"/>
                  </a:schemeClr>
                </a:solidFill>
              </a:rPr>
              <a:t>Tim </a:t>
            </a:r>
            <a:r>
              <a:rPr lang="en-US" sz="2200" b="1" dirty="0" err="1">
                <a:solidFill>
                  <a:schemeClr val="accent1">
                    <a:lumMod val="50000"/>
                  </a:schemeClr>
                </a:solidFill>
              </a:rPr>
              <a:t>Bultitude</a:t>
            </a:r>
            <a:r>
              <a:rPr lang="en-US" sz="2200" b="1" dirty="0">
                <a:solidFill>
                  <a:schemeClr val="accent1">
                    <a:lumMod val="50000"/>
                  </a:schemeClr>
                </a:solidFill>
              </a:rPr>
              <a:t> &amp; Pete Morley </a:t>
            </a:r>
            <a:endParaRPr lang="en-US" sz="2200" dirty="0"/>
          </a:p>
        </p:txBody>
      </p:sp>
      <p:pic>
        <p:nvPicPr>
          <p:cNvPr id="4" name="Picture 3">
            <a:extLst>
              <a:ext uri="{FF2B5EF4-FFF2-40B4-BE49-F238E27FC236}">
                <a16:creationId xmlns:a16="http://schemas.microsoft.com/office/drawing/2014/main" id="{A5CA75AE-3B3A-BB41-92D6-7D1AA71DBC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8834" y="111942"/>
            <a:ext cx="1375234" cy="971550"/>
          </a:xfrm>
          <a:prstGeom prst="rect">
            <a:avLst/>
          </a:prstGeom>
        </p:spPr>
      </p:pic>
      <p:pic>
        <p:nvPicPr>
          <p:cNvPr id="6" name="Picture 5">
            <a:extLst>
              <a:ext uri="{FF2B5EF4-FFF2-40B4-BE49-F238E27FC236}">
                <a16:creationId xmlns:a16="http://schemas.microsoft.com/office/drawing/2014/main" id="{7A81E939-2704-D77C-1DFB-CA8FEA55FA49}"/>
              </a:ext>
            </a:extLst>
          </p:cNvPr>
          <p:cNvPicPr>
            <a:picLocks noChangeAspect="1"/>
          </p:cNvPicPr>
          <p:nvPr/>
        </p:nvPicPr>
        <p:blipFill>
          <a:blip r:embed="rId4"/>
          <a:stretch>
            <a:fillRect/>
          </a:stretch>
        </p:blipFill>
        <p:spPr>
          <a:xfrm>
            <a:off x="561054" y="4485179"/>
            <a:ext cx="4897436" cy="2202635"/>
          </a:xfrm>
          <a:prstGeom prst="rect">
            <a:avLst/>
          </a:prstGeom>
        </p:spPr>
      </p:pic>
      <p:sp>
        <p:nvSpPr>
          <p:cNvPr id="3" name="Content Placeholder 2">
            <a:extLst>
              <a:ext uri="{FF2B5EF4-FFF2-40B4-BE49-F238E27FC236}">
                <a16:creationId xmlns:a16="http://schemas.microsoft.com/office/drawing/2014/main" id="{CCC8869B-8B2E-BC4C-8E0A-0454E0417BEB}"/>
              </a:ext>
            </a:extLst>
          </p:cNvPr>
          <p:cNvSpPr>
            <a:spLocks noGrp="1"/>
          </p:cNvSpPr>
          <p:nvPr>
            <p:ph idx="1"/>
          </p:nvPr>
        </p:nvSpPr>
        <p:spPr>
          <a:xfrm>
            <a:off x="0" y="1043302"/>
            <a:ext cx="6414195" cy="3507678"/>
          </a:xfrm>
        </p:spPr>
        <p:txBody>
          <a:bodyPr/>
          <a:lstStyle/>
          <a:p>
            <a:r>
              <a:rPr lang="en-US" b="1" dirty="0">
                <a:solidFill>
                  <a:srgbClr val="002060"/>
                </a:solidFill>
                <a:latin typeface="Calibri Light" panose="020F0302020204030204" pitchFamily="34" charset="0"/>
                <a:cs typeface="Calibri Light" panose="020F0302020204030204" pitchFamily="34" charset="0"/>
              </a:rPr>
              <a:t>Week 1</a:t>
            </a:r>
          </a:p>
          <a:p>
            <a:pPr lvl="1"/>
            <a:r>
              <a:rPr lang="en-US" dirty="0" err="1">
                <a:solidFill>
                  <a:srgbClr val="002060"/>
                </a:solidFill>
                <a:latin typeface="Calibri Light" panose="020F0302020204030204" pitchFamily="34" charset="0"/>
                <a:cs typeface="Calibri Light" panose="020F0302020204030204" pitchFamily="34" charset="0"/>
              </a:rPr>
              <a:t>Honfleur</a:t>
            </a:r>
            <a:r>
              <a:rPr lang="en-US" dirty="0">
                <a:solidFill>
                  <a:srgbClr val="002060"/>
                </a:solidFill>
                <a:latin typeface="Calibri Light" panose="020F0302020204030204" pitchFamily="34" charset="0"/>
                <a:cs typeface="Calibri Light" panose="020F0302020204030204" pitchFamily="34" charset="0"/>
              </a:rPr>
              <a:t>  1-9</a:t>
            </a:r>
            <a:r>
              <a:rPr lang="en-US" baseline="30000" dirty="0">
                <a:solidFill>
                  <a:srgbClr val="002060"/>
                </a:solidFill>
                <a:latin typeface="Calibri Light" panose="020F0302020204030204" pitchFamily="34" charset="0"/>
                <a:cs typeface="Calibri Light" panose="020F0302020204030204" pitchFamily="34" charset="0"/>
              </a:rPr>
              <a:t>th</a:t>
            </a:r>
            <a:r>
              <a:rPr lang="en-US" dirty="0">
                <a:solidFill>
                  <a:srgbClr val="002060"/>
                </a:solidFill>
                <a:latin typeface="Calibri Light" panose="020F0302020204030204" pitchFamily="34" charset="0"/>
                <a:cs typeface="Calibri Light" panose="020F0302020204030204" pitchFamily="34" charset="0"/>
              </a:rPr>
              <a:t> July 2023</a:t>
            </a:r>
          </a:p>
          <a:p>
            <a:pPr lvl="1"/>
            <a:r>
              <a:rPr lang="en-US" dirty="0">
                <a:solidFill>
                  <a:srgbClr val="002060"/>
                </a:solidFill>
                <a:latin typeface="Calibri Light" panose="020F0302020204030204" pitchFamily="34" charset="0"/>
                <a:cs typeface="Calibri Light" panose="020F0302020204030204" pitchFamily="34" charset="0"/>
              </a:rPr>
              <a:t>Via- Dover, Deppe, </a:t>
            </a:r>
            <a:r>
              <a:rPr lang="en-US" dirty="0" err="1">
                <a:solidFill>
                  <a:srgbClr val="002060"/>
                </a:solidFill>
                <a:latin typeface="Calibri Light" panose="020F0302020204030204" pitchFamily="34" charset="0"/>
                <a:cs typeface="Calibri Light" panose="020F0302020204030204" pitchFamily="34" charset="0"/>
              </a:rPr>
              <a:t>Honfleur</a:t>
            </a:r>
            <a:r>
              <a:rPr lang="en-US" dirty="0">
                <a:solidFill>
                  <a:srgbClr val="002060"/>
                </a:solidFill>
                <a:latin typeface="Calibri Light" panose="020F0302020204030204" pitchFamily="34" charset="0"/>
                <a:cs typeface="Calibri Light" panose="020F0302020204030204" pitchFamily="34" charset="0"/>
              </a:rPr>
              <a:t>, Eastbourne &amp; </a:t>
            </a:r>
            <a:r>
              <a:rPr lang="en-US" dirty="0" err="1">
                <a:solidFill>
                  <a:srgbClr val="002060"/>
                </a:solidFill>
                <a:latin typeface="Calibri Light" panose="020F0302020204030204" pitchFamily="34" charset="0"/>
                <a:cs typeface="Calibri Light" panose="020F0302020204030204" pitchFamily="34" charset="0"/>
              </a:rPr>
              <a:t>Ramsgate</a:t>
            </a:r>
            <a:r>
              <a:rPr lang="en-US" dirty="0">
                <a:solidFill>
                  <a:srgbClr val="002060"/>
                </a:solidFill>
                <a:latin typeface="Calibri Light" panose="020F0302020204030204" pitchFamily="34" charset="0"/>
                <a:cs typeface="Calibri Light" panose="020F0302020204030204" pitchFamily="34" charset="0"/>
              </a:rPr>
              <a:t>.</a:t>
            </a:r>
          </a:p>
          <a:p>
            <a:pPr lvl="1"/>
            <a:r>
              <a:rPr lang="en-US" dirty="0">
                <a:solidFill>
                  <a:srgbClr val="002060"/>
                </a:solidFill>
                <a:latin typeface="Calibri Light" panose="020F0302020204030204" pitchFamily="34" charset="0"/>
                <a:cs typeface="Calibri Light" panose="020F0302020204030204" pitchFamily="34" charset="0"/>
              </a:rPr>
              <a:t>Meet your non-sailing partner there or swop crews!</a:t>
            </a:r>
          </a:p>
          <a:p>
            <a:pPr lvl="1"/>
            <a:r>
              <a:rPr lang="en-US" dirty="0">
                <a:solidFill>
                  <a:srgbClr val="002060"/>
                </a:solidFill>
                <a:latin typeface="Calibri Light" panose="020F0302020204030204" pitchFamily="34" charset="0"/>
                <a:cs typeface="Calibri Light" panose="020F0302020204030204" pitchFamily="34" charset="0"/>
              </a:rPr>
              <a:t>Stepping stone to the Channel Islands</a:t>
            </a:r>
          </a:p>
          <a:p>
            <a:pPr lvl="1"/>
            <a:r>
              <a:rPr lang="en-US" dirty="0">
                <a:solidFill>
                  <a:srgbClr val="002060"/>
                </a:solidFill>
                <a:latin typeface="Calibri Light" panose="020F0302020204030204" pitchFamily="34" charset="0"/>
                <a:cs typeface="Calibri Light" panose="020F0302020204030204" pitchFamily="34" charset="0"/>
              </a:rPr>
              <a:t>Register your interest and join the WhatsApp group- </a:t>
            </a:r>
            <a:r>
              <a:rPr lang="en-US" dirty="0" err="1">
                <a:solidFill>
                  <a:srgbClr val="002060"/>
                </a:solidFill>
                <a:latin typeface="Calibri Light" panose="020F0302020204030204" pitchFamily="34" charset="0"/>
                <a:cs typeface="Calibri Light" panose="020F0302020204030204" pitchFamily="34" charset="0"/>
              </a:rPr>
              <a:t>Honfleur</a:t>
            </a:r>
            <a:r>
              <a:rPr lang="en-US" dirty="0">
                <a:solidFill>
                  <a:srgbClr val="002060"/>
                </a:solidFill>
                <a:latin typeface="Calibri Light" panose="020F0302020204030204" pitchFamily="34" charset="0"/>
                <a:cs typeface="Calibri Light" panose="020F0302020204030204" pitchFamily="34" charset="0"/>
              </a:rPr>
              <a:t> </a:t>
            </a:r>
          </a:p>
        </p:txBody>
      </p:sp>
      <p:sp>
        <p:nvSpPr>
          <p:cNvPr id="5" name="Content Placeholder 2">
            <a:extLst>
              <a:ext uri="{FF2B5EF4-FFF2-40B4-BE49-F238E27FC236}">
                <a16:creationId xmlns:a16="http://schemas.microsoft.com/office/drawing/2014/main" id="{B1C5A7C0-6061-A67D-8D0B-F885BB5B005E}"/>
              </a:ext>
            </a:extLst>
          </p:cNvPr>
          <p:cNvSpPr txBox="1">
            <a:spLocks/>
          </p:cNvSpPr>
          <p:nvPr/>
        </p:nvSpPr>
        <p:spPr>
          <a:xfrm>
            <a:off x="6019543" y="4253132"/>
            <a:ext cx="6172457" cy="243468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solidFill>
                  <a:srgbClr val="002060"/>
                </a:solidFill>
                <a:latin typeface="Calibri Light" panose="020F0302020204030204" pitchFamily="34" charset="0"/>
                <a:cs typeface="Calibri Light" panose="020F0302020204030204" pitchFamily="34" charset="0"/>
              </a:rPr>
              <a:t>Week 2</a:t>
            </a:r>
          </a:p>
          <a:p>
            <a:pPr lvl="1"/>
            <a:r>
              <a:rPr lang="en-US" dirty="0">
                <a:solidFill>
                  <a:srgbClr val="002060"/>
                </a:solidFill>
                <a:latin typeface="Calibri Light" panose="020F0302020204030204" pitchFamily="34" charset="0"/>
                <a:cs typeface="Calibri Light" panose="020F0302020204030204" pitchFamily="34" charset="0"/>
              </a:rPr>
              <a:t>Channel Islands  7</a:t>
            </a:r>
            <a:r>
              <a:rPr lang="en-US" baseline="30000" dirty="0">
                <a:solidFill>
                  <a:srgbClr val="002060"/>
                </a:solidFill>
                <a:latin typeface="Calibri Light" panose="020F0302020204030204" pitchFamily="34" charset="0"/>
                <a:cs typeface="Calibri Light" panose="020F0302020204030204" pitchFamily="34" charset="0"/>
              </a:rPr>
              <a:t>th</a:t>
            </a:r>
            <a:r>
              <a:rPr lang="en-US" dirty="0">
                <a:solidFill>
                  <a:srgbClr val="002060"/>
                </a:solidFill>
                <a:latin typeface="Calibri Light" panose="020F0302020204030204" pitchFamily="34" charset="0"/>
                <a:cs typeface="Calibri Light" panose="020F0302020204030204" pitchFamily="34" charset="0"/>
              </a:rPr>
              <a:t>-15</a:t>
            </a:r>
            <a:r>
              <a:rPr lang="en-US" baseline="30000" dirty="0">
                <a:solidFill>
                  <a:srgbClr val="002060"/>
                </a:solidFill>
                <a:latin typeface="Calibri Light" panose="020F0302020204030204" pitchFamily="34" charset="0"/>
                <a:cs typeface="Calibri Light" panose="020F0302020204030204" pitchFamily="34" charset="0"/>
              </a:rPr>
              <a:t>th</a:t>
            </a:r>
            <a:r>
              <a:rPr lang="en-US" dirty="0">
                <a:solidFill>
                  <a:srgbClr val="002060"/>
                </a:solidFill>
                <a:latin typeface="Calibri Light" panose="020F0302020204030204" pitchFamily="34" charset="0"/>
                <a:cs typeface="Calibri Light" panose="020F0302020204030204" pitchFamily="34" charset="0"/>
              </a:rPr>
              <a:t> July 2023</a:t>
            </a:r>
          </a:p>
          <a:p>
            <a:pPr lvl="1"/>
            <a:r>
              <a:rPr lang="en-US" dirty="0" err="1">
                <a:solidFill>
                  <a:srgbClr val="002060"/>
                </a:solidFill>
                <a:latin typeface="Calibri Light" panose="020F0302020204030204" pitchFamily="34" charset="0"/>
                <a:cs typeface="Calibri Light" panose="020F0302020204030204" pitchFamily="34" charset="0"/>
              </a:rPr>
              <a:t>Honfleur</a:t>
            </a:r>
            <a:r>
              <a:rPr lang="en-US" dirty="0">
                <a:solidFill>
                  <a:srgbClr val="002060"/>
                </a:solidFill>
                <a:latin typeface="Calibri Light" panose="020F0302020204030204" pitchFamily="34" charset="0"/>
                <a:cs typeface="Calibri Light" panose="020F0302020204030204" pitchFamily="34" charset="0"/>
              </a:rPr>
              <a:t>, Cherbourg, Guernsey, </a:t>
            </a:r>
            <a:r>
              <a:rPr lang="en-US" dirty="0" err="1">
                <a:solidFill>
                  <a:srgbClr val="002060"/>
                </a:solidFill>
                <a:latin typeface="Calibri Light" panose="020F0302020204030204" pitchFamily="34" charset="0"/>
                <a:cs typeface="Calibri Light" panose="020F0302020204030204" pitchFamily="34" charset="0"/>
              </a:rPr>
              <a:t>Alderney</a:t>
            </a:r>
            <a:r>
              <a:rPr lang="en-US" dirty="0">
                <a:solidFill>
                  <a:srgbClr val="002060"/>
                </a:solidFill>
                <a:latin typeface="Calibri Light" panose="020F0302020204030204" pitchFamily="34" charset="0"/>
                <a:cs typeface="Calibri Light" panose="020F0302020204030204" pitchFamily="34" charset="0"/>
              </a:rPr>
              <a:t>,   Portsmouth, Eastbourne &amp; </a:t>
            </a:r>
            <a:r>
              <a:rPr lang="en-US" dirty="0" err="1">
                <a:solidFill>
                  <a:srgbClr val="002060"/>
                </a:solidFill>
                <a:latin typeface="Calibri Light" panose="020F0302020204030204" pitchFamily="34" charset="0"/>
                <a:cs typeface="Calibri Light" panose="020F0302020204030204" pitchFamily="34" charset="0"/>
              </a:rPr>
              <a:t>Ramsgate</a:t>
            </a:r>
            <a:r>
              <a:rPr lang="en-US" dirty="0">
                <a:solidFill>
                  <a:srgbClr val="002060"/>
                </a:solidFill>
                <a:latin typeface="Calibri Light" panose="020F0302020204030204" pitchFamily="34" charset="0"/>
                <a:cs typeface="Calibri Light" panose="020F0302020204030204" pitchFamily="34" charset="0"/>
              </a:rPr>
              <a:t>.</a:t>
            </a:r>
          </a:p>
          <a:p>
            <a:pPr lvl="1"/>
            <a:r>
              <a:rPr lang="en-US" dirty="0">
                <a:solidFill>
                  <a:srgbClr val="002060"/>
                </a:solidFill>
                <a:latin typeface="Calibri Light" panose="020F0302020204030204" pitchFamily="34" charset="0"/>
                <a:cs typeface="Calibri Light" panose="020F0302020204030204" pitchFamily="34" charset="0"/>
              </a:rPr>
              <a:t>2 day stop over in Guernsey.</a:t>
            </a:r>
          </a:p>
          <a:p>
            <a:pPr lvl="1"/>
            <a:r>
              <a:rPr lang="en-US" dirty="0">
                <a:solidFill>
                  <a:srgbClr val="002060"/>
                </a:solidFill>
                <a:latin typeface="Calibri Light" panose="020F0302020204030204" pitchFamily="34" charset="0"/>
                <a:cs typeface="Calibri Light" panose="020F0302020204030204" pitchFamily="34" charset="0"/>
              </a:rPr>
              <a:t>1 day Stop in </a:t>
            </a:r>
            <a:r>
              <a:rPr lang="en-US" dirty="0" err="1">
                <a:solidFill>
                  <a:srgbClr val="002060"/>
                </a:solidFill>
                <a:latin typeface="Calibri Light" panose="020F0302020204030204" pitchFamily="34" charset="0"/>
                <a:cs typeface="Calibri Light" panose="020F0302020204030204" pitchFamily="34" charset="0"/>
              </a:rPr>
              <a:t>Alderney</a:t>
            </a:r>
            <a:r>
              <a:rPr lang="en-US" dirty="0">
                <a:solidFill>
                  <a:srgbClr val="002060"/>
                </a:solidFill>
                <a:latin typeface="Calibri Light" panose="020F0302020204030204" pitchFamily="34" charset="0"/>
                <a:cs typeface="Calibri Light" panose="020F0302020204030204" pitchFamily="34" charset="0"/>
              </a:rPr>
              <a:t>. </a:t>
            </a:r>
          </a:p>
        </p:txBody>
      </p:sp>
      <p:pic>
        <p:nvPicPr>
          <p:cNvPr id="8" name="Picture 7">
            <a:extLst>
              <a:ext uri="{FF2B5EF4-FFF2-40B4-BE49-F238E27FC236}">
                <a16:creationId xmlns:a16="http://schemas.microsoft.com/office/drawing/2014/main" id="{4F7F93D6-C589-3983-BA4D-145CD879F9D0}"/>
              </a:ext>
            </a:extLst>
          </p:cNvPr>
          <p:cNvPicPr>
            <a:picLocks noChangeAspect="1"/>
          </p:cNvPicPr>
          <p:nvPr/>
        </p:nvPicPr>
        <p:blipFill rotWithShape="1">
          <a:blip r:embed="rId5">
            <a:extLst>
              <a:ext uri="{837473B0-CC2E-450A-ABE3-18F120FF3D39}">
                <a1611:picAttrSrcUrl xmlns:a1611="http://schemas.microsoft.com/office/drawing/2016/11/main" r:id="rId6"/>
              </a:ext>
            </a:extLst>
          </a:blip>
          <a:srcRect b="14913"/>
          <a:stretch/>
        </p:blipFill>
        <p:spPr>
          <a:xfrm>
            <a:off x="6660703" y="1006377"/>
            <a:ext cx="3107340" cy="1987281"/>
          </a:xfrm>
          <a:prstGeom prst="rect">
            <a:avLst/>
          </a:prstGeom>
        </p:spPr>
      </p:pic>
      <p:pic>
        <p:nvPicPr>
          <p:cNvPr id="14" name="Picture 13">
            <a:extLst>
              <a:ext uri="{FF2B5EF4-FFF2-40B4-BE49-F238E27FC236}">
                <a16:creationId xmlns:a16="http://schemas.microsoft.com/office/drawing/2014/main" id="{088691B8-152C-5325-CF15-F1122EDEAEA8}"/>
              </a:ext>
            </a:extLst>
          </p:cNvPr>
          <p:cNvPicPr>
            <a:picLocks noChangeAspect="1"/>
          </p:cNvPicPr>
          <p:nvPr/>
        </p:nvPicPr>
        <p:blipFill>
          <a:blip r:embed="rId7">
            <a:extLst>
              <a:ext uri="{837473B0-CC2E-450A-ABE3-18F120FF3D39}">
                <a1611:picAttrSrcUrl xmlns:a1611="http://schemas.microsoft.com/office/drawing/2016/11/main" r:id="rId8"/>
              </a:ext>
            </a:extLst>
          </a:blip>
          <a:stretch>
            <a:fillRect/>
          </a:stretch>
        </p:blipFill>
        <p:spPr>
          <a:xfrm>
            <a:off x="9105771" y="2346673"/>
            <a:ext cx="2843935" cy="2138506"/>
          </a:xfrm>
          <a:prstGeom prst="rect">
            <a:avLst/>
          </a:prstGeom>
        </p:spPr>
      </p:pic>
    </p:spTree>
    <p:extLst>
      <p:ext uri="{BB962C8B-B14F-4D97-AF65-F5344CB8AC3E}">
        <p14:creationId xmlns:p14="http://schemas.microsoft.com/office/powerpoint/2010/main" val="42847793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9785F031-E54D-6A26-A9D8-3FF37E8DCE3B}"/>
              </a:ext>
            </a:extLst>
          </p:cNvPr>
          <p:cNvPicPr>
            <a:picLocks noGrp="1" noChangeAspect="1"/>
          </p:cNvPicPr>
          <p:nvPr>
            <p:ph idx="1"/>
          </p:nvPr>
        </p:nvPicPr>
        <p:blipFill rotWithShape="1">
          <a:blip r:embed="rId2">
            <a:extLst>
              <a:ext uri="{837473B0-CC2E-450A-ABE3-18F120FF3D39}">
                <a1611:picAttrSrcUrl xmlns:a1611="http://schemas.microsoft.com/office/drawing/2016/11/main" r:id="rId3"/>
              </a:ext>
            </a:extLst>
          </a:blip>
          <a:srcRect t="14526" b="9992"/>
          <a:stretch/>
        </p:blipFill>
        <p:spPr>
          <a:xfrm>
            <a:off x="1814396" y="1432054"/>
            <a:ext cx="8272826" cy="5125405"/>
          </a:xfrm>
        </p:spPr>
      </p:pic>
      <p:sp>
        <p:nvSpPr>
          <p:cNvPr id="4" name="Title 1">
            <a:extLst>
              <a:ext uri="{FF2B5EF4-FFF2-40B4-BE49-F238E27FC236}">
                <a16:creationId xmlns:a16="http://schemas.microsoft.com/office/drawing/2014/main" id="{546F4590-D748-F659-AECF-A12AD22F23A8}"/>
              </a:ext>
            </a:extLst>
          </p:cNvPr>
          <p:cNvSpPr>
            <a:spLocks noGrp="1"/>
          </p:cNvSpPr>
          <p:nvPr>
            <p:ph type="title"/>
          </p:nvPr>
        </p:nvSpPr>
        <p:spPr>
          <a:xfrm>
            <a:off x="3577458" y="120586"/>
            <a:ext cx="5037083" cy="957085"/>
          </a:xfrm>
        </p:spPr>
        <p:txBody>
          <a:bodyPr>
            <a:normAutofit fontScale="90000"/>
          </a:bodyPr>
          <a:lstStyle/>
          <a:p>
            <a:pPr algn="ctr"/>
            <a:r>
              <a:rPr lang="en-US" b="1" dirty="0">
                <a:solidFill>
                  <a:schemeClr val="accent1">
                    <a:lumMod val="50000"/>
                  </a:schemeClr>
                </a:solidFill>
              </a:rPr>
              <a:t>Summer Cruise 2023 </a:t>
            </a:r>
            <a:br>
              <a:rPr lang="en-US" b="1" dirty="0">
                <a:solidFill>
                  <a:schemeClr val="accent1">
                    <a:lumMod val="50000"/>
                  </a:schemeClr>
                </a:solidFill>
              </a:rPr>
            </a:br>
            <a:r>
              <a:rPr lang="en-US" sz="2200" b="1" dirty="0">
                <a:solidFill>
                  <a:schemeClr val="accent1">
                    <a:lumMod val="50000"/>
                  </a:schemeClr>
                </a:solidFill>
              </a:rPr>
              <a:t>Tim </a:t>
            </a:r>
            <a:r>
              <a:rPr lang="en-US" sz="2200" b="1" dirty="0" err="1">
                <a:solidFill>
                  <a:schemeClr val="accent1">
                    <a:lumMod val="50000"/>
                  </a:schemeClr>
                </a:solidFill>
              </a:rPr>
              <a:t>Bultitude</a:t>
            </a:r>
            <a:r>
              <a:rPr lang="en-US" sz="2200" b="1" dirty="0">
                <a:solidFill>
                  <a:schemeClr val="accent1">
                    <a:lumMod val="50000"/>
                  </a:schemeClr>
                </a:solidFill>
              </a:rPr>
              <a:t> &amp; Pete Morley </a:t>
            </a:r>
            <a:endParaRPr lang="en-US" sz="2200" dirty="0"/>
          </a:p>
        </p:txBody>
      </p:sp>
      <p:sp>
        <p:nvSpPr>
          <p:cNvPr id="8" name="Oval 7">
            <a:extLst>
              <a:ext uri="{FF2B5EF4-FFF2-40B4-BE49-F238E27FC236}">
                <a16:creationId xmlns:a16="http://schemas.microsoft.com/office/drawing/2014/main" id="{F7873035-4F3C-CF56-0749-A06139CA9713}"/>
              </a:ext>
            </a:extLst>
          </p:cNvPr>
          <p:cNvSpPr/>
          <p:nvPr/>
        </p:nvSpPr>
        <p:spPr>
          <a:xfrm>
            <a:off x="5567951" y="3288626"/>
            <a:ext cx="705059" cy="643355"/>
          </a:xfrm>
          <a:prstGeom prst="ellipse">
            <a:avLst/>
          </a:prstGeom>
          <a:solidFill>
            <a:srgbClr val="A7D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4" name="Group 143">
            <a:extLst>
              <a:ext uri="{FF2B5EF4-FFF2-40B4-BE49-F238E27FC236}">
                <a16:creationId xmlns:a16="http://schemas.microsoft.com/office/drawing/2014/main" id="{5FD5101E-5138-7C2F-820A-82831091B76D}"/>
              </a:ext>
            </a:extLst>
          </p:cNvPr>
          <p:cNvGrpSpPr/>
          <p:nvPr/>
        </p:nvGrpSpPr>
        <p:grpSpPr>
          <a:xfrm>
            <a:off x="1942025" y="1954924"/>
            <a:ext cx="4125675" cy="4062162"/>
            <a:chOff x="1942025" y="1954924"/>
            <a:chExt cx="4125675" cy="4062162"/>
          </a:xfrm>
        </p:grpSpPr>
        <p:cxnSp>
          <p:nvCxnSpPr>
            <p:cNvPr id="18" name="Curved Connector 17">
              <a:extLst>
                <a:ext uri="{FF2B5EF4-FFF2-40B4-BE49-F238E27FC236}">
                  <a16:creationId xmlns:a16="http://schemas.microsoft.com/office/drawing/2014/main" id="{36952BF1-BBD0-F488-6392-83D1244BAC74}"/>
                </a:ext>
              </a:extLst>
            </p:cNvPr>
            <p:cNvCxnSpPr>
              <a:cxnSpLocks/>
            </p:cNvCxnSpPr>
            <p:nvPr/>
          </p:nvCxnSpPr>
          <p:spPr>
            <a:xfrm rot="16200000" flipH="1">
              <a:off x="5262194" y="3936312"/>
              <a:ext cx="1494121" cy="116891"/>
            </a:xfrm>
            <a:prstGeom prst="curvedConnector3">
              <a:avLst>
                <a:gd name="adj1" fmla="val 50000"/>
              </a:avLst>
            </a:prstGeom>
            <a:ln w="19050">
              <a:tailEnd type="triangle"/>
            </a:ln>
          </p:spPr>
          <p:style>
            <a:lnRef idx="1">
              <a:schemeClr val="accent2"/>
            </a:lnRef>
            <a:fillRef idx="0">
              <a:schemeClr val="accent2"/>
            </a:fillRef>
            <a:effectRef idx="0">
              <a:schemeClr val="accent2"/>
            </a:effectRef>
            <a:fontRef idx="minor">
              <a:schemeClr val="tx1"/>
            </a:fontRef>
          </p:style>
        </p:cxnSp>
        <p:cxnSp>
          <p:nvCxnSpPr>
            <p:cNvPr id="20" name="Curved Connector 19">
              <a:extLst>
                <a:ext uri="{FF2B5EF4-FFF2-40B4-BE49-F238E27FC236}">
                  <a16:creationId xmlns:a16="http://schemas.microsoft.com/office/drawing/2014/main" id="{54744020-CB65-687F-2CD8-F53FDD4E48C5}"/>
                </a:ext>
              </a:extLst>
            </p:cNvPr>
            <p:cNvCxnSpPr>
              <a:cxnSpLocks/>
            </p:cNvCxnSpPr>
            <p:nvPr/>
          </p:nvCxnSpPr>
          <p:spPr>
            <a:xfrm rot="10800000" flipV="1">
              <a:off x="4610438" y="4759912"/>
              <a:ext cx="1398817" cy="1257172"/>
            </a:xfrm>
            <a:prstGeom prst="curvedConnector3">
              <a:avLst>
                <a:gd name="adj1" fmla="val 110861"/>
              </a:avLst>
            </a:prstGeom>
            <a:ln w="19050">
              <a:tailEnd type="triangle"/>
            </a:ln>
          </p:spPr>
          <p:style>
            <a:lnRef idx="1">
              <a:schemeClr val="accent2"/>
            </a:lnRef>
            <a:fillRef idx="0">
              <a:schemeClr val="accent2"/>
            </a:fillRef>
            <a:effectRef idx="0">
              <a:schemeClr val="accent2"/>
            </a:effectRef>
            <a:fontRef idx="minor">
              <a:schemeClr val="tx1"/>
            </a:fontRef>
          </p:style>
        </p:cxnSp>
        <p:cxnSp>
          <p:nvCxnSpPr>
            <p:cNvPr id="29" name="Curved Connector 28">
              <a:extLst>
                <a:ext uri="{FF2B5EF4-FFF2-40B4-BE49-F238E27FC236}">
                  <a16:creationId xmlns:a16="http://schemas.microsoft.com/office/drawing/2014/main" id="{C0957EF2-FC31-C90A-214A-D9D7028BBAF8}"/>
                </a:ext>
              </a:extLst>
            </p:cNvPr>
            <p:cNvCxnSpPr>
              <a:cxnSpLocks/>
            </p:cNvCxnSpPr>
            <p:nvPr/>
          </p:nvCxnSpPr>
          <p:spPr>
            <a:xfrm rot="5400000" flipH="1" flipV="1">
              <a:off x="3579492" y="4851983"/>
              <a:ext cx="2090527" cy="180930"/>
            </a:xfrm>
            <a:prstGeom prst="curvedConnector3">
              <a:avLst>
                <a:gd name="adj1" fmla="val 53519"/>
              </a:avLst>
            </a:prstGeom>
            <a:ln w="19050">
              <a:tailEnd type="triangle"/>
            </a:ln>
          </p:spPr>
          <p:style>
            <a:lnRef idx="1">
              <a:schemeClr val="accent2"/>
            </a:lnRef>
            <a:fillRef idx="0">
              <a:schemeClr val="accent2"/>
            </a:fillRef>
            <a:effectRef idx="0">
              <a:schemeClr val="accent2"/>
            </a:effectRef>
            <a:fontRef idx="minor">
              <a:schemeClr val="tx1"/>
            </a:fontRef>
          </p:style>
        </p:cxnSp>
        <p:cxnSp>
          <p:nvCxnSpPr>
            <p:cNvPr id="32" name="Curved Connector 31">
              <a:extLst>
                <a:ext uri="{FF2B5EF4-FFF2-40B4-BE49-F238E27FC236}">
                  <a16:creationId xmlns:a16="http://schemas.microsoft.com/office/drawing/2014/main" id="{476B07A0-0329-450A-EB5E-A2E9B3753EDC}"/>
                </a:ext>
              </a:extLst>
            </p:cNvPr>
            <p:cNvCxnSpPr>
              <a:cxnSpLocks/>
            </p:cNvCxnSpPr>
            <p:nvPr/>
          </p:nvCxnSpPr>
          <p:spPr>
            <a:xfrm flipV="1">
              <a:off x="4755244" y="3061130"/>
              <a:ext cx="1195565" cy="884591"/>
            </a:xfrm>
            <a:prstGeom prst="curvedConnector3">
              <a:avLst>
                <a:gd name="adj1" fmla="val 107141"/>
              </a:avLst>
            </a:prstGeom>
            <a:ln w="28575">
              <a:tailEnd type="triangle"/>
            </a:ln>
          </p:spPr>
          <p:style>
            <a:lnRef idx="1">
              <a:schemeClr val="accent3"/>
            </a:lnRef>
            <a:fillRef idx="0">
              <a:schemeClr val="accent3"/>
            </a:fillRef>
            <a:effectRef idx="0">
              <a:schemeClr val="accent3"/>
            </a:effectRef>
            <a:fontRef idx="minor">
              <a:schemeClr val="tx1"/>
            </a:fontRef>
          </p:style>
        </p:cxnSp>
        <p:cxnSp>
          <p:nvCxnSpPr>
            <p:cNvPr id="37" name="Curved Connector 36">
              <a:extLst>
                <a:ext uri="{FF2B5EF4-FFF2-40B4-BE49-F238E27FC236}">
                  <a16:creationId xmlns:a16="http://schemas.microsoft.com/office/drawing/2014/main" id="{38065520-D450-1E3B-4892-A5F631112436}"/>
                </a:ext>
              </a:extLst>
            </p:cNvPr>
            <p:cNvCxnSpPr>
              <a:cxnSpLocks/>
              <a:endCxn id="91" idx="1"/>
            </p:cNvCxnSpPr>
            <p:nvPr/>
          </p:nvCxnSpPr>
          <p:spPr>
            <a:xfrm rot="16200000" flipV="1">
              <a:off x="5375869" y="2464848"/>
              <a:ext cx="1117184" cy="97335"/>
            </a:xfrm>
            <a:prstGeom prst="curvedConnector4">
              <a:avLst>
                <a:gd name="adj1" fmla="val 16975"/>
                <a:gd name="adj2" fmla="val -145657"/>
              </a:avLst>
            </a:prstGeom>
            <a:ln w="28575">
              <a:tailEnd type="triangle"/>
            </a:ln>
          </p:spPr>
          <p:style>
            <a:lnRef idx="1">
              <a:schemeClr val="accent3"/>
            </a:lnRef>
            <a:fillRef idx="0">
              <a:schemeClr val="accent3"/>
            </a:fillRef>
            <a:effectRef idx="0">
              <a:schemeClr val="accent3"/>
            </a:effectRef>
            <a:fontRef idx="minor">
              <a:schemeClr val="tx1"/>
            </a:fontRef>
          </p:style>
        </p:cxnSp>
        <p:cxnSp>
          <p:nvCxnSpPr>
            <p:cNvPr id="47" name="Curved Connector 46">
              <a:extLst>
                <a:ext uri="{FF2B5EF4-FFF2-40B4-BE49-F238E27FC236}">
                  <a16:creationId xmlns:a16="http://schemas.microsoft.com/office/drawing/2014/main" id="{C78E0E6D-DBB0-1D39-C1BC-6CBE61CDE18E}"/>
                </a:ext>
              </a:extLst>
            </p:cNvPr>
            <p:cNvCxnSpPr>
              <a:cxnSpLocks/>
            </p:cNvCxnSpPr>
            <p:nvPr/>
          </p:nvCxnSpPr>
          <p:spPr>
            <a:xfrm rot="10800000">
              <a:off x="2874378" y="5567331"/>
              <a:ext cx="1784780" cy="449755"/>
            </a:xfrm>
            <a:prstGeom prst="curvedConnector3">
              <a:avLst>
                <a:gd name="adj1" fmla="val 50000"/>
              </a:avLst>
            </a:prstGeom>
            <a:ln w="28575">
              <a:tailEnd type="triangle"/>
            </a:ln>
          </p:spPr>
          <p:style>
            <a:lnRef idx="1">
              <a:schemeClr val="accent6"/>
            </a:lnRef>
            <a:fillRef idx="0">
              <a:schemeClr val="accent6"/>
            </a:fillRef>
            <a:effectRef idx="0">
              <a:schemeClr val="accent6"/>
            </a:effectRef>
            <a:fontRef idx="minor">
              <a:schemeClr val="tx1"/>
            </a:fontRef>
          </p:style>
        </p:cxnSp>
        <p:cxnSp>
          <p:nvCxnSpPr>
            <p:cNvPr id="50" name="Curved Connector 49">
              <a:extLst>
                <a:ext uri="{FF2B5EF4-FFF2-40B4-BE49-F238E27FC236}">
                  <a16:creationId xmlns:a16="http://schemas.microsoft.com/office/drawing/2014/main" id="{636757E7-1EBB-22F4-ECBE-060ADE1F9E9E}"/>
                </a:ext>
              </a:extLst>
            </p:cNvPr>
            <p:cNvCxnSpPr>
              <a:cxnSpLocks/>
            </p:cNvCxnSpPr>
            <p:nvPr/>
          </p:nvCxnSpPr>
          <p:spPr>
            <a:xfrm rot="5400000" flipH="1" flipV="1">
              <a:off x="1996008" y="4127022"/>
              <a:ext cx="1710224" cy="1170394"/>
            </a:xfrm>
            <a:prstGeom prst="curvedConnector3">
              <a:avLst>
                <a:gd name="adj1" fmla="val 50000"/>
              </a:avLst>
            </a:prstGeom>
            <a:ln w="28575">
              <a:tailEnd type="triangle"/>
            </a:ln>
          </p:spPr>
          <p:style>
            <a:lnRef idx="1">
              <a:schemeClr val="accent6"/>
            </a:lnRef>
            <a:fillRef idx="0">
              <a:schemeClr val="accent6"/>
            </a:fillRef>
            <a:effectRef idx="0">
              <a:schemeClr val="accent6"/>
            </a:effectRef>
            <a:fontRef idx="minor">
              <a:schemeClr val="tx1"/>
            </a:fontRef>
          </p:style>
        </p:cxnSp>
        <p:cxnSp>
          <p:nvCxnSpPr>
            <p:cNvPr id="54" name="Curved Connector 53">
              <a:extLst>
                <a:ext uri="{FF2B5EF4-FFF2-40B4-BE49-F238E27FC236}">
                  <a16:creationId xmlns:a16="http://schemas.microsoft.com/office/drawing/2014/main" id="{23AE3230-ACF6-D088-CC1A-48061AC09705}"/>
                </a:ext>
              </a:extLst>
            </p:cNvPr>
            <p:cNvCxnSpPr>
              <a:cxnSpLocks/>
            </p:cNvCxnSpPr>
            <p:nvPr/>
          </p:nvCxnSpPr>
          <p:spPr>
            <a:xfrm rot="5400000" flipH="1" flipV="1">
              <a:off x="1952784" y="5612894"/>
              <a:ext cx="300448" cy="224800"/>
            </a:xfrm>
            <a:prstGeom prst="curvedConnector3">
              <a:avLst>
                <a:gd name="adj1" fmla="val 50000"/>
              </a:avLst>
            </a:prstGeom>
            <a:ln w="28575">
              <a:tailEnd type="triangle"/>
            </a:ln>
          </p:spPr>
          <p:style>
            <a:lnRef idx="1">
              <a:schemeClr val="accent6"/>
            </a:lnRef>
            <a:fillRef idx="0">
              <a:schemeClr val="accent6"/>
            </a:fillRef>
            <a:effectRef idx="0">
              <a:schemeClr val="accent6"/>
            </a:effectRef>
            <a:fontRef idx="minor">
              <a:schemeClr val="tx1"/>
            </a:fontRef>
          </p:style>
        </p:cxnSp>
        <p:cxnSp>
          <p:nvCxnSpPr>
            <p:cNvPr id="57" name="Curved Connector 56">
              <a:extLst>
                <a:ext uri="{FF2B5EF4-FFF2-40B4-BE49-F238E27FC236}">
                  <a16:creationId xmlns:a16="http://schemas.microsoft.com/office/drawing/2014/main" id="{DD60A129-94DB-C30B-C3FC-113458324D08}"/>
                </a:ext>
              </a:extLst>
            </p:cNvPr>
            <p:cNvCxnSpPr>
              <a:cxnSpLocks/>
            </p:cNvCxnSpPr>
            <p:nvPr/>
          </p:nvCxnSpPr>
          <p:spPr>
            <a:xfrm rot="10800000" flipV="1">
              <a:off x="1942025" y="5575070"/>
              <a:ext cx="892330" cy="254560"/>
            </a:xfrm>
            <a:prstGeom prst="curvedConnector3">
              <a:avLst>
                <a:gd name="adj1" fmla="val 41755"/>
              </a:avLst>
            </a:prstGeom>
            <a:ln w="28575">
              <a:tailEnd type="triangle"/>
            </a:ln>
          </p:spPr>
          <p:style>
            <a:lnRef idx="1">
              <a:schemeClr val="accent6"/>
            </a:lnRef>
            <a:fillRef idx="0">
              <a:schemeClr val="accent6"/>
            </a:fillRef>
            <a:effectRef idx="0">
              <a:schemeClr val="accent6"/>
            </a:effectRef>
            <a:fontRef idx="minor">
              <a:schemeClr val="tx1"/>
            </a:fontRef>
          </p:style>
        </p:cxnSp>
        <p:cxnSp>
          <p:nvCxnSpPr>
            <p:cNvPr id="59" name="Curved Connector 58">
              <a:extLst>
                <a:ext uri="{FF2B5EF4-FFF2-40B4-BE49-F238E27FC236}">
                  <a16:creationId xmlns:a16="http://schemas.microsoft.com/office/drawing/2014/main" id="{F521E26A-F4B4-CDB6-FEF3-9A18BA03497C}"/>
                </a:ext>
              </a:extLst>
            </p:cNvPr>
            <p:cNvCxnSpPr>
              <a:cxnSpLocks/>
            </p:cNvCxnSpPr>
            <p:nvPr/>
          </p:nvCxnSpPr>
          <p:spPr>
            <a:xfrm flipV="1">
              <a:off x="3471913" y="3945721"/>
              <a:ext cx="1187245" cy="49036"/>
            </a:xfrm>
            <a:prstGeom prst="curvedConnector3">
              <a:avLst>
                <a:gd name="adj1" fmla="val 30524"/>
              </a:avLst>
            </a:prstGeom>
            <a:ln w="28575">
              <a:tailEnd type="triangle"/>
            </a:ln>
          </p:spPr>
          <p:style>
            <a:lnRef idx="1">
              <a:schemeClr val="accent6"/>
            </a:lnRef>
            <a:fillRef idx="0">
              <a:schemeClr val="accent6"/>
            </a:fillRef>
            <a:effectRef idx="0">
              <a:schemeClr val="accent6"/>
            </a:effectRef>
            <a:fontRef idx="minor">
              <a:schemeClr val="tx1"/>
            </a:fontRef>
          </p:style>
        </p:cxnSp>
      </p:grpSp>
      <p:sp>
        <p:nvSpPr>
          <p:cNvPr id="80" name="TextBox 79">
            <a:extLst>
              <a:ext uri="{FF2B5EF4-FFF2-40B4-BE49-F238E27FC236}">
                <a16:creationId xmlns:a16="http://schemas.microsoft.com/office/drawing/2014/main" id="{A241789E-CFEC-F188-31B4-72D7F812F193}"/>
              </a:ext>
            </a:extLst>
          </p:cNvPr>
          <p:cNvSpPr txBox="1"/>
          <p:nvPr/>
        </p:nvSpPr>
        <p:spPr>
          <a:xfrm>
            <a:off x="670147" y="1750422"/>
            <a:ext cx="1022070" cy="923330"/>
          </a:xfrm>
          <a:prstGeom prst="rect">
            <a:avLst/>
          </a:prstGeom>
          <a:noFill/>
          <a:ln>
            <a:solidFill>
              <a:schemeClr val="bg1">
                <a:lumMod val="65000"/>
              </a:schemeClr>
            </a:solidFill>
          </a:ln>
        </p:spPr>
        <p:txBody>
          <a:bodyPr wrap="square" rtlCol="0">
            <a:spAutoFit/>
          </a:bodyPr>
          <a:lstStyle/>
          <a:p>
            <a:r>
              <a:rPr lang="en-US" dirty="0">
                <a:solidFill>
                  <a:schemeClr val="accent2">
                    <a:lumMod val="75000"/>
                  </a:schemeClr>
                </a:solidFill>
              </a:rPr>
              <a:t>Week 1</a:t>
            </a:r>
          </a:p>
          <a:p>
            <a:r>
              <a:rPr lang="en-US" dirty="0">
                <a:solidFill>
                  <a:srgbClr val="2B982F"/>
                </a:solidFill>
              </a:rPr>
              <a:t>Week 2</a:t>
            </a:r>
          </a:p>
          <a:p>
            <a:r>
              <a:rPr lang="en-US" dirty="0">
                <a:solidFill>
                  <a:schemeClr val="accent3">
                    <a:lumMod val="75000"/>
                  </a:schemeClr>
                </a:solidFill>
              </a:rPr>
              <a:t>Return</a:t>
            </a:r>
          </a:p>
        </p:txBody>
      </p:sp>
      <p:sp>
        <p:nvSpPr>
          <p:cNvPr id="91" name="Freeform 90">
            <a:extLst>
              <a:ext uri="{FF2B5EF4-FFF2-40B4-BE49-F238E27FC236}">
                <a16:creationId xmlns:a16="http://schemas.microsoft.com/office/drawing/2014/main" id="{E79077DC-7597-A6C0-0999-69A5D00369EE}"/>
              </a:ext>
            </a:extLst>
          </p:cNvPr>
          <p:cNvSpPr/>
          <p:nvPr/>
        </p:nvSpPr>
        <p:spPr>
          <a:xfrm>
            <a:off x="5812221" y="1891862"/>
            <a:ext cx="262758" cy="1355835"/>
          </a:xfrm>
          <a:custGeom>
            <a:avLst/>
            <a:gdLst>
              <a:gd name="connsiteX0" fmla="*/ 0 w 262758"/>
              <a:gd name="connsiteY0" fmla="*/ 0 h 1355835"/>
              <a:gd name="connsiteX1" fmla="*/ 73572 w 262758"/>
              <a:gd name="connsiteY1" fmla="*/ 63062 h 1355835"/>
              <a:gd name="connsiteX2" fmla="*/ 84082 w 262758"/>
              <a:gd name="connsiteY2" fmla="*/ 94593 h 1355835"/>
              <a:gd name="connsiteX3" fmla="*/ 105103 w 262758"/>
              <a:gd name="connsiteY3" fmla="*/ 126124 h 1355835"/>
              <a:gd name="connsiteX4" fmla="*/ 147145 w 262758"/>
              <a:gd name="connsiteY4" fmla="*/ 220717 h 1355835"/>
              <a:gd name="connsiteX5" fmla="*/ 168165 w 262758"/>
              <a:gd name="connsiteY5" fmla="*/ 294290 h 1355835"/>
              <a:gd name="connsiteX6" fmla="*/ 178676 w 262758"/>
              <a:gd name="connsiteY6" fmla="*/ 325821 h 1355835"/>
              <a:gd name="connsiteX7" fmla="*/ 199696 w 262758"/>
              <a:gd name="connsiteY7" fmla="*/ 420414 h 1355835"/>
              <a:gd name="connsiteX8" fmla="*/ 210207 w 262758"/>
              <a:gd name="connsiteY8" fmla="*/ 525517 h 1355835"/>
              <a:gd name="connsiteX9" fmla="*/ 241738 w 262758"/>
              <a:gd name="connsiteY9" fmla="*/ 788276 h 1355835"/>
              <a:gd name="connsiteX10" fmla="*/ 262758 w 262758"/>
              <a:gd name="connsiteY10" fmla="*/ 1082566 h 1355835"/>
              <a:gd name="connsiteX11" fmla="*/ 252248 w 262758"/>
              <a:gd name="connsiteY11" fmla="*/ 1240221 h 1355835"/>
              <a:gd name="connsiteX12" fmla="*/ 241738 w 262758"/>
              <a:gd name="connsiteY12" fmla="*/ 1271752 h 1355835"/>
              <a:gd name="connsiteX13" fmla="*/ 178676 w 262758"/>
              <a:gd name="connsiteY13" fmla="*/ 1303283 h 1355835"/>
              <a:gd name="connsiteX14" fmla="*/ 147145 w 262758"/>
              <a:gd name="connsiteY14" fmla="*/ 1355835 h 1355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2758" h="1355835">
                <a:moveTo>
                  <a:pt x="0" y="0"/>
                </a:moveTo>
                <a:cubicBezTo>
                  <a:pt x="24524" y="21021"/>
                  <a:pt x="52113" y="38921"/>
                  <a:pt x="73572" y="63062"/>
                </a:cubicBezTo>
                <a:cubicBezTo>
                  <a:pt x="80932" y="71342"/>
                  <a:pt x="79127" y="84684"/>
                  <a:pt x="84082" y="94593"/>
                </a:cubicBezTo>
                <a:cubicBezTo>
                  <a:pt x="89731" y="105891"/>
                  <a:pt x="98096" y="115614"/>
                  <a:pt x="105103" y="126124"/>
                </a:cubicBezTo>
                <a:cubicBezTo>
                  <a:pt x="130119" y="201170"/>
                  <a:pt x="113833" y="170750"/>
                  <a:pt x="147145" y="220717"/>
                </a:cubicBezTo>
                <a:cubicBezTo>
                  <a:pt x="172351" y="296337"/>
                  <a:pt x="141762" y="201882"/>
                  <a:pt x="168165" y="294290"/>
                </a:cubicBezTo>
                <a:cubicBezTo>
                  <a:pt x="171209" y="304943"/>
                  <a:pt x="175632" y="315168"/>
                  <a:pt x="178676" y="325821"/>
                </a:cubicBezTo>
                <a:cubicBezTo>
                  <a:pt x="184920" y="347676"/>
                  <a:pt x="196987" y="400095"/>
                  <a:pt x="199696" y="420414"/>
                </a:cubicBezTo>
                <a:cubicBezTo>
                  <a:pt x="204349" y="455314"/>
                  <a:pt x="206093" y="490549"/>
                  <a:pt x="210207" y="525517"/>
                </a:cubicBezTo>
                <a:cubicBezTo>
                  <a:pt x="233953" y="727357"/>
                  <a:pt x="207062" y="406825"/>
                  <a:pt x="241738" y="788276"/>
                </a:cubicBezTo>
                <a:cubicBezTo>
                  <a:pt x="257649" y="963307"/>
                  <a:pt x="249976" y="865260"/>
                  <a:pt x="262758" y="1082566"/>
                </a:cubicBezTo>
                <a:cubicBezTo>
                  <a:pt x="259255" y="1135118"/>
                  <a:pt x="258064" y="1187875"/>
                  <a:pt x="252248" y="1240221"/>
                </a:cubicBezTo>
                <a:cubicBezTo>
                  <a:pt x="251025" y="1251232"/>
                  <a:pt x="248659" y="1263101"/>
                  <a:pt x="241738" y="1271752"/>
                </a:cubicBezTo>
                <a:cubicBezTo>
                  <a:pt x="226922" y="1290273"/>
                  <a:pt x="199445" y="1296359"/>
                  <a:pt x="178676" y="1303283"/>
                </a:cubicBezTo>
                <a:cubicBezTo>
                  <a:pt x="153309" y="1341332"/>
                  <a:pt x="163304" y="1323516"/>
                  <a:pt x="147145" y="1355835"/>
                </a:cubicBezTo>
              </a:path>
            </a:pathLst>
          </a:custGeom>
          <a:ln w="28575"/>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2205942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B1740-3612-49A5-8BBC-33CE62834AC5}"/>
              </a:ext>
            </a:extLst>
          </p:cNvPr>
          <p:cNvSpPr txBox="1">
            <a:spLocks/>
          </p:cNvSpPr>
          <p:nvPr/>
        </p:nvSpPr>
        <p:spPr>
          <a:xfrm>
            <a:off x="2473306" y="118781"/>
            <a:ext cx="6803471" cy="990710"/>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100" b="1" dirty="0">
                <a:solidFill>
                  <a:schemeClr val="accent1">
                    <a:lumMod val="50000"/>
                  </a:schemeClr>
                </a:solidFill>
              </a:rPr>
              <a:t>AGM 2022 </a:t>
            </a:r>
            <a:br>
              <a:rPr lang="en-US" b="1" dirty="0">
                <a:solidFill>
                  <a:schemeClr val="accent1">
                    <a:lumMod val="50000"/>
                  </a:schemeClr>
                </a:solidFill>
              </a:rPr>
            </a:br>
            <a:r>
              <a:rPr lang="en-US" sz="2100" b="1" dirty="0">
                <a:solidFill>
                  <a:schemeClr val="accent1">
                    <a:lumMod val="50000"/>
                  </a:schemeClr>
                </a:solidFill>
              </a:rPr>
              <a:t>Mark Abbott VR</a:t>
            </a:r>
            <a:endParaRPr lang="en-US" sz="2100" dirty="0"/>
          </a:p>
        </p:txBody>
      </p:sp>
      <p:sp>
        <p:nvSpPr>
          <p:cNvPr id="6" name="TextBox 5">
            <a:extLst>
              <a:ext uri="{FF2B5EF4-FFF2-40B4-BE49-F238E27FC236}">
                <a16:creationId xmlns:a16="http://schemas.microsoft.com/office/drawing/2014/main" id="{C988A408-D25C-4CD6-B394-EBCAEE22B534}"/>
              </a:ext>
            </a:extLst>
          </p:cNvPr>
          <p:cNvSpPr txBox="1"/>
          <p:nvPr/>
        </p:nvSpPr>
        <p:spPr>
          <a:xfrm>
            <a:off x="570094" y="2782669"/>
            <a:ext cx="11051812" cy="3477875"/>
          </a:xfrm>
          <a:prstGeom prst="rect">
            <a:avLst/>
          </a:prstGeom>
          <a:noFill/>
          <a:ln>
            <a:noFill/>
          </a:ln>
        </p:spPr>
        <p:txBody>
          <a:bodyPr wrap="square" rtlCol="0">
            <a:spAutoFit/>
          </a:bodyPr>
          <a:lstStyle/>
          <a:p>
            <a:pPr algn="ctr">
              <a:spcAft>
                <a:spcPts val="1200"/>
              </a:spcAft>
            </a:pPr>
            <a:r>
              <a:rPr lang="en-GB" sz="3600" dirty="0">
                <a:solidFill>
                  <a:schemeClr val="accent1">
                    <a:lumMod val="50000"/>
                  </a:schemeClr>
                </a:solidFill>
                <a:latin typeface="Calibri Light" panose="020F0302020204030204" pitchFamily="34" charset="0"/>
                <a:ea typeface="+mj-ea"/>
                <a:cs typeface="Calibri Light" panose="020F0302020204030204" pitchFamily="34" charset="0"/>
              </a:rPr>
              <a:t>AOB</a:t>
            </a:r>
          </a:p>
          <a:p>
            <a:pPr algn="ctr">
              <a:spcAft>
                <a:spcPts val="1200"/>
              </a:spcAft>
            </a:pPr>
            <a:r>
              <a:rPr lang="en-GB" sz="3600" dirty="0">
                <a:solidFill>
                  <a:schemeClr val="accent1">
                    <a:lumMod val="50000"/>
                  </a:schemeClr>
                </a:solidFill>
                <a:latin typeface="Calibri Light" panose="020F0302020204030204" pitchFamily="34" charset="0"/>
                <a:ea typeface="+mj-ea"/>
                <a:cs typeface="Calibri Light" panose="020F0302020204030204" pitchFamily="34" charset="0"/>
              </a:rPr>
              <a:t>Questions?</a:t>
            </a:r>
          </a:p>
          <a:p>
            <a:pPr algn="ctr">
              <a:spcAft>
                <a:spcPts val="1200"/>
              </a:spcAft>
            </a:pPr>
            <a:endParaRPr lang="en-GB" sz="3600" dirty="0">
              <a:solidFill>
                <a:schemeClr val="accent1">
                  <a:lumMod val="50000"/>
                </a:schemeClr>
              </a:solidFill>
              <a:latin typeface="Calibri Light" panose="020F0302020204030204" pitchFamily="34" charset="0"/>
              <a:ea typeface="+mj-ea"/>
              <a:cs typeface="Calibri Light" panose="020F0302020204030204" pitchFamily="34" charset="0"/>
            </a:endParaRPr>
          </a:p>
          <a:p>
            <a:pPr algn="ctr">
              <a:spcAft>
                <a:spcPts val="1200"/>
              </a:spcAft>
            </a:pPr>
            <a:endParaRPr lang="en-GB" sz="3600" dirty="0">
              <a:solidFill>
                <a:schemeClr val="accent1">
                  <a:lumMod val="50000"/>
                </a:schemeClr>
              </a:solidFill>
              <a:latin typeface="Calibri Light" panose="020F0302020204030204" pitchFamily="34" charset="0"/>
              <a:ea typeface="+mj-ea"/>
              <a:cs typeface="Calibri Light" panose="020F0302020204030204" pitchFamily="34" charset="0"/>
            </a:endParaRPr>
          </a:p>
          <a:p>
            <a:pPr algn="ctr">
              <a:spcAft>
                <a:spcPts val="1200"/>
              </a:spcAft>
            </a:pPr>
            <a:r>
              <a:rPr lang="en-GB" sz="3600" dirty="0">
                <a:solidFill>
                  <a:schemeClr val="accent1">
                    <a:lumMod val="50000"/>
                  </a:schemeClr>
                </a:solidFill>
                <a:latin typeface="Calibri Light" panose="020F0302020204030204" pitchFamily="34" charset="0"/>
                <a:ea typeface="+mj-ea"/>
                <a:cs typeface="Calibri Light" panose="020F0302020204030204" pitchFamily="34" charset="0"/>
              </a:rPr>
              <a:t>Next AGM Saturday 9</a:t>
            </a:r>
            <a:r>
              <a:rPr lang="en-GB" sz="3600" baseline="30000" dirty="0">
                <a:solidFill>
                  <a:schemeClr val="accent1">
                    <a:lumMod val="50000"/>
                  </a:schemeClr>
                </a:solidFill>
                <a:latin typeface="Calibri Light" panose="020F0302020204030204" pitchFamily="34" charset="0"/>
                <a:ea typeface="+mj-ea"/>
                <a:cs typeface="Calibri Light" panose="020F0302020204030204" pitchFamily="34" charset="0"/>
              </a:rPr>
              <a:t>th</a:t>
            </a:r>
            <a:r>
              <a:rPr lang="en-GB" sz="3600" dirty="0">
                <a:solidFill>
                  <a:schemeClr val="accent1">
                    <a:lumMod val="50000"/>
                  </a:schemeClr>
                </a:solidFill>
                <a:latin typeface="Calibri Light" panose="020F0302020204030204" pitchFamily="34" charset="0"/>
                <a:ea typeface="+mj-ea"/>
                <a:cs typeface="Calibri Light" panose="020F0302020204030204" pitchFamily="34" charset="0"/>
              </a:rPr>
              <a:t> December 2023</a:t>
            </a:r>
          </a:p>
        </p:txBody>
      </p:sp>
      <p:pic>
        <p:nvPicPr>
          <p:cNvPr id="7" name="Picture 6">
            <a:extLst>
              <a:ext uri="{FF2B5EF4-FFF2-40B4-BE49-F238E27FC236}">
                <a16:creationId xmlns:a16="http://schemas.microsoft.com/office/drawing/2014/main" id="{0D5E858B-80CE-4B07-994F-E87E6A3773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8834" y="111942"/>
            <a:ext cx="1375234" cy="971550"/>
          </a:xfrm>
          <a:prstGeom prst="rect">
            <a:avLst/>
          </a:prstGeom>
        </p:spPr>
      </p:pic>
    </p:spTree>
    <p:extLst>
      <p:ext uri="{BB962C8B-B14F-4D97-AF65-F5344CB8AC3E}">
        <p14:creationId xmlns:p14="http://schemas.microsoft.com/office/powerpoint/2010/main" val="21998003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EA1E30-2578-1645-8360-026689D01C8B}"/>
              </a:ext>
            </a:extLst>
          </p:cNvPr>
          <p:cNvSpPr>
            <a:spLocks noGrp="1"/>
          </p:cNvSpPr>
          <p:nvPr>
            <p:ph type="ctrTitle"/>
          </p:nvPr>
        </p:nvSpPr>
        <p:spPr>
          <a:xfrm>
            <a:off x="2993231" y="0"/>
            <a:ext cx="6205538" cy="971550"/>
          </a:xfrm>
        </p:spPr>
        <p:txBody>
          <a:bodyPr>
            <a:normAutofit/>
          </a:bodyPr>
          <a:lstStyle/>
          <a:p>
            <a:r>
              <a:rPr lang="en-US" sz="4800" b="1" dirty="0">
                <a:solidFill>
                  <a:schemeClr val="accent1">
                    <a:lumMod val="50000"/>
                  </a:schemeClr>
                </a:solidFill>
              </a:rPr>
              <a:t>Shotley Point Yacht Club</a:t>
            </a:r>
          </a:p>
        </p:txBody>
      </p:sp>
      <p:sp>
        <p:nvSpPr>
          <p:cNvPr id="3" name="Subtitle 2">
            <a:extLst>
              <a:ext uri="{FF2B5EF4-FFF2-40B4-BE49-F238E27FC236}">
                <a16:creationId xmlns:a16="http://schemas.microsoft.com/office/drawing/2014/main" id="{39E70213-3DE9-9E46-87AD-D25713903F8F}"/>
              </a:ext>
            </a:extLst>
          </p:cNvPr>
          <p:cNvSpPr>
            <a:spLocks noGrp="1"/>
          </p:cNvSpPr>
          <p:nvPr>
            <p:ph type="subTitle" idx="1"/>
          </p:nvPr>
        </p:nvSpPr>
        <p:spPr>
          <a:xfrm>
            <a:off x="514350" y="971550"/>
            <a:ext cx="11215688" cy="5774508"/>
          </a:xfrm>
        </p:spPr>
        <p:txBody>
          <a:bodyPr>
            <a:normAutofit fontScale="92500" lnSpcReduction="20000"/>
          </a:bodyPr>
          <a:lstStyle/>
          <a:p>
            <a:r>
              <a:rPr lang="en-US" dirty="0">
                <a:solidFill>
                  <a:schemeClr val="accent1">
                    <a:lumMod val="50000"/>
                  </a:schemeClr>
                </a:solidFill>
              </a:rPr>
              <a:t>AGENDA</a:t>
            </a:r>
          </a:p>
          <a:p>
            <a:pPr lvl="0" algn="l"/>
            <a:r>
              <a:rPr lang="en-GB" strike="sngStrike" dirty="0">
                <a:solidFill>
                  <a:schemeClr val="accent1">
                    <a:lumMod val="50000"/>
                  </a:schemeClr>
                </a:solidFill>
              </a:rPr>
              <a:t>1. Apologies for absence. (</a:t>
            </a:r>
            <a:r>
              <a:rPr lang="en-GB" strike="sngStrike" dirty="0" err="1">
                <a:solidFill>
                  <a:schemeClr val="accent1">
                    <a:lumMod val="50000"/>
                  </a:schemeClr>
                </a:solidFill>
              </a:rPr>
              <a:t>BdB</a:t>
            </a:r>
            <a:r>
              <a:rPr lang="en-GB" strike="sngStrike" dirty="0">
                <a:solidFill>
                  <a:schemeClr val="accent1">
                    <a:lumMod val="50000"/>
                  </a:schemeClr>
                </a:solidFill>
              </a:rPr>
              <a:t>)</a:t>
            </a:r>
          </a:p>
          <a:p>
            <a:pPr lvl="0" algn="l"/>
            <a:r>
              <a:rPr lang="en-GB" strike="sngStrike" dirty="0">
                <a:solidFill>
                  <a:schemeClr val="accent1">
                    <a:lumMod val="50000"/>
                  </a:schemeClr>
                </a:solidFill>
              </a:rPr>
              <a:t>2. Approval of the minutes. (</a:t>
            </a:r>
            <a:r>
              <a:rPr lang="en-GB" strike="sngStrike" dirty="0" err="1">
                <a:solidFill>
                  <a:schemeClr val="accent1">
                    <a:lumMod val="50000"/>
                  </a:schemeClr>
                </a:solidFill>
              </a:rPr>
              <a:t>BdB</a:t>
            </a:r>
            <a:r>
              <a:rPr lang="en-GB" strike="sngStrike" dirty="0">
                <a:solidFill>
                  <a:schemeClr val="accent1">
                    <a:lumMod val="50000"/>
                  </a:schemeClr>
                </a:solidFill>
              </a:rPr>
              <a:t>)</a:t>
            </a:r>
          </a:p>
          <a:p>
            <a:pPr algn="l"/>
            <a:r>
              <a:rPr lang="en-GB" strike="sngStrike" dirty="0">
                <a:solidFill>
                  <a:schemeClr val="accent1">
                    <a:lumMod val="50000"/>
                  </a:schemeClr>
                </a:solidFill>
              </a:rPr>
              <a:t>3. Annual report, Commodore. (MA) 3.1. Annual report, Vice Commodore. (SR)</a:t>
            </a:r>
          </a:p>
          <a:p>
            <a:pPr lvl="0" algn="l"/>
            <a:r>
              <a:rPr lang="en-GB" strike="sngStrike" dirty="0">
                <a:solidFill>
                  <a:schemeClr val="accent1">
                    <a:lumMod val="50000"/>
                  </a:schemeClr>
                </a:solidFill>
              </a:rPr>
              <a:t>4. Annual report from the Interim accounts and report from Hon Treasurer. To include annual fees. (RW) 4.1. Approval of auditor for the accounts.</a:t>
            </a:r>
          </a:p>
          <a:p>
            <a:pPr lvl="0" algn="l"/>
            <a:r>
              <a:rPr lang="en-GB" strike="sngStrike" dirty="0">
                <a:solidFill>
                  <a:schemeClr val="accent1">
                    <a:lumMod val="50000"/>
                  </a:schemeClr>
                </a:solidFill>
              </a:rPr>
              <a:t>5. Membership recruitment and retention. (SB)</a:t>
            </a:r>
          </a:p>
          <a:p>
            <a:pPr lvl="0" algn="l"/>
            <a:r>
              <a:rPr lang="en-GB" strike="sngStrike" dirty="0">
                <a:solidFill>
                  <a:schemeClr val="accent1">
                    <a:lumMod val="50000"/>
                  </a:schemeClr>
                </a:solidFill>
              </a:rPr>
              <a:t>6. Award presentations and recognitions. (MA)</a:t>
            </a:r>
          </a:p>
          <a:p>
            <a:pPr lvl="0" algn="l"/>
            <a:r>
              <a:rPr lang="en-GB" strike="sngStrike" dirty="0">
                <a:solidFill>
                  <a:schemeClr val="accent1">
                    <a:lumMod val="50000"/>
                  </a:schemeClr>
                </a:solidFill>
              </a:rPr>
              <a:t>7. Changes to Constitution and Code of Practice. (MA)</a:t>
            </a:r>
          </a:p>
          <a:p>
            <a:pPr lvl="0" algn="l"/>
            <a:r>
              <a:rPr lang="en-GB" strike="sngStrike" dirty="0">
                <a:solidFill>
                  <a:schemeClr val="accent1">
                    <a:lumMod val="50000"/>
                  </a:schemeClr>
                </a:solidFill>
              </a:rPr>
              <a:t>8. Survey 2022. (GS)</a:t>
            </a:r>
          </a:p>
          <a:p>
            <a:pPr lvl="0" algn="l"/>
            <a:r>
              <a:rPr lang="en-GB" strike="sngStrike" dirty="0">
                <a:solidFill>
                  <a:schemeClr val="accent1">
                    <a:lumMod val="50000"/>
                  </a:schemeClr>
                </a:solidFill>
              </a:rPr>
              <a:t>9. Elections. 9.1 Officer step down. 9.2 Officers offering themselves for election or re-election. (</a:t>
            </a:r>
            <a:r>
              <a:rPr lang="en-GB" strike="sngStrike" dirty="0" err="1">
                <a:solidFill>
                  <a:schemeClr val="accent1">
                    <a:lumMod val="50000"/>
                  </a:schemeClr>
                </a:solidFill>
              </a:rPr>
              <a:t>BdB</a:t>
            </a:r>
            <a:r>
              <a:rPr lang="en-GB" strike="sngStrike" dirty="0">
                <a:solidFill>
                  <a:schemeClr val="accent1">
                    <a:lumMod val="50000"/>
                  </a:schemeClr>
                </a:solidFill>
              </a:rPr>
              <a:t>) 9.3 Committee Member standing down 9.4 Members offering themselves for election or re-election. (</a:t>
            </a:r>
            <a:r>
              <a:rPr lang="en-GB" strike="sngStrike" dirty="0" err="1">
                <a:solidFill>
                  <a:schemeClr val="accent1">
                    <a:lumMod val="50000"/>
                  </a:schemeClr>
                </a:solidFill>
              </a:rPr>
              <a:t>BdB</a:t>
            </a:r>
            <a:r>
              <a:rPr lang="en-GB" strike="sngStrike" dirty="0">
                <a:solidFill>
                  <a:schemeClr val="accent1">
                    <a:lumMod val="50000"/>
                  </a:schemeClr>
                </a:solidFill>
              </a:rPr>
              <a:t>)</a:t>
            </a:r>
          </a:p>
          <a:p>
            <a:pPr lvl="0" algn="l"/>
            <a:r>
              <a:rPr lang="en-GB" strike="sngStrike" dirty="0">
                <a:solidFill>
                  <a:schemeClr val="accent1">
                    <a:lumMod val="50000"/>
                  </a:schemeClr>
                </a:solidFill>
              </a:rPr>
              <a:t>10. Hand over to new Commodore </a:t>
            </a:r>
          </a:p>
          <a:p>
            <a:pPr lvl="0" algn="l"/>
            <a:r>
              <a:rPr lang="en-GB" strike="sngStrike" dirty="0">
                <a:solidFill>
                  <a:schemeClr val="accent1">
                    <a:lumMod val="50000"/>
                  </a:schemeClr>
                </a:solidFill>
              </a:rPr>
              <a:t>11. Program for 2023. (GS) 11.1 Summer Cruise (TB,PM)</a:t>
            </a:r>
          </a:p>
          <a:p>
            <a:pPr lvl="0" algn="l"/>
            <a:r>
              <a:rPr lang="en-GB" strike="sngStrike" dirty="0">
                <a:solidFill>
                  <a:schemeClr val="accent1">
                    <a:lumMod val="50000"/>
                  </a:schemeClr>
                </a:solidFill>
              </a:rPr>
              <a:t>12. Any other business. (</a:t>
            </a:r>
            <a:r>
              <a:rPr lang="en-GB" strike="sngStrike" dirty="0" err="1">
                <a:solidFill>
                  <a:schemeClr val="accent1">
                    <a:lumMod val="50000"/>
                  </a:schemeClr>
                </a:solidFill>
              </a:rPr>
              <a:t>BdB</a:t>
            </a:r>
            <a:r>
              <a:rPr lang="en-GB" strike="sngStrike" dirty="0">
                <a:solidFill>
                  <a:schemeClr val="accent1">
                    <a:lumMod val="50000"/>
                  </a:schemeClr>
                </a:solidFill>
              </a:rPr>
              <a:t>)</a:t>
            </a:r>
          </a:p>
          <a:p>
            <a:pPr lvl="0" algn="l"/>
            <a:r>
              <a:rPr lang="en-GB" strike="sngStrike" dirty="0">
                <a:solidFill>
                  <a:schemeClr val="accent1">
                    <a:lumMod val="50000"/>
                  </a:schemeClr>
                </a:solidFill>
              </a:rPr>
              <a:t>13. Date of next AGM (</a:t>
            </a:r>
            <a:r>
              <a:rPr lang="en-GB" strike="sngStrike" dirty="0" err="1">
                <a:solidFill>
                  <a:schemeClr val="accent1">
                    <a:lumMod val="50000"/>
                  </a:schemeClr>
                </a:solidFill>
              </a:rPr>
              <a:t>BdB</a:t>
            </a:r>
            <a:r>
              <a:rPr lang="en-GB" strike="sngStrike" dirty="0">
                <a:solidFill>
                  <a:schemeClr val="accent1">
                    <a:lumMod val="50000"/>
                  </a:schemeClr>
                </a:solidFill>
              </a:rPr>
              <a:t>) .</a:t>
            </a:r>
          </a:p>
          <a:p>
            <a:endParaRPr lang="en-US" b="1" dirty="0"/>
          </a:p>
        </p:txBody>
      </p:sp>
      <p:pic>
        <p:nvPicPr>
          <p:cNvPr id="6" name="Picture 5">
            <a:extLst>
              <a:ext uri="{FF2B5EF4-FFF2-40B4-BE49-F238E27FC236}">
                <a16:creationId xmlns:a16="http://schemas.microsoft.com/office/drawing/2014/main" id="{8549DB93-F341-C544-B691-1BD3276639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8834" y="111942"/>
            <a:ext cx="1375234" cy="971550"/>
          </a:xfrm>
          <a:prstGeom prst="rect">
            <a:avLst/>
          </a:prstGeom>
        </p:spPr>
      </p:pic>
      <p:sp>
        <p:nvSpPr>
          <p:cNvPr id="4" name="TextBox 3">
            <a:extLst>
              <a:ext uri="{FF2B5EF4-FFF2-40B4-BE49-F238E27FC236}">
                <a16:creationId xmlns:a16="http://schemas.microsoft.com/office/drawing/2014/main" id="{3CFB0795-036A-585A-322F-B62F36025966}"/>
              </a:ext>
            </a:extLst>
          </p:cNvPr>
          <p:cNvSpPr txBox="1"/>
          <p:nvPr/>
        </p:nvSpPr>
        <p:spPr>
          <a:xfrm rot="20710790">
            <a:off x="930242" y="1045715"/>
            <a:ext cx="9783821" cy="4524315"/>
          </a:xfrm>
          <a:prstGeom prst="rect">
            <a:avLst/>
          </a:prstGeom>
          <a:noFill/>
        </p:spPr>
        <p:txBody>
          <a:bodyPr wrap="square" rtlCol="0">
            <a:spAutoFit/>
          </a:bodyPr>
          <a:lstStyle/>
          <a:p>
            <a:pPr algn="ctr"/>
            <a:r>
              <a:rPr lang="en-US" sz="9600" dirty="0">
                <a:solidFill>
                  <a:schemeClr val="bg1"/>
                </a:solidFill>
              </a:rPr>
              <a:t>Thank You all for your continued Support</a:t>
            </a:r>
          </a:p>
        </p:txBody>
      </p:sp>
    </p:spTree>
    <p:extLst>
      <p:ext uri="{BB962C8B-B14F-4D97-AF65-F5344CB8AC3E}">
        <p14:creationId xmlns:p14="http://schemas.microsoft.com/office/powerpoint/2010/main" val="42489925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3FF2F-5C57-864A-A264-841FDBBA9A44}"/>
              </a:ext>
            </a:extLst>
          </p:cNvPr>
          <p:cNvSpPr>
            <a:spLocks noGrp="1"/>
          </p:cNvSpPr>
          <p:nvPr>
            <p:ph type="title"/>
          </p:nvPr>
        </p:nvSpPr>
        <p:spPr>
          <a:xfrm>
            <a:off x="3467100" y="320461"/>
            <a:ext cx="5855576" cy="763031"/>
          </a:xfrm>
        </p:spPr>
        <p:txBody>
          <a:bodyPr>
            <a:normAutofit fontScale="90000"/>
          </a:bodyPr>
          <a:lstStyle/>
          <a:p>
            <a:pPr algn="ctr"/>
            <a:r>
              <a:rPr lang="en-US" b="1" dirty="0">
                <a:solidFill>
                  <a:srgbClr val="002060"/>
                </a:solidFill>
              </a:rPr>
              <a:t>Vice-Commodores Report</a:t>
            </a:r>
            <a:br>
              <a:rPr lang="en-US" b="1" dirty="0">
                <a:solidFill>
                  <a:srgbClr val="002060"/>
                </a:solidFill>
              </a:rPr>
            </a:br>
            <a:r>
              <a:rPr lang="en-US" sz="2200" b="1" dirty="0">
                <a:solidFill>
                  <a:srgbClr val="002060"/>
                </a:solidFill>
              </a:rPr>
              <a:t>Stuart Robinson</a:t>
            </a:r>
          </a:p>
        </p:txBody>
      </p:sp>
      <p:sp>
        <p:nvSpPr>
          <p:cNvPr id="3" name="Content Placeholder 2">
            <a:extLst>
              <a:ext uri="{FF2B5EF4-FFF2-40B4-BE49-F238E27FC236}">
                <a16:creationId xmlns:a16="http://schemas.microsoft.com/office/drawing/2014/main" id="{E66C3E9F-226C-3A48-BF80-1506201820B2}"/>
              </a:ext>
            </a:extLst>
          </p:cNvPr>
          <p:cNvSpPr>
            <a:spLocks noGrp="1"/>
          </p:cNvSpPr>
          <p:nvPr>
            <p:ph idx="1"/>
          </p:nvPr>
        </p:nvSpPr>
        <p:spPr>
          <a:xfrm>
            <a:off x="838200" y="1645921"/>
            <a:ext cx="10515600" cy="1446903"/>
          </a:xfrm>
        </p:spPr>
        <p:txBody>
          <a:bodyPr/>
          <a:lstStyle/>
          <a:p>
            <a:pPr>
              <a:buFont typeface="Arial" panose="020B0604020202020204" pitchFamily="34" charset="0"/>
              <a:buChar char="•"/>
            </a:pPr>
            <a:r>
              <a:rPr lang="en-GB" b="1" dirty="0">
                <a:solidFill>
                  <a:srgbClr val="182951"/>
                </a:solidFill>
                <a:effectLst/>
                <a:latin typeface="Calibri Light" panose="020F0302020204030204" pitchFamily="34" charset="0"/>
                <a:cs typeface="Calibri Light" panose="020F0302020204030204" pitchFamily="34" charset="0"/>
              </a:rPr>
              <a:t>Challenges for 2023</a:t>
            </a:r>
          </a:p>
          <a:p>
            <a:pPr marL="742950" lvl="1" indent="-285750">
              <a:buFont typeface="Arial" panose="020B0604020202020204" pitchFamily="34" charset="0"/>
              <a:buChar char="•"/>
            </a:pPr>
            <a:r>
              <a:rPr lang="en-GB" sz="2800" dirty="0">
                <a:solidFill>
                  <a:srgbClr val="182951"/>
                </a:solidFill>
                <a:effectLst/>
                <a:latin typeface="Calibri Light" panose="020F0302020204030204" pitchFamily="34" charset="0"/>
                <a:cs typeface="Calibri Light" panose="020F0302020204030204" pitchFamily="34" charset="0"/>
              </a:rPr>
              <a:t>Increasing tendency of marinas not to accept provisional bookings</a:t>
            </a:r>
          </a:p>
          <a:p>
            <a:pPr marL="742950" lvl="1" indent="-285750">
              <a:buFont typeface="Arial" panose="020B0604020202020204" pitchFamily="34" charset="0"/>
              <a:buChar char="•"/>
            </a:pPr>
            <a:r>
              <a:rPr lang="en-GB" sz="2800" dirty="0">
                <a:solidFill>
                  <a:srgbClr val="182951"/>
                </a:solidFill>
                <a:effectLst/>
                <a:latin typeface="Calibri Light" panose="020F0302020204030204" pitchFamily="34" charset="0"/>
                <a:cs typeface="Calibri Light" panose="020F0302020204030204" pitchFamily="34" charset="0"/>
              </a:rPr>
              <a:t>Some venues requesting prior non-refundable payment</a:t>
            </a:r>
          </a:p>
        </p:txBody>
      </p:sp>
      <p:pic>
        <p:nvPicPr>
          <p:cNvPr id="4" name="Picture 3">
            <a:extLst>
              <a:ext uri="{FF2B5EF4-FFF2-40B4-BE49-F238E27FC236}">
                <a16:creationId xmlns:a16="http://schemas.microsoft.com/office/drawing/2014/main" id="{9A56DE58-86C8-284B-AC17-464F550512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8834" y="111942"/>
            <a:ext cx="1375234" cy="971550"/>
          </a:xfrm>
          <a:prstGeom prst="rect">
            <a:avLst/>
          </a:prstGeom>
        </p:spPr>
      </p:pic>
      <p:pic>
        <p:nvPicPr>
          <p:cNvPr id="6" name="Picture 5">
            <a:extLst>
              <a:ext uri="{FF2B5EF4-FFF2-40B4-BE49-F238E27FC236}">
                <a16:creationId xmlns:a16="http://schemas.microsoft.com/office/drawing/2014/main" id="{837F73B1-898E-5C5E-0D90-03E3F7285747}"/>
              </a:ext>
            </a:extLst>
          </p:cNvPr>
          <p:cNvPicPr>
            <a:picLocks noChangeAspect="1"/>
          </p:cNvPicPr>
          <p:nvPr/>
        </p:nvPicPr>
        <p:blipFill>
          <a:blip r:embed="rId3"/>
          <a:stretch>
            <a:fillRect/>
          </a:stretch>
        </p:blipFill>
        <p:spPr>
          <a:xfrm>
            <a:off x="3200401" y="3543001"/>
            <a:ext cx="5330638" cy="2994538"/>
          </a:xfrm>
          <a:prstGeom prst="rect">
            <a:avLst/>
          </a:prstGeom>
        </p:spPr>
      </p:pic>
    </p:spTree>
    <p:extLst>
      <p:ext uri="{BB962C8B-B14F-4D97-AF65-F5344CB8AC3E}">
        <p14:creationId xmlns:p14="http://schemas.microsoft.com/office/powerpoint/2010/main" val="12546522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3FF2F-5C57-864A-A264-841FDBBA9A44}"/>
              </a:ext>
            </a:extLst>
          </p:cNvPr>
          <p:cNvSpPr>
            <a:spLocks noGrp="1"/>
          </p:cNvSpPr>
          <p:nvPr>
            <p:ph type="title"/>
          </p:nvPr>
        </p:nvSpPr>
        <p:spPr>
          <a:xfrm>
            <a:off x="3467100" y="320461"/>
            <a:ext cx="5855576" cy="763031"/>
          </a:xfrm>
        </p:spPr>
        <p:txBody>
          <a:bodyPr>
            <a:normAutofit fontScale="90000"/>
          </a:bodyPr>
          <a:lstStyle/>
          <a:p>
            <a:pPr algn="ctr"/>
            <a:r>
              <a:rPr lang="en-US" b="1" dirty="0">
                <a:solidFill>
                  <a:srgbClr val="002060"/>
                </a:solidFill>
              </a:rPr>
              <a:t>Vice-Commodores Report</a:t>
            </a:r>
            <a:br>
              <a:rPr lang="en-US" b="1" dirty="0">
                <a:solidFill>
                  <a:srgbClr val="002060"/>
                </a:solidFill>
              </a:rPr>
            </a:br>
            <a:r>
              <a:rPr lang="en-US" sz="2200" b="1" dirty="0">
                <a:solidFill>
                  <a:srgbClr val="002060"/>
                </a:solidFill>
              </a:rPr>
              <a:t>Stuart Robinson</a:t>
            </a:r>
          </a:p>
        </p:txBody>
      </p:sp>
      <p:sp>
        <p:nvSpPr>
          <p:cNvPr id="3" name="Content Placeholder 2">
            <a:extLst>
              <a:ext uri="{FF2B5EF4-FFF2-40B4-BE49-F238E27FC236}">
                <a16:creationId xmlns:a16="http://schemas.microsoft.com/office/drawing/2014/main" id="{E66C3E9F-226C-3A48-BF80-1506201820B2}"/>
              </a:ext>
            </a:extLst>
          </p:cNvPr>
          <p:cNvSpPr>
            <a:spLocks noGrp="1"/>
          </p:cNvSpPr>
          <p:nvPr>
            <p:ph idx="1"/>
          </p:nvPr>
        </p:nvSpPr>
        <p:spPr>
          <a:xfrm>
            <a:off x="838200" y="1645921"/>
            <a:ext cx="10515600" cy="1446903"/>
          </a:xfrm>
        </p:spPr>
        <p:txBody>
          <a:bodyPr>
            <a:normAutofit fontScale="92500" lnSpcReduction="20000"/>
          </a:bodyPr>
          <a:lstStyle/>
          <a:p>
            <a:pPr>
              <a:buFont typeface="Arial" panose="020B0604020202020204" pitchFamily="34" charset="0"/>
              <a:buChar char="•"/>
            </a:pPr>
            <a:r>
              <a:rPr lang="en-GB" b="1" dirty="0">
                <a:solidFill>
                  <a:srgbClr val="182951"/>
                </a:solidFill>
                <a:effectLst/>
                <a:latin typeface="Calibri Light" panose="020F0302020204030204" pitchFamily="34" charset="0"/>
                <a:cs typeface="Calibri Light" panose="020F0302020204030204" pitchFamily="34" charset="0"/>
              </a:rPr>
              <a:t>SR standing down as VC for 2023</a:t>
            </a:r>
          </a:p>
          <a:p>
            <a:pPr marL="742950" lvl="1" indent="-285750">
              <a:buFont typeface="Arial" panose="020B0604020202020204" pitchFamily="34" charset="0"/>
              <a:buChar char="•"/>
            </a:pPr>
            <a:r>
              <a:rPr lang="en-GB" sz="2800" dirty="0">
                <a:solidFill>
                  <a:srgbClr val="182951"/>
                </a:solidFill>
                <a:effectLst/>
                <a:latin typeface="Calibri Light" panose="020F0302020204030204" pitchFamily="34" charset="0"/>
                <a:cs typeface="Calibri Light" panose="020F0302020204030204" pitchFamily="34" charset="0"/>
              </a:rPr>
              <a:t>Remaining as Committee member</a:t>
            </a:r>
          </a:p>
          <a:p>
            <a:pPr marL="742950" lvl="1" indent="-285750">
              <a:buFont typeface="Arial" panose="020B0604020202020204" pitchFamily="34" charset="0"/>
              <a:buChar char="•"/>
            </a:pPr>
            <a:r>
              <a:rPr lang="en-GB" sz="2800" dirty="0">
                <a:solidFill>
                  <a:srgbClr val="182951"/>
                </a:solidFill>
                <a:effectLst/>
                <a:latin typeface="Calibri Light" panose="020F0302020204030204" pitchFamily="34" charset="0"/>
                <a:cs typeface="Calibri Light" panose="020F0302020204030204" pitchFamily="34" charset="0"/>
              </a:rPr>
              <a:t>Grateful thanks to Mark A and the committee for their support in what has been a difficult 2022 for me</a:t>
            </a:r>
          </a:p>
        </p:txBody>
      </p:sp>
      <p:pic>
        <p:nvPicPr>
          <p:cNvPr id="4" name="Picture 3">
            <a:extLst>
              <a:ext uri="{FF2B5EF4-FFF2-40B4-BE49-F238E27FC236}">
                <a16:creationId xmlns:a16="http://schemas.microsoft.com/office/drawing/2014/main" id="{9A56DE58-86C8-284B-AC17-464F550512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8834" y="111942"/>
            <a:ext cx="1375234" cy="971550"/>
          </a:xfrm>
          <a:prstGeom prst="rect">
            <a:avLst/>
          </a:prstGeom>
        </p:spPr>
      </p:pic>
      <p:pic>
        <p:nvPicPr>
          <p:cNvPr id="5" name="Picture 4">
            <a:extLst>
              <a:ext uri="{FF2B5EF4-FFF2-40B4-BE49-F238E27FC236}">
                <a16:creationId xmlns:a16="http://schemas.microsoft.com/office/drawing/2014/main" id="{0147C0D3-46C1-BA3E-2B80-E7A153448442}"/>
              </a:ext>
            </a:extLst>
          </p:cNvPr>
          <p:cNvPicPr>
            <a:picLocks noChangeAspect="1"/>
          </p:cNvPicPr>
          <p:nvPr/>
        </p:nvPicPr>
        <p:blipFill>
          <a:blip r:embed="rId3"/>
          <a:stretch>
            <a:fillRect/>
          </a:stretch>
        </p:blipFill>
        <p:spPr>
          <a:xfrm>
            <a:off x="6290364" y="3429000"/>
            <a:ext cx="4845424" cy="2418847"/>
          </a:xfrm>
          <a:prstGeom prst="rect">
            <a:avLst/>
          </a:prstGeom>
        </p:spPr>
      </p:pic>
    </p:spTree>
    <p:extLst>
      <p:ext uri="{BB962C8B-B14F-4D97-AF65-F5344CB8AC3E}">
        <p14:creationId xmlns:p14="http://schemas.microsoft.com/office/powerpoint/2010/main" val="22678088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9E2770-C081-994A-B927-E9C4D8BC46F0}"/>
              </a:ext>
            </a:extLst>
          </p:cNvPr>
          <p:cNvSpPr>
            <a:spLocks noGrp="1"/>
          </p:cNvSpPr>
          <p:nvPr>
            <p:ph type="title"/>
          </p:nvPr>
        </p:nvSpPr>
        <p:spPr>
          <a:xfrm>
            <a:off x="4176548" y="111942"/>
            <a:ext cx="3838903" cy="990710"/>
          </a:xfrm>
        </p:spPr>
        <p:txBody>
          <a:bodyPr>
            <a:normAutofit fontScale="90000"/>
          </a:bodyPr>
          <a:lstStyle/>
          <a:p>
            <a:pPr algn="ctr"/>
            <a:r>
              <a:rPr lang="en-US" b="1" dirty="0">
                <a:solidFill>
                  <a:srgbClr val="002060"/>
                </a:solidFill>
              </a:rPr>
              <a:t>Hon Treasurers</a:t>
            </a:r>
            <a:br>
              <a:rPr lang="en-US" b="1" dirty="0">
                <a:solidFill>
                  <a:srgbClr val="002060"/>
                </a:solidFill>
              </a:rPr>
            </a:br>
            <a:r>
              <a:rPr lang="en-US" sz="2200" b="1" dirty="0">
                <a:solidFill>
                  <a:srgbClr val="002060"/>
                </a:solidFill>
              </a:rPr>
              <a:t>Richard White</a:t>
            </a:r>
            <a:endParaRPr lang="en-US" sz="2200" dirty="0">
              <a:solidFill>
                <a:srgbClr val="002060"/>
              </a:solidFill>
            </a:endParaRPr>
          </a:p>
        </p:txBody>
      </p:sp>
      <p:pic>
        <p:nvPicPr>
          <p:cNvPr id="4" name="Picture 3">
            <a:extLst>
              <a:ext uri="{FF2B5EF4-FFF2-40B4-BE49-F238E27FC236}">
                <a16:creationId xmlns:a16="http://schemas.microsoft.com/office/drawing/2014/main" id="{A5CA75AE-3B3A-BB41-92D6-7D1AA71DBC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8834" y="111942"/>
            <a:ext cx="1375234" cy="971550"/>
          </a:xfrm>
          <a:prstGeom prst="rect">
            <a:avLst/>
          </a:prstGeom>
        </p:spPr>
      </p:pic>
      <p:sp>
        <p:nvSpPr>
          <p:cNvPr id="3" name="TextBox 2">
            <a:extLst>
              <a:ext uri="{FF2B5EF4-FFF2-40B4-BE49-F238E27FC236}">
                <a16:creationId xmlns:a16="http://schemas.microsoft.com/office/drawing/2014/main" id="{37A03285-55D3-FAC5-5E69-D5DBBDFF8C75}"/>
              </a:ext>
            </a:extLst>
          </p:cNvPr>
          <p:cNvSpPr txBox="1"/>
          <p:nvPr/>
        </p:nvSpPr>
        <p:spPr>
          <a:xfrm>
            <a:off x="1954924" y="1460938"/>
            <a:ext cx="8471338" cy="4832092"/>
          </a:xfrm>
          <a:prstGeom prst="rect">
            <a:avLst/>
          </a:prstGeom>
          <a:noFill/>
        </p:spPr>
        <p:txBody>
          <a:bodyPr wrap="square" rtlCol="0">
            <a:spAutoFit/>
          </a:bodyPr>
          <a:lstStyle/>
          <a:p>
            <a:r>
              <a:rPr lang="en-GB" sz="2800" dirty="0">
                <a:solidFill>
                  <a:srgbClr val="002060"/>
                </a:solidFill>
                <a:effectLst/>
                <a:latin typeface="Calibri Light" panose="020F0302020204030204" pitchFamily="34" charset="0"/>
                <a:cs typeface="Calibri Light" panose="020F0302020204030204" pitchFamily="34" charset="0"/>
              </a:rPr>
              <a:t>Main Financial Point 2022</a:t>
            </a:r>
          </a:p>
          <a:p>
            <a:pPr marL="285750" indent="-285750">
              <a:buFont typeface="Arial" panose="020B0604020202020204" pitchFamily="34" charset="0"/>
              <a:buChar char="•"/>
            </a:pPr>
            <a:endParaRPr lang="en-GB" sz="2800" dirty="0">
              <a:solidFill>
                <a:srgbClr val="002060"/>
              </a:solidFill>
              <a:effectLst/>
              <a:latin typeface="Calibri Light" panose="020F0302020204030204" pitchFamily="34" charset="0"/>
              <a:cs typeface="Calibri Light" panose="020F0302020204030204" pitchFamily="34" charset="0"/>
            </a:endParaRPr>
          </a:p>
          <a:p>
            <a:pPr marL="285750" indent="-285750">
              <a:buFont typeface="Arial" panose="020B0604020202020204" pitchFamily="34" charset="0"/>
              <a:buChar char="•"/>
            </a:pPr>
            <a:r>
              <a:rPr lang="en-GB" sz="2800" dirty="0">
                <a:solidFill>
                  <a:srgbClr val="002060"/>
                </a:solidFill>
                <a:effectLst/>
                <a:latin typeface="Calibri Light" panose="020F0302020204030204" pitchFamily="34" charset="0"/>
                <a:cs typeface="Calibri Light" panose="020F0302020204030204" pitchFamily="34" charset="0"/>
              </a:rPr>
              <a:t>Income Increased by £176 over 2021(not including</a:t>
            </a:r>
          </a:p>
          <a:p>
            <a:r>
              <a:rPr lang="en-GB" sz="2800" dirty="0">
                <a:solidFill>
                  <a:srgbClr val="002060"/>
                </a:solidFill>
                <a:effectLst/>
                <a:latin typeface="Calibri Light" panose="020F0302020204030204" pitchFamily="34" charset="0"/>
                <a:cs typeface="Calibri Light" panose="020F0302020204030204" pitchFamily="34" charset="0"/>
              </a:rPr>
              <a:t>trailer sale £1,995)</a:t>
            </a:r>
          </a:p>
          <a:p>
            <a:pPr marL="285750" indent="-285750">
              <a:buFont typeface="Arial" panose="020B0604020202020204" pitchFamily="34" charset="0"/>
              <a:buChar char="•"/>
            </a:pPr>
            <a:endParaRPr lang="en-GB" sz="2800" dirty="0">
              <a:solidFill>
                <a:srgbClr val="002060"/>
              </a:solidFill>
              <a:effectLst/>
              <a:latin typeface="Calibri Light" panose="020F0302020204030204" pitchFamily="34" charset="0"/>
              <a:cs typeface="Calibri Light" panose="020F0302020204030204" pitchFamily="34" charset="0"/>
            </a:endParaRPr>
          </a:p>
          <a:p>
            <a:pPr marL="285750" indent="-285750">
              <a:buFont typeface="Arial" panose="020B0604020202020204" pitchFamily="34" charset="0"/>
              <a:buChar char="•"/>
            </a:pPr>
            <a:r>
              <a:rPr lang="en-GB" sz="2800" dirty="0">
                <a:solidFill>
                  <a:srgbClr val="002060"/>
                </a:solidFill>
                <a:effectLst/>
                <a:latin typeface="Calibri Light" panose="020F0302020204030204" pitchFamily="34" charset="0"/>
                <a:cs typeface="Calibri Light" panose="020F0302020204030204" pitchFamily="34" charset="0"/>
              </a:rPr>
              <a:t>Expenditure £526 below 2021</a:t>
            </a:r>
          </a:p>
          <a:p>
            <a:pPr marL="285750" indent="-285750">
              <a:buFont typeface="Arial" panose="020B0604020202020204" pitchFamily="34" charset="0"/>
              <a:buChar char="•"/>
            </a:pPr>
            <a:endParaRPr lang="en-GB" sz="2800" dirty="0">
              <a:solidFill>
                <a:srgbClr val="002060"/>
              </a:solidFill>
              <a:effectLst/>
              <a:latin typeface="Calibri Light" panose="020F0302020204030204" pitchFamily="34" charset="0"/>
              <a:cs typeface="Calibri Light" panose="020F0302020204030204" pitchFamily="34" charset="0"/>
            </a:endParaRPr>
          </a:p>
          <a:p>
            <a:pPr marL="285750" indent="-285750">
              <a:buFont typeface="Arial" panose="020B0604020202020204" pitchFamily="34" charset="0"/>
              <a:buChar char="•"/>
            </a:pPr>
            <a:r>
              <a:rPr lang="en-GB" sz="2800" dirty="0">
                <a:solidFill>
                  <a:srgbClr val="002060"/>
                </a:solidFill>
                <a:effectLst/>
                <a:latin typeface="Calibri Light" panose="020F0302020204030204" pitchFamily="34" charset="0"/>
                <a:cs typeface="Calibri Light" panose="020F0302020204030204" pitchFamily="34" charset="0"/>
              </a:rPr>
              <a:t>Excess Income to Expenditure 2022 £892</a:t>
            </a:r>
          </a:p>
          <a:p>
            <a:pPr marL="285750" indent="-285750">
              <a:buFont typeface="Arial" panose="020B0604020202020204" pitchFamily="34" charset="0"/>
              <a:buChar char="•"/>
            </a:pPr>
            <a:endParaRPr lang="en-GB" sz="2800" dirty="0">
              <a:solidFill>
                <a:srgbClr val="002060"/>
              </a:solidFill>
              <a:effectLst/>
              <a:latin typeface="Calibri Light" panose="020F0302020204030204" pitchFamily="34" charset="0"/>
              <a:cs typeface="Calibri Light" panose="020F0302020204030204" pitchFamily="34" charset="0"/>
            </a:endParaRPr>
          </a:p>
          <a:p>
            <a:pPr marL="285750" indent="-285750">
              <a:buFont typeface="Arial" panose="020B0604020202020204" pitchFamily="34" charset="0"/>
              <a:buChar char="•"/>
            </a:pPr>
            <a:r>
              <a:rPr lang="en-GB" sz="2800" dirty="0">
                <a:solidFill>
                  <a:srgbClr val="002060"/>
                </a:solidFill>
                <a:effectLst/>
                <a:latin typeface="Calibri Light" panose="020F0302020204030204" pitchFamily="34" charset="0"/>
                <a:cs typeface="Calibri Light" panose="020F0302020204030204" pitchFamily="34" charset="0"/>
              </a:rPr>
              <a:t>Bank balance has increased every year since 2020</a:t>
            </a:r>
          </a:p>
          <a:p>
            <a:r>
              <a:rPr lang="en-GB" sz="2800" dirty="0">
                <a:solidFill>
                  <a:srgbClr val="002060"/>
                </a:solidFill>
                <a:effectLst/>
                <a:latin typeface="Calibri Light" panose="020F0302020204030204" pitchFamily="34" charset="0"/>
                <a:cs typeface="Calibri Light" panose="020F0302020204030204" pitchFamily="34" charset="0"/>
              </a:rPr>
              <a:t>(Currently £17,428)</a:t>
            </a:r>
          </a:p>
        </p:txBody>
      </p:sp>
    </p:spTree>
    <p:extLst>
      <p:ext uri="{BB962C8B-B14F-4D97-AF65-F5344CB8AC3E}">
        <p14:creationId xmlns:p14="http://schemas.microsoft.com/office/powerpoint/2010/main" val="33021203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4EB47E-CF8F-038D-53DD-B117D9379DD7}"/>
              </a:ext>
            </a:extLst>
          </p:cNvPr>
          <p:cNvSpPr>
            <a:spLocks noGrp="1"/>
          </p:cNvSpPr>
          <p:nvPr>
            <p:ph type="title"/>
          </p:nvPr>
        </p:nvSpPr>
        <p:spPr>
          <a:xfrm>
            <a:off x="838200" y="123387"/>
            <a:ext cx="10515600" cy="843565"/>
          </a:xfrm>
        </p:spPr>
        <p:txBody>
          <a:bodyPr>
            <a:normAutofit fontScale="90000"/>
          </a:bodyPr>
          <a:lstStyle/>
          <a:p>
            <a:pPr algn="ctr"/>
            <a:r>
              <a:rPr lang="en-US" b="1" dirty="0">
                <a:solidFill>
                  <a:schemeClr val="accent1">
                    <a:lumMod val="50000"/>
                  </a:schemeClr>
                </a:solidFill>
              </a:rPr>
              <a:t>Hon Treasurers</a:t>
            </a:r>
            <a:br>
              <a:rPr lang="en-US" b="1" dirty="0">
                <a:solidFill>
                  <a:schemeClr val="accent1">
                    <a:lumMod val="50000"/>
                  </a:schemeClr>
                </a:solidFill>
              </a:rPr>
            </a:br>
            <a:r>
              <a:rPr lang="en-US" sz="2200" b="1" dirty="0">
                <a:solidFill>
                  <a:schemeClr val="accent1">
                    <a:lumMod val="50000"/>
                  </a:schemeClr>
                </a:solidFill>
              </a:rPr>
              <a:t>Richard White</a:t>
            </a:r>
            <a:endParaRPr lang="en-US" dirty="0"/>
          </a:p>
        </p:txBody>
      </p:sp>
      <p:sp>
        <p:nvSpPr>
          <p:cNvPr id="3" name="Content Placeholder 2">
            <a:extLst>
              <a:ext uri="{FF2B5EF4-FFF2-40B4-BE49-F238E27FC236}">
                <a16:creationId xmlns:a16="http://schemas.microsoft.com/office/drawing/2014/main" id="{00F3DCBD-6A4F-EDC7-CB8D-01AAC6B74BBD}"/>
              </a:ext>
            </a:extLst>
          </p:cNvPr>
          <p:cNvSpPr>
            <a:spLocks noGrp="1"/>
          </p:cNvSpPr>
          <p:nvPr>
            <p:ph idx="1"/>
          </p:nvPr>
        </p:nvSpPr>
        <p:spPr>
          <a:xfrm>
            <a:off x="225084" y="1263265"/>
            <a:ext cx="4839286" cy="4700801"/>
          </a:xfrm>
        </p:spPr>
        <p:txBody>
          <a:bodyPr>
            <a:normAutofit fontScale="92500" lnSpcReduction="10000"/>
          </a:bodyPr>
          <a:lstStyle/>
          <a:p>
            <a:pPr marL="0" indent="0">
              <a:lnSpc>
                <a:spcPct val="100000"/>
              </a:lnSpc>
              <a:spcBef>
                <a:spcPts val="0"/>
              </a:spcBef>
              <a:buNone/>
            </a:pPr>
            <a:r>
              <a:rPr lang="en-US" sz="1800" b="1" dirty="0">
                <a:solidFill>
                  <a:srgbClr val="002060"/>
                </a:solidFill>
                <a:latin typeface="Calibri Light" panose="020F0302020204030204" pitchFamily="34" charset="0"/>
                <a:cs typeface="Calibri Light" panose="020F0302020204030204" pitchFamily="34" charset="0"/>
              </a:rPr>
              <a:t>Income</a:t>
            </a:r>
            <a:r>
              <a:rPr lang="en-US" sz="1800" dirty="0">
                <a:solidFill>
                  <a:srgbClr val="002060"/>
                </a:solidFill>
                <a:latin typeface="Calibri Light" panose="020F0302020204030204" pitchFamily="34" charset="0"/>
                <a:cs typeface="Calibri Light" panose="020F0302020204030204" pitchFamily="34" charset="0"/>
              </a:rPr>
              <a:t>			</a:t>
            </a:r>
            <a:r>
              <a:rPr lang="en-US" sz="1800" b="1" dirty="0">
                <a:solidFill>
                  <a:srgbClr val="002060"/>
                </a:solidFill>
                <a:latin typeface="Calibri Light" panose="020F0302020204030204" pitchFamily="34" charset="0"/>
                <a:cs typeface="Calibri Light" panose="020F0302020204030204" pitchFamily="34" charset="0"/>
              </a:rPr>
              <a:t>2022	2021</a:t>
            </a:r>
          </a:p>
          <a:p>
            <a:pPr marL="0" indent="0">
              <a:lnSpc>
                <a:spcPct val="100000"/>
              </a:lnSpc>
              <a:spcBef>
                <a:spcPts val="0"/>
              </a:spcBef>
              <a:buNone/>
            </a:pPr>
            <a:r>
              <a:rPr lang="en-US" sz="1800" dirty="0">
                <a:solidFill>
                  <a:srgbClr val="002060"/>
                </a:solidFill>
                <a:latin typeface="Calibri Light" panose="020F0302020204030204" pitchFamily="34" charset="0"/>
                <a:cs typeface="Calibri Light" panose="020F0302020204030204" pitchFamily="34" charset="0"/>
              </a:rPr>
              <a:t>Membership Fees		4,010	3,667</a:t>
            </a:r>
          </a:p>
          <a:p>
            <a:pPr marL="0" indent="0">
              <a:lnSpc>
                <a:spcPct val="100000"/>
              </a:lnSpc>
              <a:spcBef>
                <a:spcPts val="0"/>
              </a:spcBef>
              <a:buNone/>
            </a:pPr>
            <a:r>
              <a:rPr lang="en-US" sz="1800" dirty="0">
                <a:solidFill>
                  <a:srgbClr val="002060"/>
                </a:solidFill>
                <a:latin typeface="Calibri Light" panose="020F0302020204030204" pitchFamily="34" charset="0"/>
                <a:cs typeface="Calibri Light" panose="020F0302020204030204" pitchFamily="34" charset="0"/>
              </a:rPr>
              <a:t>Merchandise Sales		210	381</a:t>
            </a:r>
          </a:p>
          <a:p>
            <a:pPr marL="0" indent="0">
              <a:lnSpc>
                <a:spcPct val="100000"/>
              </a:lnSpc>
              <a:spcBef>
                <a:spcPts val="0"/>
              </a:spcBef>
              <a:buNone/>
            </a:pPr>
            <a:r>
              <a:rPr lang="en-US" sz="1800" dirty="0">
                <a:solidFill>
                  <a:srgbClr val="002060"/>
                </a:solidFill>
                <a:latin typeface="Calibri Light" panose="020F0302020204030204" pitchFamily="34" charset="0"/>
                <a:cs typeface="Calibri Light" panose="020F0302020204030204" pitchFamily="34" charset="0"/>
              </a:rPr>
              <a:t>Grant From RYA for Training	-	-</a:t>
            </a:r>
          </a:p>
          <a:p>
            <a:pPr marL="0" indent="0">
              <a:lnSpc>
                <a:spcPct val="100000"/>
              </a:lnSpc>
              <a:spcBef>
                <a:spcPts val="0"/>
              </a:spcBef>
              <a:buNone/>
            </a:pPr>
            <a:r>
              <a:rPr lang="en-US" sz="1800" dirty="0">
                <a:solidFill>
                  <a:srgbClr val="002060"/>
                </a:solidFill>
                <a:latin typeface="Calibri Light" panose="020F0302020204030204" pitchFamily="34" charset="0"/>
                <a:cs typeface="Calibri Light" panose="020F0302020204030204" pitchFamily="34" charset="0"/>
              </a:rPr>
              <a:t>Grant form Sports England	-	-</a:t>
            </a:r>
          </a:p>
          <a:p>
            <a:pPr marL="0" indent="0">
              <a:lnSpc>
                <a:spcPct val="100000"/>
              </a:lnSpc>
              <a:spcBef>
                <a:spcPts val="0"/>
              </a:spcBef>
              <a:buNone/>
            </a:pPr>
            <a:r>
              <a:rPr lang="en-US" sz="1800" dirty="0">
                <a:solidFill>
                  <a:srgbClr val="002060"/>
                </a:solidFill>
                <a:latin typeface="Calibri Light" panose="020F0302020204030204" pitchFamily="34" charset="0"/>
                <a:cs typeface="Calibri Light" panose="020F0302020204030204" pitchFamily="34" charset="0"/>
              </a:rPr>
              <a:t>Profit on Sale of Trailer	0	1,463</a:t>
            </a:r>
          </a:p>
          <a:p>
            <a:pPr marL="0" indent="0">
              <a:lnSpc>
                <a:spcPct val="100000"/>
              </a:lnSpc>
              <a:spcBef>
                <a:spcPts val="0"/>
              </a:spcBef>
              <a:buNone/>
            </a:pPr>
            <a:r>
              <a:rPr lang="en-US" sz="1800" dirty="0">
                <a:solidFill>
                  <a:srgbClr val="002060"/>
                </a:solidFill>
                <a:latin typeface="Calibri Light" panose="020F0302020204030204" pitchFamily="34" charset="0"/>
                <a:cs typeface="Calibri Light" panose="020F0302020204030204" pitchFamily="34" charset="0"/>
              </a:rPr>
              <a:t>Bank Interest Received	</a:t>
            </a:r>
            <a:r>
              <a:rPr lang="en-US" sz="1800" u="sng" dirty="0">
                <a:solidFill>
                  <a:srgbClr val="002060"/>
                </a:solidFill>
                <a:latin typeface="Calibri Light" panose="020F0302020204030204" pitchFamily="34" charset="0"/>
                <a:cs typeface="Calibri Light" panose="020F0302020204030204" pitchFamily="34" charset="0"/>
              </a:rPr>
              <a:t>5	1	</a:t>
            </a:r>
          </a:p>
          <a:p>
            <a:pPr marL="0" indent="0">
              <a:lnSpc>
                <a:spcPct val="100000"/>
              </a:lnSpc>
              <a:spcBef>
                <a:spcPts val="0"/>
              </a:spcBef>
              <a:buNone/>
            </a:pPr>
            <a:r>
              <a:rPr lang="en-US" sz="1800" dirty="0">
                <a:solidFill>
                  <a:srgbClr val="002060"/>
                </a:solidFill>
                <a:latin typeface="Calibri Light" panose="020F0302020204030204" pitchFamily="34" charset="0"/>
                <a:cs typeface="Calibri Light" panose="020F0302020204030204" pitchFamily="34" charset="0"/>
              </a:rPr>
              <a:t>			4,225	5,512</a:t>
            </a:r>
          </a:p>
          <a:p>
            <a:pPr marL="0" indent="0">
              <a:lnSpc>
                <a:spcPct val="100000"/>
              </a:lnSpc>
              <a:spcBef>
                <a:spcPts val="0"/>
              </a:spcBef>
              <a:buNone/>
            </a:pPr>
            <a:r>
              <a:rPr lang="en-US" sz="1800" b="1" dirty="0">
                <a:solidFill>
                  <a:srgbClr val="002060"/>
                </a:solidFill>
                <a:latin typeface="Calibri Light" panose="020F0302020204030204" pitchFamily="34" charset="0"/>
                <a:cs typeface="Calibri Light" panose="020F0302020204030204" pitchFamily="34" charset="0"/>
              </a:rPr>
              <a:t>Expenses</a:t>
            </a:r>
          </a:p>
          <a:p>
            <a:pPr marL="0" indent="0">
              <a:lnSpc>
                <a:spcPct val="100000"/>
              </a:lnSpc>
              <a:spcBef>
                <a:spcPts val="0"/>
              </a:spcBef>
              <a:buNone/>
            </a:pPr>
            <a:r>
              <a:rPr lang="en-US" sz="1800" dirty="0">
                <a:solidFill>
                  <a:srgbClr val="002060"/>
                </a:solidFill>
                <a:latin typeface="Calibri Light" panose="020F0302020204030204" pitchFamily="34" charset="0"/>
                <a:cs typeface="Calibri Light" panose="020F0302020204030204" pitchFamily="34" charset="0"/>
              </a:rPr>
              <a:t>RYA Subs			165	155</a:t>
            </a:r>
          </a:p>
          <a:p>
            <a:pPr marL="0" indent="0">
              <a:lnSpc>
                <a:spcPct val="100000"/>
              </a:lnSpc>
              <a:spcBef>
                <a:spcPts val="0"/>
              </a:spcBef>
              <a:buNone/>
            </a:pPr>
            <a:r>
              <a:rPr lang="en-US" sz="1800" dirty="0">
                <a:solidFill>
                  <a:srgbClr val="002060"/>
                </a:solidFill>
                <a:latin typeface="Calibri Light" panose="020F0302020204030204" pitchFamily="34" charset="0"/>
                <a:cs typeface="Calibri Light" panose="020F0302020204030204" pitchFamily="34" charset="0"/>
              </a:rPr>
              <a:t>HASA Membership		35	-</a:t>
            </a:r>
          </a:p>
          <a:p>
            <a:pPr marL="0" indent="0">
              <a:lnSpc>
                <a:spcPct val="100000"/>
              </a:lnSpc>
              <a:spcBef>
                <a:spcPts val="0"/>
              </a:spcBef>
              <a:buNone/>
            </a:pPr>
            <a:r>
              <a:rPr lang="en-US" sz="1800" dirty="0">
                <a:solidFill>
                  <a:srgbClr val="002060"/>
                </a:solidFill>
                <a:latin typeface="Calibri Light" panose="020F0302020204030204" pitchFamily="34" charset="0"/>
                <a:cs typeface="Calibri Light" panose="020F0302020204030204" pitchFamily="34" charset="0"/>
              </a:rPr>
              <a:t>Website			285	983</a:t>
            </a:r>
          </a:p>
          <a:p>
            <a:pPr marL="0" indent="0">
              <a:lnSpc>
                <a:spcPct val="100000"/>
              </a:lnSpc>
              <a:spcBef>
                <a:spcPts val="0"/>
              </a:spcBef>
              <a:buNone/>
            </a:pPr>
            <a:r>
              <a:rPr lang="en-US" sz="1800" dirty="0">
                <a:solidFill>
                  <a:srgbClr val="002060"/>
                </a:solidFill>
                <a:latin typeface="Calibri Light" panose="020F0302020204030204" pitchFamily="34" charset="0"/>
                <a:cs typeface="Calibri Light" panose="020F0302020204030204" pitchFamily="34" charset="0"/>
              </a:rPr>
              <a:t>Zoom Pro License		145	144</a:t>
            </a:r>
          </a:p>
          <a:p>
            <a:pPr marL="0" indent="0">
              <a:lnSpc>
                <a:spcPct val="100000"/>
              </a:lnSpc>
              <a:spcBef>
                <a:spcPts val="0"/>
              </a:spcBef>
              <a:buNone/>
            </a:pPr>
            <a:r>
              <a:rPr lang="en-US" sz="1800" dirty="0">
                <a:solidFill>
                  <a:srgbClr val="002060"/>
                </a:solidFill>
                <a:latin typeface="Calibri Light" panose="020F0302020204030204" pitchFamily="34" charset="0"/>
                <a:cs typeface="Calibri Light" panose="020F0302020204030204" pitchFamily="34" charset="0"/>
              </a:rPr>
              <a:t>Insurance			575	569</a:t>
            </a:r>
          </a:p>
          <a:p>
            <a:pPr marL="0" indent="0">
              <a:lnSpc>
                <a:spcPct val="100000"/>
              </a:lnSpc>
              <a:spcBef>
                <a:spcPts val="0"/>
              </a:spcBef>
              <a:buNone/>
            </a:pPr>
            <a:r>
              <a:rPr lang="en-US" sz="1800" dirty="0">
                <a:solidFill>
                  <a:srgbClr val="002060"/>
                </a:solidFill>
                <a:latin typeface="Calibri Light" panose="020F0302020204030204" pitchFamily="34" charset="0"/>
                <a:cs typeface="Calibri Light" panose="020F0302020204030204" pitchFamily="34" charset="0"/>
              </a:rPr>
              <a:t>Purchase of tools &amp; </a:t>
            </a:r>
          </a:p>
          <a:p>
            <a:pPr marL="0" indent="0">
              <a:lnSpc>
                <a:spcPct val="100000"/>
              </a:lnSpc>
              <a:spcBef>
                <a:spcPts val="0"/>
              </a:spcBef>
              <a:buNone/>
            </a:pPr>
            <a:r>
              <a:rPr lang="en-US" sz="1800" dirty="0">
                <a:solidFill>
                  <a:srgbClr val="002060"/>
                </a:solidFill>
                <a:latin typeface="Calibri Light" panose="020F0302020204030204" pitchFamily="34" charset="0"/>
                <a:cs typeface="Calibri Light" panose="020F0302020204030204" pitchFamily="34" charset="0"/>
              </a:rPr>
              <a:t>Children's	Lifejackets		0	425</a:t>
            </a:r>
          </a:p>
          <a:p>
            <a:pPr marL="0" indent="0">
              <a:lnSpc>
                <a:spcPct val="100000"/>
              </a:lnSpc>
              <a:spcBef>
                <a:spcPts val="0"/>
              </a:spcBef>
              <a:buNone/>
            </a:pPr>
            <a:r>
              <a:rPr lang="en-US" sz="1800" dirty="0">
                <a:solidFill>
                  <a:srgbClr val="002060"/>
                </a:solidFill>
                <a:latin typeface="Calibri Light" panose="020F0302020204030204" pitchFamily="34" charset="0"/>
                <a:cs typeface="Calibri Light" panose="020F0302020204030204" pitchFamily="34" charset="0"/>
              </a:rPr>
              <a:t>Office Equipment &amp; Stationery	158	47</a:t>
            </a:r>
          </a:p>
          <a:p>
            <a:pPr marL="0" indent="0">
              <a:lnSpc>
                <a:spcPct val="100000"/>
              </a:lnSpc>
              <a:spcBef>
                <a:spcPts val="0"/>
              </a:spcBef>
              <a:buNone/>
            </a:pPr>
            <a:endParaRPr lang="en-US" sz="1800" dirty="0">
              <a:latin typeface="Calibri Light" panose="020F0302020204030204" pitchFamily="34" charset="0"/>
              <a:cs typeface="Calibri Light" panose="020F0302020204030204" pitchFamily="34" charset="0"/>
            </a:endParaRPr>
          </a:p>
          <a:p>
            <a:pPr marL="0" indent="0">
              <a:lnSpc>
                <a:spcPct val="100000"/>
              </a:lnSpc>
              <a:spcBef>
                <a:spcPts val="0"/>
              </a:spcBef>
              <a:buNone/>
            </a:pPr>
            <a:r>
              <a:rPr lang="en-US" sz="1100" dirty="0"/>
              <a:t>			</a:t>
            </a:r>
          </a:p>
        </p:txBody>
      </p:sp>
      <p:sp>
        <p:nvSpPr>
          <p:cNvPr id="9" name="TextBox 8">
            <a:extLst>
              <a:ext uri="{FF2B5EF4-FFF2-40B4-BE49-F238E27FC236}">
                <a16:creationId xmlns:a16="http://schemas.microsoft.com/office/drawing/2014/main" id="{998BEEDE-D3A1-7E3D-BDCD-77A0B6F122D3}"/>
              </a:ext>
            </a:extLst>
          </p:cNvPr>
          <p:cNvSpPr txBox="1"/>
          <p:nvPr/>
        </p:nvSpPr>
        <p:spPr>
          <a:xfrm>
            <a:off x="5833402" y="1263266"/>
            <a:ext cx="6035040" cy="4955203"/>
          </a:xfrm>
          <a:prstGeom prst="rect">
            <a:avLst/>
          </a:prstGeom>
          <a:noFill/>
        </p:spPr>
        <p:txBody>
          <a:bodyPr wrap="square" rtlCol="0">
            <a:spAutoFit/>
          </a:bodyPr>
          <a:lstStyle/>
          <a:p>
            <a:pPr marL="0" indent="0">
              <a:lnSpc>
                <a:spcPct val="100000"/>
              </a:lnSpc>
              <a:spcBef>
                <a:spcPts val="0"/>
              </a:spcBef>
              <a:buNone/>
            </a:pPr>
            <a:r>
              <a:rPr lang="en-US" sz="1800" b="1" dirty="0">
                <a:solidFill>
                  <a:srgbClr val="002060"/>
                </a:solidFill>
                <a:latin typeface="Calibri Light" panose="020F0302020204030204" pitchFamily="34" charset="0"/>
                <a:cs typeface="Calibri Light" panose="020F0302020204030204" pitchFamily="34" charset="0"/>
              </a:rPr>
              <a:t>Expenses Continued		2022	2021</a:t>
            </a:r>
          </a:p>
          <a:p>
            <a:pPr marL="0" indent="0">
              <a:lnSpc>
                <a:spcPct val="100000"/>
              </a:lnSpc>
              <a:spcBef>
                <a:spcPts val="0"/>
              </a:spcBef>
              <a:buNone/>
            </a:pPr>
            <a:r>
              <a:rPr lang="en-US" sz="1800" dirty="0">
                <a:solidFill>
                  <a:srgbClr val="002060"/>
                </a:solidFill>
                <a:latin typeface="Calibri Light" panose="020F0302020204030204" pitchFamily="34" charset="0"/>
                <a:cs typeface="Calibri Light" panose="020F0302020204030204" pitchFamily="34" charset="0"/>
              </a:rPr>
              <a:t>Equipment for Training		845	289</a:t>
            </a:r>
          </a:p>
          <a:p>
            <a:pPr marL="0" indent="0">
              <a:lnSpc>
                <a:spcPct val="100000"/>
              </a:lnSpc>
              <a:spcBef>
                <a:spcPts val="0"/>
              </a:spcBef>
              <a:buNone/>
            </a:pPr>
            <a:r>
              <a:rPr lang="en-US" sz="1800" dirty="0">
                <a:solidFill>
                  <a:srgbClr val="002060"/>
                </a:solidFill>
                <a:latin typeface="Calibri Light" panose="020F0302020204030204" pitchFamily="34" charset="0"/>
                <a:cs typeface="Calibri Light" panose="020F0302020204030204" pitchFamily="34" charset="0"/>
              </a:rPr>
              <a:t>Promotion &amp; Advertising		210	76</a:t>
            </a:r>
          </a:p>
          <a:p>
            <a:pPr marL="0" indent="0">
              <a:lnSpc>
                <a:spcPct val="100000"/>
              </a:lnSpc>
              <a:spcBef>
                <a:spcPts val="0"/>
              </a:spcBef>
              <a:buNone/>
            </a:pPr>
            <a:r>
              <a:rPr lang="en-US" sz="1800" dirty="0">
                <a:solidFill>
                  <a:srgbClr val="002060"/>
                </a:solidFill>
                <a:latin typeface="Calibri Light" panose="020F0302020204030204" pitchFamily="34" charset="0"/>
                <a:cs typeface="Calibri Light" panose="020F0302020204030204" pitchFamily="34" charset="0"/>
              </a:rPr>
              <a:t>Merchandise &amp; Burgees		221	448</a:t>
            </a:r>
          </a:p>
          <a:p>
            <a:pPr marL="0" indent="0">
              <a:lnSpc>
                <a:spcPct val="100000"/>
              </a:lnSpc>
              <a:spcBef>
                <a:spcPts val="0"/>
              </a:spcBef>
              <a:buNone/>
            </a:pPr>
            <a:r>
              <a:rPr lang="en-US" sz="1800" dirty="0">
                <a:solidFill>
                  <a:srgbClr val="002060"/>
                </a:solidFill>
                <a:latin typeface="Calibri Light" panose="020F0302020204030204" pitchFamily="34" charset="0"/>
                <a:cs typeface="Calibri Light" panose="020F0302020204030204" pitchFamily="34" charset="0"/>
              </a:rPr>
              <a:t>Hire of Village Hall			280	-</a:t>
            </a:r>
          </a:p>
          <a:p>
            <a:pPr marL="0" indent="0">
              <a:lnSpc>
                <a:spcPct val="100000"/>
              </a:lnSpc>
              <a:spcBef>
                <a:spcPts val="0"/>
              </a:spcBef>
              <a:buNone/>
            </a:pPr>
            <a:r>
              <a:rPr lang="en-US" sz="1800" dirty="0">
                <a:solidFill>
                  <a:srgbClr val="002060"/>
                </a:solidFill>
                <a:latin typeface="Calibri Light" panose="020F0302020204030204" pitchFamily="34" charset="0"/>
                <a:cs typeface="Calibri Light" panose="020F0302020204030204" pitchFamily="34" charset="0"/>
              </a:rPr>
              <a:t>Calendars				-	235</a:t>
            </a:r>
          </a:p>
          <a:p>
            <a:pPr marL="0" indent="0">
              <a:lnSpc>
                <a:spcPct val="100000"/>
              </a:lnSpc>
              <a:spcBef>
                <a:spcPts val="0"/>
              </a:spcBef>
              <a:buNone/>
            </a:pPr>
            <a:r>
              <a:rPr lang="en-US" sz="1800" dirty="0">
                <a:solidFill>
                  <a:srgbClr val="002060"/>
                </a:solidFill>
                <a:latin typeface="Calibri Light" panose="020F0302020204030204" pitchFamily="34" charset="0"/>
                <a:cs typeface="Calibri Light" panose="020F0302020204030204" pitchFamily="34" charset="0"/>
              </a:rPr>
              <a:t>Sundries				-	30</a:t>
            </a:r>
          </a:p>
          <a:p>
            <a:pPr marL="0" indent="0">
              <a:lnSpc>
                <a:spcPct val="100000"/>
              </a:lnSpc>
              <a:spcBef>
                <a:spcPts val="0"/>
              </a:spcBef>
              <a:buNone/>
            </a:pPr>
            <a:r>
              <a:rPr lang="en-US" sz="1800" dirty="0">
                <a:solidFill>
                  <a:srgbClr val="002060"/>
                </a:solidFill>
                <a:latin typeface="Calibri Light" panose="020F0302020204030204" pitchFamily="34" charset="0"/>
                <a:cs typeface="Calibri Light" panose="020F0302020204030204" pitchFamily="34" charset="0"/>
              </a:rPr>
              <a:t>Event Sub/drinks &amp; Nibbles		263	247</a:t>
            </a:r>
          </a:p>
          <a:p>
            <a:pPr marL="0" indent="0">
              <a:lnSpc>
                <a:spcPct val="100000"/>
              </a:lnSpc>
              <a:spcBef>
                <a:spcPts val="0"/>
              </a:spcBef>
              <a:buNone/>
            </a:pPr>
            <a:r>
              <a:rPr lang="en-US" sz="1800" dirty="0">
                <a:solidFill>
                  <a:srgbClr val="002060"/>
                </a:solidFill>
                <a:latin typeface="Calibri Light" panose="020F0302020204030204" pitchFamily="34" charset="0"/>
                <a:cs typeface="Calibri Light" panose="020F0302020204030204" pitchFamily="34" charset="0"/>
              </a:rPr>
              <a:t>AGM expenses			175	43</a:t>
            </a:r>
          </a:p>
          <a:p>
            <a:pPr marL="0" indent="0">
              <a:lnSpc>
                <a:spcPct val="100000"/>
              </a:lnSpc>
              <a:spcBef>
                <a:spcPts val="0"/>
              </a:spcBef>
              <a:buNone/>
            </a:pPr>
            <a:r>
              <a:rPr lang="en-US" sz="1800" dirty="0">
                <a:solidFill>
                  <a:srgbClr val="002060"/>
                </a:solidFill>
                <a:latin typeface="Calibri Light" panose="020F0302020204030204" pitchFamily="34" charset="0"/>
                <a:cs typeface="Calibri Light" panose="020F0302020204030204" pitchFamily="34" charset="0"/>
              </a:rPr>
              <a:t>Presentations &amp; Trophies		-	-</a:t>
            </a:r>
          </a:p>
          <a:p>
            <a:pPr marL="0" indent="0">
              <a:lnSpc>
                <a:spcPct val="100000"/>
              </a:lnSpc>
              <a:spcBef>
                <a:spcPts val="0"/>
              </a:spcBef>
              <a:buNone/>
            </a:pPr>
            <a:r>
              <a:rPr lang="en-US" sz="1800" dirty="0">
                <a:solidFill>
                  <a:srgbClr val="002060"/>
                </a:solidFill>
                <a:latin typeface="Calibri Light" panose="020F0302020204030204" pitchFamily="34" charset="0"/>
                <a:cs typeface="Calibri Light" panose="020F0302020204030204" pitchFamily="34" charset="0"/>
              </a:rPr>
              <a:t>Depreciation of assets		</a:t>
            </a:r>
            <a:r>
              <a:rPr lang="en-US" sz="1800" u="sng" dirty="0">
                <a:solidFill>
                  <a:srgbClr val="002060"/>
                </a:solidFill>
                <a:latin typeface="Calibri Light" panose="020F0302020204030204" pitchFamily="34" charset="0"/>
                <a:cs typeface="Calibri Light" panose="020F0302020204030204" pitchFamily="34" charset="0"/>
              </a:rPr>
              <a:t>-	230	</a:t>
            </a:r>
          </a:p>
          <a:p>
            <a:pPr marL="0" indent="0">
              <a:lnSpc>
                <a:spcPct val="100000"/>
              </a:lnSpc>
              <a:spcBef>
                <a:spcPts val="0"/>
              </a:spcBef>
              <a:buNone/>
            </a:pPr>
            <a:r>
              <a:rPr lang="en-US" sz="1800" dirty="0">
                <a:solidFill>
                  <a:srgbClr val="002060"/>
                </a:solidFill>
                <a:latin typeface="Calibri Light" panose="020F0302020204030204" pitchFamily="34" charset="0"/>
                <a:cs typeface="Calibri Light" panose="020F0302020204030204" pitchFamily="34" charset="0"/>
              </a:rPr>
              <a:t>				3,356	3,992</a:t>
            </a:r>
          </a:p>
          <a:p>
            <a:pPr marL="0" indent="0">
              <a:lnSpc>
                <a:spcPct val="100000"/>
              </a:lnSpc>
              <a:spcBef>
                <a:spcPts val="0"/>
              </a:spcBef>
              <a:buNone/>
            </a:pPr>
            <a:r>
              <a:rPr lang="en-US" sz="1800" dirty="0">
                <a:solidFill>
                  <a:srgbClr val="002060"/>
                </a:solidFill>
                <a:latin typeface="Calibri Light" panose="020F0302020204030204" pitchFamily="34" charset="0"/>
                <a:cs typeface="Calibri Light" panose="020F0302020204030204" pitchFamily="34" charset="0"/>
              </a:rPr>
              <a:t>				</a:t>
            </a:r>
            <a:r>
              <a:rPr lang="en-US" sz="1800" u="sng" dirty="0">
                <a:solidFill>
                  <a:srgbClr val="002060"/>
                </a:solidFill>
                <a:latin typeface="Calibri Light" panose="020F0302020204030204" pitchFamily="34" charset="0"/>
                <a:cs typeface="Calibri Light" panose="020F0302020204030204" pitchFamily="34" charset="0"/>
              </a:rPr>
              <a:t>		</a:t>
            </a:r>
          </a:p>
          <a:p>
            <a:pPr marL="0" indent="0">
              <a:lnSpc>
                <a:spcPct val="100000"/>
              </a:lnSpc>
              <a:spcBef>
                <a:spcPts val="0"/>
              </a:spcBef>
              <a:buNone/>
            </a:pPr>
            <a:r>
              <a:rPr lang="en-US" sz="1800" b="1" dirty="0">
                <a:solidFill>
                  <a:srgbClr val="002060"/>
                </a:solidFill>
                <a:latin typeface="Calibri Light" panose="020F0302020204030204" pitchFamily="34" charset="0"/>
                <a:cs typeface="Calibri Light" panose="020F0302020204030204" pitchFamily="34" charset="0"/>
              </a:rPr>
              <a:t>Profit/(Loss)</a:t>
            </a:r>
            <a:r>
              <a:rPr lang="en-US" sz="1800" dirty="0">
                <a:solidFill>
                  <a:srgbClr val="002060"/>
                </a:solidFill>
                <a:latin typeface="Calibri Light" panose="020F0302020204030204" pitchFamily="34" charset="0"/>
                <a:cs typeface="Calibri Light" panose="020F0302020204030204" pitchFamily="34" charset="0"/>
              </a:rPr>
              <a:t>			</a:t>
            </a:r>
            <a:r>
              <a:rPr lang="en-US" sz="1800" u="sng" dirty="0">
                <a:solidFill>
                  <a:srgbClr val="002060"/>
                </a:solidFill>
                <a:latin typeface="Calibri Light" panose="020F0302020204030204" pitchFamily="34" charset="0"/>
                <a:cs typeface="Calibri Light" panose="020F0302020204030204" pitchFamily="34" charset="0"/>
              </a:rPr>
              <a:t>869	1,590	</a:t>
            </a:r>
          </a:p>
          <a:p>
            <a:pPr marL="0" indent="0">
              <a:lnSpc>
                <a:spcPct val="100000"/>
              </a:lnSpc>
              <a:spcBef>
                <a:spcPts val="0"/>
              </a:spcBef>
              <a:buNone/>
            </a:pPr>
            <a:endParaRPr lang="en-US" sz="1600" i="1" dirty="0">
              <a:solidFill>
                <a:srgbClr val="002060"/>
              </a:solidFill>
              <a:latin typeface="Calibri Light" panose="020F0302020204030204" pitchFamily="34" charset="0"/>
              <a:cs typeface="Calibri Light" panose="020F0302020204030204" pitchFamily="34" charset="0"/>
            </a:endParaRPr>
          </a:p>
          <a:p>
            <a:pPr marL="0" indent="0">
              <a:lnSpc>
                <a:spcPct val="100000"/>
              </a:lnSpc>
              <a:spcBef>
                <a:spcPts val="0"/>
              </a:spcBef>
              <a:buNone/>
            </a:pPr>
            <a:endParaRPr lang="en-US" sz="1600" i="1" dirty="0">
              <a:solidFill>
                <a:srgbClr val="002060"/>
              </a:solidFill>
              <a:latin typeface="Calibri Light" panose="020F0302020204030204" pitchFamily="34" charset="0"/>
              <a:cs typeface="Calibri Light" panose="020F0302020204030204" pitchFamily="34" charset="0"/>
            </a:endParaRPr>
          </a:p>
          <a:p>
            <a:pPr marL="0" indent="0">
              <a:lnSpc>
                <a:spcPct val="100000"/>
              </a:lnSpc>
              <a:spcBef>
                <a:spcPts val="0"/>
              </a:spcBef>
              <a:buNone/>
            </a:pPr>
            <a:r>
              <a:rPr lang="en-US" sz="1600" i="1" dirty="0">
                <a:solidFill>
                  <a:srgbClr val="002060"/>
                </a:solidFill>
                <a:latin typeface="Calibri Light" panose="020F0302020204030204" pitchFamily="34" charset="0"/>
                <a:cs typeface="Calibri Light" panose="020F0302020204030204" pitchFamily="34" charset="0"/>
              </a:rPr>
              <a:t>Charitable donations raised by members:</a:t>
            </a:r>
          </a:p>
          <a:p>
            <a:pPr marL="0" indent="0">
              <a:lnSpc>
                <a:spcPct val="100000"/>
              </a:lnSpc>
              <a:spcBef>
                <a:spcPts val="0"/>
              </a:spcBef>
              <a:buNone/>
            </a:pPr>
            <a:r>
              <a:rPr lang="en-US" sz="1600" i="1" dirty="0">
                <a:solidFill>
                  <a:srgbClr val="002060"/>
                </a:solidFill>
                <a:latin typeface="Calibri Light" panose="020F0302020204030204" pitchFamily="34" charset="0"/>
                <a:cs typeface="Calibri Light" panose="020F0302020204030204" pitchFamily="34" charset="0"/>
              </a:rPr>
              <a:t>RNLI – donated during 2022&amp;2023 	£38	£390</a:t>
            </a:r>
          </a:p>
        </p:txBody>
      </p:sp>
      <p:sp>
        <p:nvSpPr>
          <p:cNvPr id="10" name="TextBox 9">
            <a:extLst>
              <a:ext uri="{FF2B5EF4-FFF2-40B4-BE49-F238E27FC236}">
                <a16:creationId xmlns:a16="http://schemas.microsoft.com/office/drawing/2014/main" id="{CE29335B-C91B-05B6-E701-9E90A483DB1D}"/>
              </a:ext>
            </a:extLst>
          </p:cNvPr>
          <p:cNvSpPr txBox="1"/>
          <p:nvPr/>
        </p:nvSpPr>
        <p:spPr>
          <a:xfrm>
            <a:off x="600221" y="893934"/>
            <a:ext cx="7272027" cy="369332"/>
          </a:xfrm>
          <a:prstGeom prst="rect">
            <a:avLst/>
          </a:prstGeom>
          <a:noFill/>
        </p:spPr>
        <p:txBody>
          <a:bodyPr wrap="square" rtlCol="0">
            <a:spAutoFit/>
          </a:bodyPr>
          <a:lstStyle/>
          <a:p>
            <a:pPr marL="0" indent="0">
              <a:lnSpc>
                <a:spcPct val="100000"/>
              </a:lnSpc>
              <a:spcBef>
                <a:spcPts val="0"/>
              </a:spcBef>
              <a:buNone/>
            </a:pPr>
            <a:r>
              <a:rPr lang="en-US" sz="1800" b="1" dirty="0">
                <a:solidFill>
                  <a:srgbClr val="002060"/>
                </a:solidFill>
                <a:latin typeface="Calibri Light" panose="020F0302020204030204" pitchFamily="34" charset="0"/>
                <a:cs typeface="Calibri Light" panose="020F0302020204030204" pitchFamily="34" charset="0"/>
              </a:rPr>
              <a:t>Interim Accounts For The Year Ending 31.12.2022 Produced 21.11.2022</a:t>
            </a:r>
          </a:p>
        </p:txBody>
      </p:sp>
    </p:spTree>
    <p:extLst>
      <p:ext uri="{BB962C8B-B14F-4D97-AF65-F5344CB8AC3E}">
        <p14:creationId xmlns:p14="http://schemas.microsoft.com/office/powerpoint/2010/main" val="39589781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4EB47E-CF8F-038D-53DD-B117D9379DD7}"/>
              </a:ext>
            </a:extLst>
          </p:cNvPr>
          <p:cNvSpPr>
            <a:spLocks noGrp="1"/>
          </p:cNvSpPr>
          <p:nvPr>
            <p:ph type="title"/>
          </p:nvPr>
        </p:nvSpPr>
        <p:spPr>
          <a:xfrm>
            <a:off x="838200" y="123387"/>
            <a:ext cx="10515600" cy="843565"/>
          </a:xfrm>
        </p:spPr>
        <p:txBody>
          <a:bodyPr>
            <a:normAutofit fontScale="90000"/>
          </a:bodyPr>
          <a:lstStyle/>
          <a:p>
            <a:pPr algn="ctr"/>
            <a:r>
              <a:rPr lang="en-US" b="1" dirty="0">
                <a:solidFill>
                  <a:schemeClr val="accent1">
                    <a:lumMod val="50000"/>
                  </a:schemeClr>
                </a:solidFill>
              </a:rPr>
              <a:t>Hon Treasurers</a:t>
            </a:r>
            <a:br>
              <a:rPr lang="en-US" b="1" dirty="0">
                <a:solidFill>
                  <a:schemeClr val="accent1">
                    <a:lumMod val="50000"/>
                  </a:schemeClr>
                </a:solidFill>
              </a:rPr>
            </a:br>
            <a:r>
              <a:rPr lang="en-US" sz="2200" b="1" dirty="0">
                <a:solidFill>
                  <a:schemeClr val="accent1">
                    <a:lumMod val="50000"/>
                  </a:schemeClr>
                </a:solidFill>
              </a:rPr>
              <a:t>Richard White</a:t>
            </a:r>
            <a:endParaRPr lang="en-US" dirty="0"/>
          </a:p>
        </p:txBody>
      </p:sp>
      <p:sp>
        <p:nvSpPr>
          <p:cNvPr id="3" name="Content Placeholder 2">
            <a:extLst>
              <a:ext uri="{FF2B5EF4-FFF2-40B4-BE49-F238E27FC236}">
                <a16:creationId xmlns:a16="http://schemas.microsoft.com/office/drawing/2014/main" id="{00F3DCBD-6A4F-EDC7-CB8D-01AAC6B74BBD}"/>
              </a:ext>
            </a:extLst>
          </p:cNvPr>
          <p:cNvSpPr>
            <a:spLocks noGrp="1"/>
          </p:cNvSpPr>
          <p:nvPr>
            <p:ph idx="1"/>
          </p:nvPr>
        </p:nvSpPr>
        <p:spPr>
          <a:xfrm>
            <a:off x="225084" y="1263265"/>
            <a:ext cx="5542670" cy="4700801"/>
          </a:xfrm>
        </p:spPr>
        <p:txBody>
          <a:bodyPr>
            <a:normAutofit/>
          </a:bodyPr>
          <a:lstStyle/>
          <a:p>
            <a:pPr marL="2743200" lvl="6" indent="0">
              <a:lnSpc>
                <a:spcPct val="100000"/>
              </a:lnSpc>
              <a:spcBef>
                <a:spcPts val="0"/>
              </a:spcBef>
              <a:buNone/>
            </a:pPr>
            <a:r>
              <a:rPr lang="en-US" dirty="0">
                <a:solidFill>
                  <a:srgbClr val="002060"/>
                </a:solidFill>
                <a:latin typeface="Calibri Light" panose="020F0302020204030204" pitchFamily="34" charset="0"/>
                <a:cs typeface="Calibri Light" panose="020F0302020204030204" pitchFamily="34" charset="0"/>
              </a:rPr>
              <a:t>2022	2021</a:t>
            </a:r>
          </a:p>
          <a:p>
            <a:pPr marL="0" indent="0">
              <a:lnSpc>
                <a:spcPct val="100000"/>
              </a:lnSpc>
              <a:spcBef>
                <a:spcPts val="0"/>
              </a:spcBef>
              <a:buNone/>
            </a:pPr>
            <a:r>
              <a:rPr lang="en-US" sz="1800" b="1" dirty="0">
                <a:solidFill>
                  <a:srgbClr val="002060"/>
                </a:solidFill>
                <a:latin typeface="Calibri Light" panose="020F0302020204030204" pitchFamily="34" charset="0"/>
                <a:cs typeface="Calibri Light" panose="020F0302020204030204" pitchFamily="34" charset="0"/>
              </a:rPr>
              <a:t>Fixed Assets</a:t>
            </a:r>
            <a:r>
              <a:rPr lang="en-US" sz="1800" dirty="0">
                <a:solidFill>
                  <a:srgbClr val="002060"/>
                </a:solidFill>
                <a:latin typeface="Calibri Light" panose="020F0302020204030204" pitchFamily="34" charset="0"/>
                <a:cs typeface="Calibri Light" panose="020F0302020204030204" pitchFamily="34" charset="0"/>
              </a:rPr>
              <a:t>		</a:t>
            </a:r>
          </a:p>
          <a:p>
            <a:pPr marL="0" indent="0">
              <a:lnSpc>
                <a:spcPct val="100000"/>
              </a:lnSpc>
              <a:spcBef>
                <a:spcPts val="0"/>
              </a:spcBef>
              <a:buNone/>
            </a:pPr>
            <a:r>
              <a:rPr lang="en-US" sz="1800" dirty="0">
                <a:solidFill>
                  <a:srgbClr val="002060"/>
                </a:solidFill>
                <a:latin typeface="Calibri Light" panose="020F0302020204030204" pitchFamily="34" charset="0"/>
                <a:cs typeface="Calibri Light" panose="020F0302020204030204" pitchFamily="34" charset="0"/>
              </a:rPr>
              <a:t>Equipment*		0	0</a:t>
            </a:r>
          </a:p>
          <a:p>
            <a:pPr marL="0" indent="0">
              <a:lnSpc>
                <a:spcPct val="100000"/>
              </a:lnSpc>
              <a:spcBef>
                <a:spcPts val="0"/>
              </a:spcBef>
              <a:buNone/>
            </a:pPr>
            <a:endParaRPr lang="en-US" sz="1800" dirty="0">
              <a:solidFill>
                <a:srgbClr val="002060"/>
              </a:solidFill>
              <a:latin typeface="Calibri Light" panose="020F0302020204030204" pitchFamily="34" charset="0"/>
              <a:cs typeface="Calibri Light" panose="020F0302020204030204" pitchFamily="34" charset="0"/>
            </a:endParaRPr>
          </a:p>
          <a:p>
            <a:pPr marL="0" indent="0">
              <a:lnSpc>
                <a:spcPct val="100000"/>
              </a:lnSpc>
              <a:spcBef>
                <a:spcPts val="0"/>
              </a:spcBef>
              <a:buNone/>
            </a:pPr>
            <a:r>
              <a:rPr lang="en-US" sz="1800" b="1" dirty="0">
                <a:solidFill>
                  <a:srgbClr val="002060"/>
                </a:solidFill>
                <a:latin typeface="Calibri Light" panose="020F0302020204030204" pitchFamily="34" charset="0"/>
                <a:cs typeface="Calibri Light" panose="020F0302020204030204" pitchFamily="34" charset="0"/>
              </a:rPr>
              <a:t>Current Assets</a:t>
            </a:r>
            <a:r>
              <a:rPr lang="en-US" sz="1800" dirty="0">
                <a:solidFill>
                  <a:srgbClr val="002060"/>
                </a:solidFill>
                <a:latin typeface="Calibri Light" panose="020F0302020204030204" pitchFamily="34" charset="0"/>
                <a:cs typeface="Calibri Light" panose="020F0302020204030204" pitchFamily="34" charset="0"/>
              </a:rPr>
              <a:t>		</a:t>
            </a:r>
          </a:p>
          <a:p>
            <a:pPr marL="0" indent="0">
              <a:lnSpc>
                <a:spcPct val="100000"/>
              </a:lnSpc>
              <a:spcBef>
                <a:spcPts val="0"/>
              </a:spcBef>
              <a:buNone/>
            </a:pPr>
            <a:r>
              <a:rPr lang="en-US" sz="1800" dirty="0">
                <a:solidFill>
                  <a:srgbClr val="002060"/>
                </a:solidFill>
                <a:latin typeface="Calibri Light" panose="020F0302020204030204" pitchFamily="34" charset="0"/>
                <a:cs typeface="Calibri Light" panose="020F0302020204030204" pitchFamily="34" charset="0"/>
              </a:rPr>
              <a:t>Stock			836	1,056</a:t>
            </a:r>
          </a:p>
          <a:p>
            <a:pPr marL="0" indent="0">
              <a:lnSpc>
                <a:spcPct val="100000"/>
              </a:lnSpc>
              <a:spcBef>
                <a:spcPts val="0"/>
              </a:spcBef>
              <a:buNone/>
            </a:pPr>
            <a:r>
              <a:rPr lang="en-US" sz="1800" dirty="0">
                <a:solidFill>
                  <a:srgbClr val="002060"/>
                </a:solidFill>
                <a:latin typeface="Calibri Light" panose="020F0302020204030204" pitchFamily="34" charset="0"/>
                <a:cs typeface="Calibri Light" panose="020F0302020204030204" pitchFamily="34" charset="0"/>
              </a:rPr>
              <a:t>Debtors &amp; Cheques to Bank	-	-</a:t>
            </a:r>
          </a:p>
          <a:p>
            <a:pPr marL="0" indent="0">
              <a:lnSpc>
                <a:spcPct val="100000"/>
              </a:lnSpc>
              <a:spcBef>
                <a:spcPts val="0"/>
              </a:spcBef>
              <a:buNone/>
            </a:pPr>
            <a:r>
              <a:rPr lang="en-US" sz="1800" dirty="0">
                <a:solidFill>
                  <a:srgbClr val="002060"/>
                </a:solidFill>
                <a:latin typeface="Calibri Light" panose="020F0302020204030204" pitchFamily="34" charset="0"/>
                <a:cs typeface="Calibri Light" panose="020F0302020204030204" pitchFamily="34" charset="0"/>
              </a:rPr>
              <a:t>Prepayments		66	66</a:t>
            </a:r>
          </a:p>
          <a:p>
            <a:pPr marL="0" indent="0">
              <a:lnSpc>
                <a:spcPct val="100000"/>
              </a:lnSpc>
              <a:spcBef>
                <a:spcPts val="0"/>
              </a:spcBef>
              <a:buNone/>
            </a:pPr>
            <a:r>
              <a:rPr lang="en-US" sz="1800" dirty="0">
                <a:solidFill>
                  <a:srgbClr val="002060"/>
                </a:solidFill>
                <a:latin typeface="Calibri Light" panose="020F0302020204030204" pitchFamily="34" charset="0"/>
                <a:cs typeface="Calibri Light" panose="020F0302020204030204" pitchFamily="34" charset="0"/>
              </a:rPr>
              <a:t>Bank Account		</a:t>
            </a:r>
            <a:r>
              <a:rPr lang="en-US" sz="1800" u="sng" dirty="0">
                <a:solidFill>
                  <a:srgbClr val="002060"/>
                </a:solidFill>
                <a:latin typeface="Calibri Light" panose="020F0302020204030204" pitchFamily="34" charset="0"/>
                <a:cs typeface="Calibri Light" panose="020F0302020204030204" pitchFamily="34" charset="0"/>
              </a:rPr>
              <a:t>17,428	13,899</a:t>
            </a:r>
          </a:p>
          <a:p>
            <a:pPr marL="0" indent="0">
              <a:lnSpc>
                <a:spcPct val="100000"/>
              </a:lnSpc>
              <a:spcBef>
                <a:spcPts val="0"/>
              </a:spcBef>
              <a:buNone/>
            </a:pPr>
            <a:r>
              <a:rPr lang="en-US" sz="1800" dirty="0">
                <a:solidFill>
                  <a:srgbClr val="002060"/>
                </a:solidFill>
                <a:latin typeface="Calibri Light" panose="020F0302020204030204" pitchFamily="34" charset="0"/>
                <a:cs typeface="Calibri Light" panose="020F0302020204030204" pitchFamily="34" charset="0"/>
              </a:rPr>
              <a:t>Total Assets		18,330	15,021</a:t>
            </a:r>
          </a:p>
          <a:p>
            <a:pPr marL="0" indent="0">
              <a:lnSpc>
                <a:spcPct val="100000"/>
              </a:lnSpc>
              <a:spcBef>
                <a:spcPts val="0"/>
              </a:spcBef>
              <a:buNone/>
            </a:pPr>
            <a:endParaRPr lang="en-US" sz="1800" dirty="0">
              <a:latin typeface="Calibri Light" panose="020F0302020204030204" pitchFamily="34" charset="0"/>
              <a:cs typeface="Calibri Light" panose="020F0302020204030204" pitchFamily="34" charset="0"/>
            </a:endParaRPr>
          </a:p>
          <a:p>
            <a:pPr marL="0" indent="0">
              <a:lnSpc>
                <a:spcPct val="100000"/>
              </a:lnSpc>
              <a:spcBef>
                <a:spcPts val="0"/>
              </a:spcBef>
              <a:buNone/>
            </a:pPr>
            <a:endParaRPr lang="en-US" sz="1800" dirty="0">
              <a:latin typeface="Calibri Light" panose="020F0302020204030204" pitchFamily="34" charset="0"/>
              <a:cs typeface="Calibri Light" panose="020F0302020204030204" pitchFamily="34" charset="0"/>
            </a:endParaRPr>
          </a:p>
          <a:p>
            <a:pPr marL="0" indent="0">
              <a:lnSpc>
                <a:spcPct val="100000"/>
              </a:lnSpc>
              <a:spcBef>
                <a:spcPts val="0"/>
              </a:spcBef>
              <a:buNone/>
            </a:pPr>
            <a:endParaRPr lang="en-US" sz="1800" dirty="0">
              <a:latin typeface="Calibri Light" panose="020F0302020204030204" pitchFamily="34" charset="0"/>
              <a:cs typeface="Calibri Light" panose="020F0302020204030204" pitchFamily="34" charset="0"/>
            </a:endParaRPr>
          </a:p>
          <a:p>
            <a:pPr marL="0" indent="0">
              <a:lnSpc>
                <a:spcPct val="100000"/>
              </a:lnSpc>
              <a:spcBef>
                <a:spcPts val="0"/>
              </a:spcBef>
              <a:buNone/>
            </a:pPr>
            <a:r>
              <a:rPr lang="en-US" sz="1100" dirty="0"/>
              <a:t>			</a:t>
            </a:r>
          </a:p>
        </p:txBody>
      </p:sp>
      <p:sp>
        <p:nvSpPr>
          <p:cNvPr id="10" name="TextBox 9">
            <a:extLst>
              <a:ext uri="{FF2B5EF4-FFF2-40B4-BE49-F238E27FC236}">
                <a16:creationId xmlns:a16="http://schemas.microsoft.com/office/drawing/2014/main" id="{CE29335B-C91B-05B6-E701-9E90A483DB1D}"/>
              </a:ext>
            </a:extLst>
          </p:cNvPr>
          <p:cNvSpPr txBox="1"/>
          <p:nvPr/>
        </p:nvSpPr>
        <p:spPr>
          <a:xfrm>
            <a:off x="719210" y="893934"/>
            <a:ext cx="1761231" cy="369332"/>
          </a:xfrm>
          <a:prstGeom prst="rect">
            <a:avLst/>
          </a:prstGeom>
          <a:noFill/>
        </p:spPr>
        <p:txBody>
          <a:bodyPr wrap="square" rtlCol="0">
            <a:spAutoFit/>
          </a:bodyPr>
          <a:lstStyle/>
          <a:p>
            <a:pPr marL="0" indent="0">
              <a:lnSpc>
                <a:spcPct val="100000"/>
              </a:lnSpc>
              <a:spcBef>
                <a:spcPts val="0"/>
              </a:spcBef>
              <a:buNone/>
            </a:pPr>
            <a:r>
              <a:rPr lang="en-US" sz="1800" b="1" dirty="0">
                <a:solidFill>
                  <a:srgbClr val="002060"/>
                </a:solidFill>
                <a:latin typeface="Calibri Light" panose="020F0302020204030204" pitchFamily="34" charset="0"/>
                <a:cs typeface="Calibri Light" panose="020F0302020204030204" pitchFamily="34" charset="0"/>
              </a:rPr>
              <a:t>Balance Sheet</a:t>
            </a:r>
          </a:p>
        </p:txBody>
      </p:sp>
      <p:sp>
        <p:nvSpPr>
          <p:cNvPr id="4" name="TextBox 3">
            <a:extLst>
              <a:ext uri="{FF2B5EF4-FFF2-40B4-BE49-F238E27FC236}">
                <a16:creationId xmlns:a16="http://schemas.microsoft.com/office/drawing/2014/main" id="{4B9BA8E0-55FB-8DAA-4FC1-71BB6558DEAC}"/>
              </a:ext>
            </a:extLst>
          </p:cNvPr>
          <p:cNvSpPr txBox="1"/>
          <p:nvPr/>
        </p:nvSpPr>
        <p:spPr>
          <a:xfrm>
            <a:off x="6203852" y="1406769"/>
            <a:ext cx="5149948" cy="4801314"/>
          </a:xfrm>
          <a:prstGeom prst="rect">
            <a:avLst/>
          </a:prstGeom>
          <a:noFill/>
        </p:spPr>
        <p:txBody>
          <a:bodyPr wrap="square" rtlCol="0">
            <a:spAutoFit/>
          </a:bodyPr>
          <a:lstStyle/>
          <a:p>
            <a:pPr marL="0" indent="0">
              <a:lnSpc>
                <a:spcPct val="100000"/>
              </a:lnSpc>
              <a:spcBef>
                <a:spcPts val="0"/>
              </a:spcBef>
              <a:buNone/>
            </a:pPr>
            <a:r>
              <a:rPr lang="en-US" sz="1800" b="1" dirty="0">
                <a:latin typeface="Calibri Light" panose="020F0302020204030204" pitchFamily="34" charset="0"/>
                <a:cs typeface="Calibri Light" panose="020F0302020204030204" pitchFamily="34" charset="0"/>
              </a:rPr>
              <a:t>			</a:t>
            </a:r>
            <a:r>
              <a:rPr lang="en-US" sz="1800" dirty="0">
                <a:solidFill>
                  <a:srgbClr val="002060"/>
                </a:solidFill>
                <a:latin typeface="Calibri Light" panose="020F0302020204030204" pitchFamily="34" charset="0"/>
                <a:cs typeface="Calibri Light" panose="020F0302020204030204" pitchFamily="34" charset="0"/>
              </a:rPr>
              <a:t>2022	2021</a:t>
            </a:r>
          </a:p>
          <a:p>
            <a:pPr marL="0" indent="0">
              <a:lnSpc>
                <a:spcPct val="100000"/>
              </a:lnSpc>
              <a:spcBef>
                <a:spcPts val="0"/>
              </a:spcBef>
              <a:buNone/>
            </a:pPr>
            <a:r>
              <a:rPr lang="en-US" sz="1800" b="1" dirty="0">
                <a:solidFill>
                  <a:srgbClr val="002060"/>
                </a:solidFill>
                <a:latin typeface="Calibri Light" panose="020F0302020204030204" pitchFamily="34" charset="0"/>
                <a:cs typeface="Calibri Light" panose="020F0302020204030204" pitchFamily="34" charset="0"/>
              </a:rPr>
              <a:t>Current Liabilities</a:t>
            </a:r>
          </a:p>
          <a:p>
            <a:pPr marL="0" indent="0">
              <a:lnSpc>
                <a:spcPct val="100000"/>
              </a:lnSpc>
              <a:spcBef>
                <a:spcPts val="0"/>
              </a:spcBef>
              <a:buNone/>
            </a:pPr>
            <a:r>
              <a:rPr lang="en-US" dirty="0">
                <a:solidFill>
                  <a:srgbClr val="002060"/>
                </a:solidFill>
                <a:latin typeface="Calibri Light" panose="020F0302020204030204" pitchFamily="34" charset="0"/>
                <a:cs typeface="Calibri Light" panose="020F0302020204030204" pitchFamily="34" charset="0"/>
              </a:rPr>
              <a:t>Expenses not yet paid	2,444	-</a:t>
            </a:r>
          </a:p>
          <a:p>
            <a:pPr marL="0" indent="0">
              <a:lnSpc>
                <a:spcPct val="100000"/>
              </a:lnSpc>
              <a:spcBef>
                <a:spcPts val="0"/>
              </a:spcBef>
              <a:buNone/>
            </a:pPr>
            <a:r>
              <a:rPr lang="en-US" sz="1800" dirty="0" err="1">
                <a:solidFill>
                  <a:srgbClr val="002060"/>
                </a:solidFill>
                <a:latin typeface="Calibri Light" panose="020F0302020204030204" pitchFamily="34" charset="0"/>
                <a:cs typeface="Calibri Light" panose="020F0302020204030204" pitchFamily="34" charset="0"/>
              </a:rPr>
              <a:t>Baberg</a:t>
            </a:r>
            <a:r>
              <a:rPr lang="en-US" dirty="0" err="1">
                <a:solidFill>
                  <a:srgbClr val="002060"/>
                </a:solidFill>
                <a:latin typeface="Calibri Light" panose="020F0302020204030204" pitchFamily="34" charset="0"/>
                <a:cs typeface="Calibri Light" panose="020F0302020204030204" pitchFamily="34" charset="0"/>
              </a:rPr>
              <a:t>h</a:t>
            </a:r>
            <a:r>
              <a:rPr lang="en-US" dirty="0">
                <a:solidFill>
                  <a:srgbClr val="002060"/>
                </a:solidFill>
                <a:latin typeface="Calibri Light" panose="020F0302020204030204" pitchFamily="34" charset="0"/>
                <a:cs typeface="Calibri Light" panose="020F0302020204030204" pitchFamily="34" charset="0"/>
              </a:rPr>
              <a:t> School Grant	500	500</a:t>
            </a:r>
          </a:p>
          <a:p>
            <a:pPr marL="0" indent="0">
              <a:lnSpc>
                <a:spcPct val="100000"/>
              </a:lnSpc>
              <a:spcBef>
                <a:spcPts val="0"/>
              </a:spcBef>
              <a:buNone/>
            </a:pPr>
            <a:r>
              <a:rPr lang="en-US" sz="1800" dirty="0">
                <a:solidFill>
                  <a:srgbClr val="002060"/>
                </a:solidFill>
                <a:latin typeface="Calibri Light" panose="020F0302020204030204" pitchFamily="34" charset="0"/>
                <a:cs typeface="Calibri Light" panose="020F0302020204030204" pitchFamily="34" charset="0"/>
              </a:rPr>
              <a:t>Due to RNLI		428	390</a:t>
            </a:r>
          </a:p>
          <a:p>
            <a:pPr marL="0" indent="0">
              <a:lnSpc>
                <a:spcPct val="100000"/>
              </a:lnSpc>
              <a:spcBef>
                <a:spcPts val="0"/>
              </a:spcBef>
              <a:buNone/>
            </a:pPr>
            <a:r>
              <a:rPr lang="en-US" dirty="0">
                <a:solidFill>
                  <a:srgbClr val="002060"/>
                </a:solidFill>
                <a:latin typeface="Calibri Light" panose="020F0302020204030204" pitchFamily="34" charset="0"/>
                <a:cs typeface="Calibri Light" panose="020F0302020204030204" pitchFamily="34" charset="0"/>
              </a:rPr>
              <a:t>Pre Paid Subs		</a:t>
            </a:r>
            <a:r>
              <a:rPr lang="en-US" u="sng" dirty="0">
                <a:solidFill>
                  <a:srgbClr val="002060"/>
                </a:solidFill>
                <a:latin typeface="Calibri Light" panose="020F0302020204030204" pitchFamily="34" charset="0"/>
                <a:cs typeface="Calibri Light" panose="020F0302020204030204" pitchFamily="34" charset="0"/>
              </a:rPr>
              <a:t>208	368	</a:t>
            </a:r>
          </a:p>
          <a:p>
            <a:pPr marL="0" indent="0">
              <a:lnSpc>
                <a:spcPct val="100000"/>
              </a:lnSpc>
              <a:spcBef>
                <a:spcPts val="0"/>
              </a:spcBef>
              <a:buNone/>
            </a:pPr>
            <a:r>
              <a:rPr lang="en-US" sz="1800" dirty="0">
                <a:solidFill>
                  <a:srgbClr val="002060"/>
                </a:solidFill>
                <a:latin typeface="Calibri Light" panose="020F0302020204030204" pitchFamily="34" charset="0"/>
                <a:cs typeface="Calibri Light" panose="020F0302020204030204" pitchFamily="34" charset="0"/>
              </a:rPr>
              <a:t>			</a:t>
            </a:r>
            <a:r>
              <a:rPr lang="en-US" sz="1800" u="sng" dirty="0">
                <a:solidFill>
                  <a:srgbClr val="002060"/>
                </a:solidFill>
                <a:latin typeface="Calibri Light" panose="020F0302020204030204" pitchFamily="34" charset="0"/>
                <a:cs typeface="Calibri Light" panose="020F0302020204030204" pitchFamily="34" charset="0"/>
              </a:rPr>
              <a:t>3,580	1,258</a:t>
            </a:r>
          </a:p>
          <a:p>
            <a:pPr marL="0" indent="0">
              <a:lnSpc>
                <a:spcPct val="100000"/>
              </a:lnSpc>
              <a:spcBef>
                <a:spcPts val="0"/>
              </a:spcBef>
              <a:buNone/>
            </a:pPr>
            <a:endParaRPr lang="en-US" u="sng" dirty="0">
              <a:solidFill>
                <a:srgbClr val="002060"/>
              </a:solidFill>
              <a:latin typeface="Calibri Light" panose="020F0302020204030204" pitchFamily="34" charset="0"/>
              <a:cs typeface="Calibri Light" panose="020F0302020204030204" pitchFamily="34" charset="0"/>
            </a:endParaRPr>
          </a:p>
          <a:p>
            <a:pPr marL="0" indent="0">
              <a:lnSpc>
                <a:spcPct val="100000"/>
              </a:lnSpc>
              <a:spcBef>
                <a:spcPts val="0"/>
              </a:spcBef>
              <a:buNone/>
            </a:pPr>
            <a:r>
              <a:rPr lang="en-US" sz="1800" b="1" dirty="0">
                <a:solidFill>
                  <a:srgbClr val="002060"/>
                </a:solidFill>
                <a:latin typeface="Calibri Light" panose="020F0302020204030204" pitchFamily="34" charset="0"/>
                <a:cs typeface="Calibri Light" panose="020F0302020204030204" pitchFamily="34" charset="0"/>
              </a:rPr>
              <a:t>Total Assets</a:t>
            </a:r>
            <a:r>
              <a:rPr lang="en-US" sz="1800" dirty="0">
                <a:solidFill>
                  <a:srgbClr val="002060"/>
                </a:solidFill>
                <a:latin typeface="Calibri Light" panose="020F0302020204030204" pitchFamily="34" charset="0"/>
                <a:cs typeface="Calibri Light" panose="020F0302020204030204" pitchFamily="34" charset="0"/>
              </a:rPr>
              <a:t>		</a:t>
            </a:r>
            <a:r>
              <a:rPr lang="en-US" sz="1800" u="sng" dirty="0">
                <a:solidFill>
                  <a:srgbClr val="002060"/>
                </a:solidFill>
                <a:latin typeface="Calibri Light" panose="020F0302020204030204" pitchFamily="34" charset="0"/>
                <a:cs typeface="Calibri Light" panose="020F0302020204030204" pitchFamily="34" charset="0"/>
              </a:rPr>
              <a:t>14,750	13,763	</a:t>
            </a:r>
          </a:p>
          <a:p>
            <a:pPr marL="0" indent="0">
              <a:lnSpc>
                <a:spcPct val="100000"/>
              </a:lnSpc>
              <a:spcBef>
                <a:spcPts val="0"/>
              </a:spcBef>
              <a:buNone/>
            </a:pPr>
            <a:r>
              <a:rPr lang="en-US" dirty="0">
                <a:solidFill>
                  <a:srgbClr val="002060"/>
                </a:solidFill>
                <a:latin typeface="Calibri Light" panose="020F0302020204030204" pitchFamily="34" charset="0"/>
                <a:cs typeface="Calibri Light" panose="020F0302020204030204" pitchFamily="34" charset="0"/>
              </a:rPr>
              <a:t>			</a:t>
            </a:r>
            <a:r>
              <a:rPr lang="en-US" strike="sngStrike" dirty="0">
                <a:solidFill>
                  <a:srgbClr val="002060"/>
                </a:solidFill>
                <a:latin typeface="Calibri Light" panose="020F0302020204030204" pitchFamily="34" charset="0"/>
                <a:cs typeface="Calibri Light" panose="020F0302020204030204" pitchFamily="34" charset="0"/>
              </a:rPr>
              <a:t>		</a:t>
            </a:r>
          </a:p>
          <a:p>
            <a:pPr marL="0" indent="0">
              <a:lnSpc>
                <a:spcPct val="100000"/>
              </a:lnSpc>
              <a:spcBef>
                <a:spcPts val="0"/>
              </a:spcBef>
              <a:buNone/>
            </a:pPr>
            <a:endParaRPr lang="en-US" sz="1800" strike="sngStrike" dirty="0">
              <a:solidFill>
                <a:srgbClr val="002060"/>
              </a:solidFill>
              <a:latin typeface="Calibri Light" panose="020F0302020204030204" pitchFamily="34" charset="0"/>
              <a:cs typeface="Calibri Light" panose="020F0302020204030204" pitchFamily="34" charset="0"/>
            </a:endParaRPr>
          </a:p>
          <a:p>
            <a:pPr marL="0" indent="0">
              <a:lnSpc>
                <a:spcPct val="100000"/>
              </a:lnSpc>
              <a:spcBef>
                <a:spcPts val="0"/>
              </a:spcBef>
              <a:buNone/>
            </a:pPr>
            <a:r>
              <a:rPr lang="en-US" sz="1800" b="1" dirty="0">
                <a:solidFill>
                  <a:srgbClr val="002060"/>
                </a:solidFill>
                <a:latin typeface="Calibri Light" panose="020F0302020204030204" pitchFamily="34" charset="0"/>
                <a:cs typeface="Calibri Light" panose="020F0302020204030204" pitchFamily="34" charset="0"/>
              </a:rPr>
              <a:t>Capital Account</a:t>
            </a:r>
            <a:endParaRPr lang="en-US" b="1" dirty="0">
              <a:solidFill>
                <a:srgbClr val="002060"/>
              </a:solidFill>
              <a:latin typeface="Calibri Light" panose="020F0302020204030204" pitchFamily="34" charset="0"/>
              <a:cs typeface="Calibri Light" panose="020F0302020204030204" pitchFamily="34" charset="0"/>
            </a:endParaRPr>
          </a:p>
          <a:p>
            <a:pPr marL="0" indent="0">
              <a:lnSpc>
                <a:spcPct val="100000"/>
              </a:lnSpc>
              <a:spcBef>
                <a:spcPts val="0"/>
              </a:spcBef>
              <a:buNone/>
            </a:pPr>
            <a:r>
              <a:rPr lang="en-US" sz="1800" dirty="0">
                <a:solidFill>
                  <a:srgbClr val="002060"/>
                </a:solidFill>
                <a:latin typeface="Calibri Light" panose="020F0302020204030204" pitchFamily="34" charset="0"/>
                <a:cs typeface="Calibri Light" panose="020F0302020204030204" pitchFamily="34" charset="0"/>
              </a:rPr>
              <a:t>As at the 1.1.2021		13,763	12,173</a:t>
            </a:r>
          </a:p>
          <a:p>
            <a:pPr marL="0" indent="0">
              <a:lnSpc>
                <a:spcPct val="100000"/>
              </a:lnSpc>
              <a:spcBef>
                <a:spcPts val="0"/>
              </a:spcBef>
              <a:buNone/>
            </a:pPr>
            <a:r>
              <a:rPr lang="en-US" dirty="0">
                <a:solidFill>
                  <a:srgbClr val="002060"/>
                </a:solidFill>
                <a:latin typeface="Calibri Light" panose="020F0302020204030204" pitchFamily="34" charset="0"/>
                <a:cs typeface="Calibri Light" panose="020F0302020204030204" pitchFamily="34" charset="0"/>
              </a:rPr>
              <a:t>Net (loss) Profit		</a:t>
            </a:r>
            <a:r>
              <a:rPr lang="en-US" u="sng" dirty="0">
                <a:solidFill>
                  <a:srgbClr val="002060"/>
                </a:solidFill>
                <a:latin typeface="Calibri Light" panose="020F0302020204030204" pitchFamily="34" charset="0"/>
                <a:cs typeface="Calibri Light" panose="020F0302020204030204" pitchFamily="34" charset="0"/>
              </a:rPr>
              <a:t>869	1,590	</a:t>
            </a:r>
          </a:p>
          <a:p>
            <a:pPr marL="0" indent="0">
              <a:lnSpc>
                <a:spcPct val="100000"/>
              </a:lnSpc>
              <a:spcBef>
                <a:spcPts val="0"/>
              </a:spcBef>
              <a:buNone/>
            </a:pPr>
            <a:r>
              <a:rPr lang="en-US" dirty="0">
                <a:solidFill>
                  <a:srgbClr val="002060"/>
                </a:solidFill>
                <a:latin typeface="Calibri Light" panose="020F0302020204030204" pitchFamily="34" charset="0"/>
                <a:cs typeface="Calibri Light" panose="020F0302020204030204" pitchFamily="34" charset="0"/>
              </a:rPr>
              <a:t>			</a:t>
            </a:r>
            <a:r>
              <a:rPr lang="en-US" u="sng" dirty="0">
                <a:solidFill>
                  <a:srgbClr val="002060"/>
                </a:solidFill>
                <a:latin typeface="Calibri Light" panose="020F0302020204030204" pitchFamily="34" charset="0"/>
                <a:cs typeface="Calibri Light" panose="020F0302020204030204" pitchFamily="34" charset="0"/>
              </a:rPr>
              <a:t>14,632	13,763	</a:t>
            </a:r>
          </a:p>
          <a:p>
            <a:pPr marL="0" indent="0">
              <a:lnSpc>
                <a:spcPct val="100000"/>
              </a:lnSpc>
              <a:spcBef>
                <a:spcPts val="0"/>
              </a:spcBef>
              <a:buNone/>
            </a:pPr>
            <a:r>
              <a:rPr lang="en-US" sz="1800" dirty="0">
                <a:solidFill>
                  <a:srgbClr val="002060"/>
                </a:solidFill>
                <a:latin typeface="Calibri Light" panose="020F0302020204030204" pitchFamily="34" charset="0"/>
                <a:cs typeface="Calibri Light" panose="020F0302020204030204" pitchFamily="34" charset="0"/>
              </a:rPr>
              <a:t>			</a:t>
            </a:r>
            <a:r>
              <a:rPr lang="en-US" sz="1800" strike="sngStrike" dirty="0">
                <a:solidFill>
                  <a:srgbClr val="002060"/>
                </a:solidFill>
                <a:latin typeface="Calibri Light" panose="020F0302020204030204" pitchFamily="34" charset="0"/>
                <a:cs typeface="Calibri Light" panose="020F0302020204030204" pitchFamily="34" charset="0"/>
              </a:rPr>
              <a:t>		</a:t>
            </a:r>
            <a:endParaRPr lang="en-US" sz="1800" dirty="0">
              <a:solidFill>
                <a:srgbClr val="002060"/>
              </a:solidFill>
              <a:latin typeface="Calibri Light" panose="020F0302020204030204" pitchFamily="34" charset="0"/>
              <a:cs typeface="Calibri Light" panose="020F0302020204030204" pitchFamily="34" charset="0"/>
            </a:endParaRPr>
          </a:p>
          <a:p>
            <a:pPr marL="0" indent="0">
              <a:lnSpc>
                <a:spcPct val="100000"/>
              </a:lnSpc>
              <a:spcBef>
                <a:spcPts val="0"/>
              </a:spcBef>
              <a:buNone/>
            </a:pPr>
            <a:endParaRPr lang="en-US" sz="180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8919591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9E2770-C081-994A-B927-E9C4D8BC46F0}"/>
              </a:ext>
            </a:extLst>
          </p:cNvPr>
          <p:cNvSpPr>
            <a:spLocks noGrp="1"/>
          </p:cNvSpPr>
          <p:nvPr>
            <p:ph type="title"/>
          </p:nvPr>
        </p:nvSpPr>
        <p:spPr>
          <a:xfrm>
            <a:off x="3575488" y="62177"/>
            <a:ext cx="5041024" cy="990710"/>
          </a:xfrm>
        </p:spPr>
        <p:txBody>
          <a:bodyPr>
            <a:normAutofit fontScale="90000"/>
          </a:bodyPr>
          <a:lstStyle/>
          <a:p>
            <a:pPr algn="ctr"/>
            <a:r>
              <a:rPr lang="en-US" b="1" dirty="0">
                <a:solidFill>
                  <a:schemeClr val="accent1">
                    <a:lumMod val="50000"/>
                  </a:schemeClr>
                </a:solidFill>
              </a:rPr>
              <a:t>Membership Secretary </a:t>
            </a:r>
            <a:br>
              <a:rPr lang="en-US" b="1" dirty="0">
                <a:solidFill>
                  <a:schemeClr val="accent1">
                    <a:lumMod val="50000"/>
                  </a:schemeClr>
                </a:solidFill>
              </a:rPr>
            </a:br>
            <a:r>
              <a:rPr lang="en-US" sz="2200" b="1" dirty="0">
                <a:solidFill>
                  <a:schemeClr val="accent1">
                    <a:lumMod val="50000"/>
                  </a:schemeClr>
                </a:solidFill>
              </a:rPr>
              <a:t>Sheila Barnes</a:t>
            </a:r>
            <a:endParaRPr lang="en-US" sz="2200" dirty="0"/>
          </a:p>
        </p:txBody>
      </p:sp>
      <p:pic>
        <p:nvPicPr>
          <p:cNvPr id="4" name="Picture 3">
            <a:extLst>
              <a:ext uri="{FF2B5EF4-FFF2-40B4-BE49-F238E27FC236}">
                <a16:creationId xmlns:a16="http://schemas.microsoft.com/office/drawing/2014/main" id="{A5CA75AE-3B3A-BB41-92D6-7D1AA71DBC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8834" y="81337"/>
            <a:ext cx="1375234" cy="971550"/>
          </a:xfrm>
          <a:prstGeom prst="rect">
            <a:avLst/>
          </a:prstGeom>
        </p:spPr>
      </p:pic>
      <p:graphicFrame>
        <p:nvGraphicFramePr>
          <p:cNvPr id="19" name="Chart 18">
            <a:extLst>
              <a:ext uri="{FF2B5EF4-FFF2-40B4-BE49-F238E27FC236}">
                <a16:creationId xmlns:a16="http://schemas.microsoft.com/office/drawing/2014/main" id="{017765F1-305A-DDD1-A71F-FF5EC8E4EB91}"/>
              </a:ext>
            </a:extLst>
          </p:cNvPr>
          <p:cNvGraphicFramePr>
            <a:graphicFrameLocks/>
          </p:cNvGraphicFramePr>
          <p:nvPr>
            <p:extLst>
              <p:ext uri="{D42A27DB-BD31-4B8C-83A1-F6EECF244321}">
                <p14:modId xmlns:p14="http://schemas.microsoft.com/office/powerpoint/2010/main" val="1533214876"/>
              </p:ext>
            </p:extLst>
          </p:nvPr>
        </p:nvGraphicFramePr>
        <p:xfrm>
          <a:off x="4967339" y="1047825"/>
          <a:ext cx="7224661" cy="5636753"/>
        </p:xfrm>
        <a:graphic>
          <a:graphicData uri="http://schemas.openxmlformats.org/drawingml/2006/chart">
            <c:chart xmlns:c="http://schemas.openxmlformats.org/drawingml/2006/chart" xmlns:r="http://schemas.openxmlformats.org/officeDocument/2006/relationships" r:id="rId4"/>
          </a:graphicData>
        </a:graphic>
      </p:graphicFrame>
      <p:sp>
        <p:nvSpPr>
          <p:cNvPr id="22" name="TextBox 21">
            <a:extLst>
              <a:ext uri="{FF2B5EF4-FFF2-40B4-BE49-F238E27FC236}">
                <a16:creationId xmlns:a16="http://schemas.microsoft.com/office/drawing/2014/main" id="{322B18AE-D94C-EEA8-0891-A90C204E52FA}"/>
              </a:ext>
            </a:extLst>
          </p:cNvPr>
          <p:cNvSpPr txBox="1"/>
          <p:nvPr/>
        </p:nvSpPr>
        <p:spPr>
          <a:xfrm>
            <a:off x="0" y="1035463"/>
            <a:ext cx="5307724" cy="4401205"/>
          </a:xfrm>
          <a:prstGeom prst="rect">
            <a:avLst/>
          </a:prstGeom>
          <a:noFill/>
        </p:spPr>
        <p:txBody>
          <a:bodyPr wrap="square" rtlCol="0">
            <a:spAutoFit/>
          </a:bodyPr>
          <a:lstStyle/>
          <a:p>
            <a:pPr algn="l" fontAlgn="b"/>
            <a:r>
              <a:rPr lang="en-GB" sz="2000" b="1" u="none" strike="noStrike" dirty="0">
                <a:solidFill>
                  <a:srgbClr val="002060"/>
                </a:solidFill>
                <a:effectLst/>
                <a:latin typeface="Calibri Light" panose="020F0302020204030204" pitchFamily="34" charset="0"/>
                <a:cs typeface="Calibri Light" panose="020F0302020204030204" pitchFamily="34" charset="0"/>
              </a:rPr>
              <a:t>SPYC Membership Information 11Nov 2022</a:t>
            </a:r>
          </a:p>
          <a:p>
            <a:pPr algn="l" fontAlgn="b"/>
            <a:endParaRPr lang="en-GB" sz="2000" dirty="0">
              <a:solidFill>
                <a:srgbClr val="002060"/>
              </a:solidFill>
              <a:latin typeface="Calibri Light" panose="020F0302020204030204" pitchFamily="34" charset="0"/>
              <a:cs typeface="Calibri Light" panose="020F0302020204030204" pitchFamily="34" charset="0"/>
            </a:endParaRPr>
          </a:p>
          <a:p>
            <a:pPr fontAlgn="b"/>
            <a:r>
              <a:rPr lang="en-GB" sz="2000" u="none" strike="noStrike" dirty="0">
                <a:solidFill>
                  <a:srgbClr val="002060"/>
                </a:solidFill>
                <a:effectLst/>
                <a:latin typeface="Calibri Light" panose="020F0302020204030204" pitchFamily="34" charset="0"/>
                <a:cs typeface="Calibri Light" panose="020F0302020204030204" pitchFamily="34" charset="0"/>
              </a:rPr>
              <a:t>Boat Members Renewed			42</a:t>
            </a:r>
          </a:p>
          <a:p>
            <a:pPr fontAlgn="b"/>
            <a:r>
              <a:rPr lang="en-GB" sz="2000" u="none" strike="noStrike" dirty="0">
                <a:solidFill>
                  <a:srgbClr val="002060"/>
                </a:solidFill>
                <a:effectLst/>
                <a:latin typeface="Calibri Light" panose="020F0302020204030204" pitchFamily="34" charset="0"/>
                <a:cs typeface="Calibri Light" panose="020F0302020204030204" pitchFamily="34" charset="0"/>
              </a:rPr>
              <a:t>Non Boat Owning Members Renewed	14</a:t>
            </a:r>
          </a:p>
          <a:p>
            <a:pPr fontAlgn="b"/>
            <a:r>
              <a:rPr lang="en-GB" sz="2000" u="none" strike="noStrike" dirty="0">
                <a:solidFill>
                  <a:srgbClr val="002060"/>
                </a:solidFill>
                <a:effectLst/>
                <a:latin typeface="Calibri Light" panose="020F0302020204030204" pitchFamily="34" charset="0"/>
                <a:cs typeface="Calibri Light" panose="020F0302020204030204" pitchFamily="34" charset="0"/>
              </a:rPr>
              <a:t>NEW Boat Owning Members		11</a:t>
            </a:r>
          </a:p>
          <a:p>
            <a:pPr fontAlgn="b"/>
            <a:r>
              <a:rPr lang="en-GB" sz="2000" u="none" strike="noStrike" dirty="0">
                <a:solidFill>
                  <a:srgbClr val="002060"/>
                </a:solidFill>
                <a:effectLst/>
                <a:latin typeface="Calibri Light" panose="020F0302020204030204" pitchFamily="34" charset="0"/>
                <a:cs typeface="Calibri Light" panose="020F0302020204030204" pitchFamily="34" charset="0"/>
              </a:rPr>
              <a:t>NEW Non-Boat Owning Members		4</a:t>
            </a:r>
          </a:p>
          <a:p>
            <a:pPr fontAlgn="b"/>
            <a:r>
              <a:rPr lang="en-GB" sz="2000" u="none" strike="noStrike" dirty="0">
                <a:solidFill>
                  <a:srgbClr val="002060"/>
                </a:solidFill>
                <a:effectLst/>
                <a:latin typeface="Calibri Light" panose="020F0302020204030204" pitchFamily="34" charset="0"/>
                <a:cs typeface="Calibri Light" panose="020F0302020204030204" pitchFamily="34" charset="0"/>
              </a:rPr>
              <a:t>Boat Owner ROLL-OVER from 2021		5</a:t>
            </a:r>
          </a:p>
          <a:p>
            <a:pPr fontAlgn="b"/>
            <a:r>
              <a:rPr lang="en-GB" sz="2000" u="none" strike="noStrike" dirty="0">
                <a:solidFill>
                  <a:srgbClr val="002060"/>
                </a:solidFill>
                <a:effectLst/>
                <a:latin typeface="Calibri Light" panose="020F0302020204030204" pitchFamily="34" charset="0"/>
                <a:cs typeface="Calibri Light" panose="020F0302020204030204" pitchFamily="34" charset="0"/>
              </a:rPr>
              <a:t>Non-Boat Ownings ROLL-OVER 2021	4</a:t>
            </a:r>
          </a:p>
          <a:p>
            <a:pPr fontAlgn="b"/>
            <a:r>
              <a:rPr lang="en-GB" sz="2000" u="none" strike="noStrike" dirty="0">
                <a:solidFill>
                  <a:srgbClr val="002060"/>
                </a:solidFill>
                <a:effectLst/>
                <a:latin typeface="Calibri Light" panose="020F0302020204030204" pitchFamily="34" charset="0"/>
                <a:cs typeface="Calibri Light" panose="020F0302020204030204" pitchFamily="34" charset="0"/>
              </a:rPr>
              <a:t>Honorary Members			2</a:t>
            </a:r>
          </a:p>
          <a:p>
            <a:pPr fontAlgn="b"/>
            <a:r>
              <a:rPr lang="en-GB" sz="2000" u="none" strike="noStrike" dirty="0">
                <a:solidFill>
                  <a:srgbClr val="002060"/>
                </a:solidFill>
                <a:effectLst/>
                <a:latin typeface="Calibri Light" panose="020F0302020204030204" pitchFamily="34" charset="0"/>
                <a:cs typeface="Calibri Light" panose="020F0302020204030204" pitchFamily="34" charset="0"/>
              </a:rPr>
              <a:t>Full Members NOT Renewed		15</a:t>
            </a:r>
          </a:p>
          <a:p>
            <a:pPr fontAlgn="b"/>
            <a:r>
              <a:rPr lang="en-GB" sz="2000" u="none" strike="noStrike" dirty="0">
                <a:solidFill>
                  <a:srgbClr val="002060"/>
                </a:solidFill>
                <a:effectLst/>
                <a:latin typeface="Calibri Light" panose="020F0302020204030204" pitchFamily="34" charset="0"/>
                <a:cs typeface="Calibri Light" panose="020F0302020204030204" pitchFamily="34" charset="0"/>
              </a:rPr>
              <a:t>Crew Pool NOT Renewed			13</a:t>
            </a:r>
          </a:p>
          <a:p>
            <a:pPr fontAlgn="b"/>
            <a:r>
              <a:rPr lang="en-GB" sz="2000" u="none" strike="noStrike" dirty="0">
                <a:solidFill>
                  <a:srgbClr val="002060"/>
                </a:solidFill>
                <a:effectLst/>
                <a:latin typeface="Calibri Light" panose="020F0302020204030204" pitchFamily="34" charset="0"/>
                <a:cs typeface="Calibri Light" panose="020F0302020204030204" pitchFamily="34" charset="0"/>
              </a:rPr>
              <a:t>			</a:t>
            </a:r>
          </a:p>
          <a:p>
            <a:pPr fontAlgn="b"/>
            <a:r>
              <a:rPr lang="en-GB" sz="2000" u="none" strike="noStrike" dirty="0">
                <a:solidFill>
                  <a:srgbClr val="002060"/>
                </a:solidFill>
                <a:effectLst/>
                <a:latin typeface="Calibri Light" panose="020F0302020204030204" pitchFamily="34" charset="0"/>
                <a:cs typeface="Calibri Light" panose="020F0302020204030204" pitchFamily="34" charset="0"/>
              </a:rPr>
              <a:t>TOTAL Membership			110</a:t>
            </a:r>
          </a:p>
          <a:p>
            <a:pPr fontAlgn="b"/>
            <a:r>
              <a:rPr lang="en-GB" sz="2000" b="1" u="none" strike="noStrike" dirty="0">
                <a:solidFill>
                  <a:srgbClr val="002060"/>
                </a:solidFill>
                <a:effectLst/>
                <a:latin typeface="Calibri Light" panose="020F0302020204030204" pitchFamily="34" charset="0"/>
                <a:cs typeface="Calibri Light" panose="020F0302020204030204" pitchFamily="34" charset="0"/>
              </a:rPr>
              <a:t>TOTAL Live Membership			82</a:t>
            </a:r>
          </a:p>
        </p:txBody>
      </p:sp>
    </p:spTree>
    <p:extLst>
      <p:ext uri="{BB962C8B-B14F-4D97-AF65-F5344CB8AC3E}">
        <p14:creationId xmlns:p14="http://schemas.microsoft.com/office/powerpoint/2010/main" val="26112706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1961</TotalTime>
  <Words>2700</Words>
  <Application>Microsoft Macintosh PowerPoint</Application>
  <PresentationFormat>Widescreen</PresentationFormat>
  <Paragraphs>362</Paragraphs>
  <Slides>35</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35</vt:i4>
      </vt:variant>
    </vt:vector>
  </HeadingPairs>
  <TitlesOfParts>
    <vt:vector size="39" baseType="lpstr">
      <vt:lpstr>Arial</vt:lpstr>
      <vt:lpstr>Calibri</vt:lpstr>
      <vt:lpstr>Calibri Light</vt:lpstr>
      <vt:lpstr>Office Theme</vt:lpstr>
      <vt:lpstr>Shotley Point Yacht Club</vt:lpstr>
      <vt:lpstr>Commodores Report Mark Abbott VR</vt:lpstr>
      <vt:lpstr>Vice-Commodores Report Stuart Robinson</vt:lpstr>
      <vt:lpstr>Vice-Commodores Report Stuart Robinson</vt:lpstr>
      <vt:lpstr>Vice-Commodores Report Stuart Robinson</vt:lpstr>
      <vt:lpstr>Hon Treasurers Richard White</vt:lpstr>
      <vt:lpstr>Hon Treasurers Richard White</vt:lpstr>
      <vt:lpstr>Hon Treasurers Richard White</vt:lpstr>
      <vt:lpstr>Membership Secretary  Sheila Barnes</vt:lpstr>
      <vt:lpstr>Membership Secretary  Sheila Barnes</vt:lpstr>
      <vt:lpstr>Awards Mark Abbott VR</vt:lpstr>
      <vt:lpstr>Awards Mark Abbott VR</vt:lpstr>
      <vt:lpstr>Awards Mark Abbott VR</vt:lpstr>
      <vt:lpstr>Constitution Mark Abbott VR</vt:lpstr>
      <vt:lpstr>Shotley Point Yacht Club</vt:lpstr>
      <vt:lpstr>Membership Survey 2022  Garry Stratton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Election of Committee 2023  Barbara de Bruine</vt:lpstr>
      <vt:lpstr>Election of Committee 2023  Barbara de Bruine</vt:lpstr>
      <vt:lpstr>Events 2023  Garry Stratton</vt:lpstr>
      <vt:lpstr>Events 2023  Garry Stratton</vt:lpstr>
      <vt:lpstr>Events 2023  Garry Stratton</vt:lpstr>
      <vt:lpstr>Events 2023  Garry Stratton</vt:lpstr>
      <vt:lpstr>Events 2023  Tim Bultitude</vt:lpstr>
      <vt:lpstr>Summer Cruise 2023  Tim Bultitude &amp; Pete Morley </vt:lpstr>
      <vt:lpstr>Summer Cruise 2023  Tim Bultitude &amp; Pete Morley </vt:lpstr>
      <vt:lpstr>PowerPoint Presentation</vt:lpstr>
      <vt:lpstr>Shotley Point Yacht Club</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Shotley Point Yacht Club</dc:title>
  <dc:creator>Mark Abbott</dc:creator>
  <cp:lastModifiedBy>Mark Abbott</cp:lastModifiedBy>
  <cp:revision>41</cp:revision>
  <dcterms:created xsi:type="dcterms:W3CDTF">2021-11-26T09:13:41Z</dcterms:created>
  <dcterms:modified xsi:type="dcterms:W3CDTF">2022-12-03T16:14:05Z</dcterms:modified>
</cp:coreProperties>
</file>