
<file path=[Content_Types].xml><?xml version="1.0" encoding="utf-8"?>
<Types xmlns="http://schemas.openxmlformats.org/package/2006/content-types">
  <Default Extension="emf" ContentType="image/x-emf"/>
  <Default Extension="jpeg" ContentType="image/jpeg"/>
  <Default Extension="jpg" ContentType="image/pn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256" r:id="rId2"/>
    <p:sldId id="257" r:id="rId3"/>
    <p:sldId id="298" r:id="rId4"/>
    <p:sldId id="259" r:id="rId5"/>
    <p:sldId id="268" r:id="rId6"/>
    <p:sldId id="261" r:id="rId7"/>
    <p:sldId id="300" r:id="rId8"/>
    <p:sldId id="301" r:id="rId9"/>
    <p:sldId id="302" r:id="rId10"/>
    <p:sldId id="263" r:id="rId11"/>
    <p:sldId id="269" r:id="rId12"/>
    <p:sldId id="284" r:id="rId13"/>
    <p:sldId id="285" r:id="rId14"/>
    <p:sldId id="279" r:id="rId15"/>
    <p:sldId id="286" r:id="rId16"/>
    <p:sldId id="283" r:id="rId17"/>
    <p:sldId id="303" r:id="rId18"/>
    <p:sldId id="287" r:id="rId19"/>
    <p:sldId id="288" r:id="rId20"/>
    <p:sldId id="270" r:id="rId21"/>
    <p:sldId id="271" r:id="rId22"/>
    <p:sldId id="260" r:id="rId23"/>
    <p:sldId id="272" r:id="rId24"/>
    <p:sldId id="262" r:id="rId25"/>
    <p:sldId id="273" r:id="rId26"/>
    <p:sldId id="274" r:id="rId27"/>
    <p:sldId id="275" r:id="rId28"/>
    <p:sldId id="276" r:id="rId29"/>
    <p:sldId id="277" r:id="rId30"/>
    <p:sldId id="280" r:id="rId31"/>
    <p:sldId id="281" r:id="rId32"/>
    <p:sldId id="282" r:id="rId33"/>
    <p:sldId id="265" r:id="rId34"/>
    <p:sldId id="266" r:id="rId35"/>
    <p:sldId id="289" r:id="rId36"/>
    <p:sldId id="290" r:id="rId37"/>
    <p:sldId id="291" r:id="rId38"/>
    <p:sldId id="292" r:id="rId39"/>
    <p:sldId id="293" r:id="rId40"/>
    <p:sldId id="294" r:id="rId41"/>
    <p:sldId id="295" r:id="rId42"/>
    <p:sldId id="296" r:id="rId43"/>
    <p:sldId id="304" r:id="rId44"/>
    <p:sldId id="299" r:id="rId45"/>
    <p:sldId id="267" r:id="rId46"/>
    <p:sldId id="29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603"/>
    <p:restoredTop sz="94648"/>
  </p:normalViewPr>
  <p:slideViewPr>
    <p:cSldViewPr snapToGrid="0" snapToObjects="1">
      <p:cViewPr varScale="1">
        <p:scale>
          <a:sx n="98" d="100"/>
          <a:sy n="98" d="100"/>
        </p:scale>
        <p:origin x="192" y="6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2EF076-390B-334A-80A0-641E3147CA9D}" type="datetimeFigureOut">
              <a:rPr lang="en-US" smtClean="0"/>
              <a:t>12/11/21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E2F580-5583-3A49-9477-945B13B286FD}" type="slidenum">
              <a:rPr lang="en-US" smtClean="0"/>
              <a:t>‹#›</a:t>
            </a:fld>
            <a:endParaRPr lang="en-US"/>
          </a:p>
        </p:txBody>
      </p:sp>
    </p:spTree>
    <p:extLst>
      <p:ext uri="{BB962C8B-B14F-4D97-AF65-F5344CB8AC3E}">
        <p14:creationId xmlns:p14="http://schemas.microsoft.com/office/powerpoint/2010/main" val="3351956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E2F580-5583-3A49-9477-945B13B286FD}" type="slidenum">
              <a:rPr lang="en-US" smtClean="0"/>
              <a:t>11</a:t>
            </a:fld>
            <a:endParaRPr lang="en-US"/>
          </a:p>
        </p:txBody>
      </p:sp>
    </p:spTree>
    <p:extLst>
      <p:ext uri="{BB962C8B-B14F-4D97-AF65-F5344CB8AC3E}">
        <p14:creationId xmlns:p14="http://schemas.microsoft.com/office/powerpoint/2010/main" val="2225740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E2F580-5583-3A49-9477-945B13B286FD}" type="slidenum">
              <a:rPr lang="en-US" smtClean="0"/>
              <a:t>41</a:t>
            </a:fld>
            <a:endParaRPr lang="en-US"/>
          </a:p>
        </p:txBody>
      </p:sp>
    </p:spTree>
    <p:extLst>
      <p:ext uri="{BB962C8B-B14F-4D97-AF65-F5344CB8AC3E}">
        <p14:creationId xmlns:p14="http://schemas.microsoft.com/office/powerpoint/2010/main" val="1896399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E2F580-5583-3A49-9477-945B13B286FD}" type="slidenum">
              <a:rPr lang="en-US" smtClean="0"/>
              <a:t>42</a:t>
            </a:fld>
            <a:endParaRPr lang="en-US"/>
          </a:p>
        </p:txBody>
      </p:sp>
    </p:spTree>
    <p:extLst>
      <p:ext uri="{BB962C8B-B14F-4D97-AF65-F5344CB8AC3E}">
        <p14:creationId xmlns:p14="http://schemas.microsoft.com/office/powerpoint/2010/main" val="3171577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E2F580-5583-3A49-9477-945B13B286FD}" type="slidenum">
              <a:rPr lang="en-US" smtClean="0"/>
              <a:t>44</a:t>
            </a:fld>
            <a:endParaRPr lang="en-US"/>
          </a:p>
        </p:txBody>
      </p:sp>
    </p:spTree>
    <p:extLst>
      <p:ext uri="{BB962C8B-B14F-4D97-AF65-F5344CB8AC3E}">
        <p14:creationId xmlns:p14="http://schemas.microsoft.com/office/powerpoint/2010/main" val="3306405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E2F580-5583-3A49-9477-945B13B286FD}" type="slidenum">
              <a:rPr lang="en-US" smtClean="0"/>
              <a:t>33</a:t>
            </a:fld>
            <a:endParaRPr lang="en-US"/>
          </a:p>
        </p:txBody>
      </p:sp>
    </p:spTree>
    <p:extLst>
      <p:ext uri="{BB962C8B-B14F-4D97-AF65-F5344CB8AC3E}">
        <p14:creationId xmlns:p14="http://schemas.microsoft.com/office/powerpoint/2010/main" val="3992771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6BE2F580-5583-3A49-9477-945B13B286FD}" type="slidenum">
              <a:rPr lang="en-US" smtClean="0"/>
              <a:t>34</a:t>
            </a:fld>
            <a:endParaRPr lang="en-US"/>
          </a:p>
        </p:txBody>
      </p:sp>
    </p:spTree>
    <p:extLst>
      <p:ext uri="{BB962C8B-B14F-4D97-AF65-F5344CB8AC3E}">
        <p14:creationId xmlns:p14="http://schemas.microsoft.com/office/powerpoint/2010/main" val="4254067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6BE2F580-5583-3A49-9477-945B13B286FD}" type="slidenum">
              <a:rPr lang="en-US" smtClean="0"/>
              <a:t>35</a:t>
            </a:fld>
            <a:endParaRPr lang="en-US"/>
          </a:p>
        </p:txBody>
      </p:sp>
    </p:spTree>
    <p:extLst>
      <p:ext uri="{BB962C8B-B14F-4D97-AF65-F5344CB8AC3E}">
        <p14:creationId xmlns:p14="http://schemas.microsoft.com/office/powerpoint/2010/main" val="3326617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E2F580-5583-3A49-9477-945B13B286FD}" type="slidenum">
              <a:rPr lang="en-US" smtClean="0"/>
              <a:t>36</a:t>
            </a:fld>
            <a:endParaRPr lang="en-US"/>
          </a:p>
        </p:txBody>
      </p:sp>
    </p:spTree>
    <p:extLst>
      <p:ext uri="{BB962C8B-B14F-4D97-AF65-F5344CB8AC3E}">
        <p14:creationId xmlns:p14="http://schemas.microsoft.com/office/powerpoint/2010/main" val="2833859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E2F580-5583-3A49-9477-945B13B286FD}" type="slidenum">
              <a:rPr lang="en-US" smtClean="0"/>
              <a:t>37</a:t>
            </a:fld>
            <a:endParaRPr lang="en-US"/>
          </a:p>
        </p:txBody>
      </p:sp>
    </p:spTree>
    <p:extLst>
      <p:ext uri="{BB962C8B-B14F-4D97-AF65-F5344CB8AC3E}">
        <p14:creationId xmlns:p14="http://schemas.microsoft.com/office/powerpoint/2010/main" val="2606054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E2F580-5583-3A49-9477-945B13B286FD}" type="slidenum">
              <a:rPr lang="en-US" smtClean="0"/>
              <a:t>38</a:t>
            </a:fld>
            <a:endParaRPr lang="en-US"/>
          </a:p>
        </p:txBody>
      </p:sp>
    </p:spTree>
    <p:extLst>
      <p:ext uri="{BB962C8B-B14F-4D97-AF65-F5344CB8AC3E}">
        <p14:creationId xmlns:p14="http://schemas.microsoft.com/office/powerpoint/2010/main" val="2444741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E2F580-5583-3A49-9477-945B13B286FD}" type="slidenum">
              <a:rPr lang="en-US" smtClean="0"/>
              <a:t>39</a:t>
            </a:fld>
            <a:endParaRPr lang="en-US"/>
          </a:p>
        </p:txBody>
      </p:sp>
    </p:spTree>
    <p:extLst>
      <p:ext uri="{BB962C8B-B14F-4D97-AF65-F5344CB8AC3E}">
        <p14:creationId xmlns:p14="http://schemas.microsoft.com/office/powerpoint/2010/main" val="4098959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E2F580-5583-3A49-9477-945B13B286FD}" type="slidenum">
              <a:rPr lang="en-US" smtClean="0"/>
              <a:t>40</a:t>
            </a:fld>
            <a:endParaRPr lang="en-US"/>
          </a:p>
        </p:txBody>
      </p:sp>
    </p:spTree>
    <p:extLst>
      <p:ext uri="{BB962C8B-B14F-4D97-AF65-F5344CB8AC3E}">
        <p14:creationId xmlns:p14="http://schemas.microsoft.com/office/powerpoint/2010/main" val="2560581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87990-5028-B248-BF78-213F2781A0A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52615B5-6769-AE44-B3B0-9BF00004EE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ADB45B8-8190-B24E-8C1F-0B6B3F2E48FA}"/>
              </a:ext>
            </a:extLst>
          </p:cNvPr>
          <p:cNvSpPr>
            <a:spLocks noGrp="1"/>
          </p:cNvSpPr>
          <p:nvPr>
            <p:ph type="dt" sz="half" idx="10"/>
          </p:nvPr>
        </p:nvSpPr>
        <p:spPr/>
        <p:txBody>
          <a:bodyPr/>
          <a:lstStyle/>
          <a:p>
            <a:fld id="{DEF315EC-094A-A646-885A-479503AA2F94}" type="datetimeFigureOut">
              <a:rPr lang="en-US" smtClean="0"/>
              <a:t>12/11/21</a:t>
            </a:fld>
            <a:endParaRPr lang="en-US"/>
          </a:p>
        </p:txBody>
      </p:sp>
      <p:sp>
        <p:nvSpPr>
          <p:cNvPr id="5" name="Footer Placeholder 4">
            <a:extLst>
              <a:ext uri="{FF2B5EF4-FFF2-40B4-BE49-F238E27FC236}">
                <a16:creationId xmlns:a16="http://schemas.microsoft.com/office/drawing/2014/main" id="{A5922022-66C7-1047-BB1E-FB451596DC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D9D448-05D3-E747-8B01-D7AF420362AC}"/>
              </a:ext>
            </a:extLst>
          </p:cNvPr>
          <p:cNvSpPr>
            <a:spLocks noGrp="1"/>
          </p:cNvSpPr>
          <p:nvPr>
            <p:ph type="sldNum" sz="quarter" idx="12"/>
          </p:nvPr>
        </p:nvSpPr>
        <p:spPr/>
        <p:txBody>
          <a:bodyPr/>
          <a:lstStyle/>
          <a:p>
            <a:fld id="{49F523ED-179E-4F41-B00F-98CF4368E156}" type="slidenum">
              <a:rPr lang="en-US" smtClean="0"/>
              <a:t>‹#›</a:t>
            </a:fld>
            <a:endParaRPr lang="en-US"/>
          </a:p>
        </p:txBody>
      </p:sp>
    </p:spTree>
    <p:extLst>
      <p:ext uri="{BB962C8B-B14F-4D97-AF65-F5344CB8AC3E}">
        <p14:creationId xmlns:p14="http://schemas.microsoft.com/office/powerpoint/2010/main" val="164416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1D9B1-78DE-BF4B-BC69-F770077F6FD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1715BDA-1368-4740-8E76-2F8B518450F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2B46D7D-4856-D34A-A325-C225D0A7B231}"/>
              </a:ext>
            </a:extLst>
          </p:cNvPr>
          <p:cNvSpPr>
            <a:spLocks noGrp="1"/>
          </p:cNvSpPr>
          <p:nvPr>
            <p:ph type="dt" sz="half" idx="10"/>
          </p:nvPr>
        </p:nvSpPr>
        <p:spPr/>
        <p:txBody>
          <a:bodyPr/>
          <a:lstStyle/>
          <a:p>
            <a:fld id="{DEF315EC-094A-A646-885A-479503AA2F94}" type="datetimeFigureOut">
              <a:rPr lang="en-US" smtClean="0"/>
              <a:t>12/11/21</a:t>
            </a:fld>
            <a:endParaRPr lang="en-US"/>
          </a:p>
        </p:txBody>
      </p:sp>
      <p:sp>
        <p:nvSpPr>
          <p:cNvPr id="5" name="Footer Placeholder 4">
            <a:extLst>
              <a:ext uri="{FF2B5EF4-FFF2-40B4-BE49-F238E27FC236}">
                <a16:creationId xmlns:a16="http://schemas.microsoft.com/office/drawing/2014/main" id="{41521C77-8830-C14E-B81B-FB95FE62FC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38690C-3D51-954D-9E4D-156583389B67}"/>
              </a:ext>
            </a:extLst>
          </p:cNvPr>
          <p:cNvSpPr>
            <a:spLocks noGrp="1"/>
          </p:cNvSpPr>
          <p:nvPr>
            <p:ph type="sldNum" sz="quarter" idx="12"/>
          </p:nvPr>
        </p:nvSpPr>
        <p:spPr/>
        <p:txBody>
          <a:bodyPr/>
          <a:lstStyle/>
          <a:p>
            <a:fld id="{49F523ED-179E-4F41-B00F-98CF4368E156}" type="slidenum">
              <a:rPr lang="en-US" smtClean="0"/>
              <a:t>‹#›</a:t>
            </a:fld>
            <a:endParaRPr lang="en-US"/>
          </a:p>
        </p:txBody>
      </p:sp>
    </p:spTree>
    <p:extLst>
      <p:ext uri="{BB962C8B-B14F-4D97-AF65-F5344CB8AC3E}">
        <p14:creationId xmlns:p14="http://schemas.microsoft.com/office/powerpoint/2010/main" val="1970429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D8EBF9-22AC-A545-8F90-6CDC074AFFA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1FE1963-5465-F94E-90D4-D0A4FAE6470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6B457DF-DAEE-6F45-B9B7-C38F40F0C409}"/>
              </a:ext>
            </a:extLst>
          </p:cNvPr>
          <p:cNvSpPr>
            <a:spLocks noGrp="1"/>
          </p:cNvSpPr>
          <p:nvPr>
            <p:ph type="dt" sz="half" idx="10"/>
          </p:nvPr>
        </p:nvSpPr>
        <p:spPr/>
        <p:txBody>
          <a:bodyPr/>
          <a:lstStyle/>
          <a:p>
            <a:fld id="{DEF315EC-094A-A646-885A-479503AA2F94}" type="datetimeFigureOut">
              <a:rPr lang="en-US" smtClean="0"/>
              <a:t>12/11/21</a:t>
            </a:fld>
            <a:endParaRPr lang="en-US"/>
          </a:p>
        </p:txBody>
      </p:sp>
      <p:sp>
        <p:nvSpPr>
          <p:cNvPr id="5" name="Footer Placeholder 4">
            <a:extLst>
              <a:ext uri="{FF2B5EF4-FFF2-40B4-BE49-F238E27FC236}">
                <a16:creationId xmlns:a16="http://schemas.microsoft.com/office/drawing/2014/main" id="{A50020C3-2D49-5347-8F16-0BE3E08F89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DBD00F-0F7A-2F41-B86E-E33083D86FBF}"/>
              </a:ext>
            </a:extLst>
          </p:cNvPr>
          <p:cNvSpPr>
            <a:spLocks noGrp="1"/>
          </p:cNvSpPr>
          <p:nvPr>
            <p:ph type="sldNum" sz="quarter" idx="12"/>
          </p:nvPr>
        </p:nvSpPr>
        <p:spPr/>
        <p:txBody>
          <a:bodyPr/>
          <a:lstStyle/>
          <a:p>
            <a:fld id="{49F523ED-179E-4F41-B00F-98CF4368E156}" type="slidenum">
              <a:rPr lang="en-US" smtClean="0"/>
              <a:t>‹#›</a:t>
            </a:fld>
            <a:endParaRPr lang="en-US"/>
          </a:p>
        </p:txBody>
      </p:sp>
    </p:spTree>
    <p:extLst>
      <p:ext uri="{BB962C8B-B14F-4D97-AF65-F5344CB8AC3E}">
        <p14:creationId xmlns:p14="http://schemas.microsoft.com/office/powerpoint/2010/main" val="2145727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EF9D1-1ECE-1048-A90E-A45A0753F2D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CB68DAF-FBF2-1946-8F5C-2327542C7C7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5320A76-57D9-A241-A5A0-636F8D4DFD5A}"/>
              </a:ext>
            </a:extLst>
          </p:cNvPr>
          <p:cNvSpPr>
            <a:spLocks noGrp="1"/>
          </p:cNvSpPr>
          <p:nvPr>
            <p:ph type="dt" sz="half" idx="10"/>
          </p:nvPr>
        </p:nvSpPr>
        <p:spPr/>
        <p:txBody>
          <a:bodyPr/>
          <a:lstStyle/>
          <a:p>
            <a:fld id="{DEF315EC-094A-A646-885A-479503AA2F94}" type="datetimeFigureOut">
              <a:rPr lang="en-US" smtClean="0"/>
              <a:t>12/11/21</a:t>
            </a:fld>
            <a:endParaRPr lang="en-US"/>
          </a:p>
        </p:txBody>
      </p:sp>
      <p:sp>
        <p:nvSpPr>
          <p:cNvPr id="5" name="Footer Placeholder 4">
            <a:extLst>
              <a:ext uri="{FF2B5EF4-FFF2-40B4-BE49-F238E27FC236}">
                <a16:creationId xmlns:a16="http://schemas.microsoft.com/office/drawing/2014/main" id="{4156C284-2A80-6246-B29D-F9F186B5D9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35E58A-14D9-6249-84C4-23C08636CDFD}"/>
              </a:ext>
            </a:extLst>
          </p:cNvPr>
          <p:cNvSpPr>
            <a:spLocks noGrp="1"/>
          </p:cNvSpPr>
          <p:nvPr>
            <p:ph type="sldNum" sz="quarter" idx="12"/>
          </p:nvPr>
        </p:nvSpPr>
        <p:spPr/>
        <p:txBody>
          <a:bodyPr/>
          <a:lstStyle/>
          <a:p>
            <a:fld id="{49F523ED-179E-4F41-B00F-98CF4368E156}" type="slidenum">
              <a:rPr lang="en-US" smtClean="0"/>
              <a:t>‹#›</a:t>
            </a:fld>
            <a:endParaRPr lang="en-US"/>
          </a:p>
        </p:txBody>
      </p:sp>
    </p:spTree>
    <p:extLst>
      <p:ext uri="{BB962C8B-B14F-4D97-AF65-F5344CB8AC3E}">
        <p14:creationId xmlns:p14="http://schemas.microsoft.com/office/powerpoint/2010/main" val="956061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007A1-D285-C843-BD87-0ECABFEC78C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DF31CC2-1031-4445-ABD6-A180A74B40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4BCB8F5-EC07-D84A-A2F4-FEACE57ED0DD}"/>
              </a:ext>
            </a:extLst>
          </p:cNvPr>
          <p:cNvSpPr>
            <a:spLocks noGrp="1"/>
          </p:cNvSpPr>
          <p:nvPr>
            <p:ph type="dt" sz="half" idx="10"/>
          </p:nvPr>
        </p:nvSpPr>
        <p:spPr/>
        <p:txBody>
          <a:bodyPr/>
          <a:lstStyle/>
          <a:p>
            <a:fld id="{DEF315EC-094A-A646-885A-479503AA2F94}" type="datetimeFigureOut">
              <a:rPr lang="en-US" smtClean="0"/>
              <a:t>12/11/21</a:t>
            </a:fld>
            <a:endParaRPr lang="en-US"/>
          </a:p>
        </p:txBody>
      </p:sp>
      <p:sp>
        <p:nvSpPr>
          <p:cNvPr id="5" name="Footer Placeholder 4">
            <a:extLst>
              <a:ext uri="{FF2B5EF4-FFF2-40B4-BE49-F238E27FC236}">
                <a16:creationId xmlns:a16="http://schemas.microsoft.com/office/drawing/2014/main" id="{CC082AC1-ED1F-EB4F-84F6-4809C5DFAD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9D4ACE-12E4-9C4C-99D5-79E39CA3D4D3}"/>
              </a:ext>
            </a:extLst>
          </p:cNvPr>
          <p:cNvSpPr>
            <a:spLocks noGrp="1"/>
          </p:cNvSpPr>
          <p:nvPr>
            <p:ph type="sldNum" sz="quarter" idx="12"/>
          </p:nvPr>
        </p:nvSpPr>
        <p:spPr/>
        <p:txBody>
          <a:bodyPr/>
          <a:lstStyle/>
          <a:p>
            <a:fld id="{49F523ED-179E-4F41-B00F-98CF4368E156}" type="slidenum">
              <a:rPr lang="en-US" smtClean="0"/>
              <a:t>‹#›</a:t>
            </a:fld>
            <a:endParaRPr lang="en-US"/>
          </a:p>
        </p:txBody>
      </p:sp>
    </p:spTree>
    <p:extLst>
      <p:ext uri="{BB962C8B-B14F-4D97-AF65-F5344CB8AC3E}">
        <p14:creationId xmlns:p14="http://schemas.microsoft.com/office/powerpoint/2010/main" val="195116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B2388-7FFC-774C-B05E-4E6DA88FFD8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8C6E763-DB06-F04D-B8D3-6979EE9CC85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41506EF-32FD-B14F-A36A-369FE692734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D3CAF28-05CB-7D47-B7E6-6F53A7D27807}"/>
              </a:ext>
            </a:extLst>
          </p:cNvPr>
          <p:cNvSpPr>
            <a:spLocks noGrp="1"/>
          </p:cNvSpPr>
          <p:nvPr>
            <p:ph type="dt" sz="half" idx="10"/>
          </p:nvPr>
        </p:nvSpPr>
        <p:spPr/>
        <p:txBody>
          <a:bodyPr/>
          <a:lstStyle/>
          <a:p>
            <a:fld id="{DEF315EC-094A-A646-885A-479503AA2F94}" type="datetimeFigureOut">
              <a:rPr lang="en-US" smtClean="0"/>
              <a:t>12/11/21</a:t>
            </a:fld>
            <a:endParaRPr lang="en-US"/>
          </a:p>
        </p:txBody>
      </p:sp>
      <p:sp>
        <p:nvSpPr>
          <p:cNvPr id="6" name="Footer Placeholder 5">
            <a:extLst>
              <a:ext uri="{FF2B5EF4-FFF2-40B4-BE49-F238E27FC236}">
                <a16:creationId xmlns:a16="http://schemas.microsoft.com/office/drawing/2014/main" id="{9E6F87DF-FC1E-8240-B803-4A1AF0D3C6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6EFAA9-AA17-BB4F-91F8-2457C99ACBB0}"/>
              </a:ext>
            </a:extLst>
          </p:cNvPr>
          <p:cNvSpPr>
            <a:spLocks noGrp="1"/>
          </p:cNvSpPr>
          <p:nvPr>
            <p:ph type="sldNum" sz="quarter" idx="12"/>
          </p:nvPr>
        </p:nvSpPr>
        <p:spPr/>
        <p:txBody>
          <a:bodyPr/>
          <a:lstStyle/>
          <a:p>
            <a:fld id="{49F523ED-179E-4F41-B00F-98CF4368E156}" type="slidenum">
              <a:rPr lang="en-US" smtClean="0"/>
              <a:t>‹#›</a:t>
            </a:fld>
            <a:endParaRPr lang="en-US"/>
          </a:p>
        </p:txBody>
      </p:sp>
    </p:spTree>
    <p:extLst>
      <p:ext uri="{BB962C8B-B14F-4D97-AF65-F5344CB8AC3E}">
        <p14:creationId xmlns:p14="http://schemas.microsoft.com/office/powerpoint/2010/main" val="1711509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985E-DE4E-FC41-84AC-87B0245D352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DEC3042-9282-6845-BA18-2D11D1737F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9C5739C-D8F4-0545-A763-1364382EF72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6691395-9C6E-B244-BC56-55F265F3F4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526D831-6690-A347-A867-9CC006CB6E4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EAFDAC1-3FEA-6242-B9B8-B1338A393DB3}"/>
              </a:ext>
            </a:extLst>
          </p:cNvPr>
          <p:cNvSpPr>
            <a:spLocks noGrp="1"/>
          </p:cNvSpPr>
          <p:nvPr>
            <p:ph type="dt" sz="half" idx="10"/>
          </p:nvPr>
        </p:nvSpPr>
        <p:spPr/>
        <p:txBody>
          <a:bodyPr/>
          <a:lstStyle/>
          <a:p>
            <a:fld id="{DEF315EC-094A-A646-885A-479503AA2F94}" type="datetimeFigureOut">
              <a:rPr lang="en-US" smtClean="0"/>
              <a:t>12/11/21</a:t>
            </a:fld>
            <a:endParaRPr lang="en-US"/>
          </a:p>
        </p:txBody>
      </p:sp>
      <p:sp>
        <p:nvSpPr>
          <p:cNvPr id="8" name="Footer Placeholder 7">
            <a:extLst>
              <a:ext uri="{FF2B5EF4-FFF2-40B4-BE49-F238E27FC236}">
                <a16:creationId xmlns:a16="http://schemas.microsoft.com/office/drawing/2014/main" id="{1C51D92F-E6AD-FD45-BB57-A28BA8A6C0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AE8697-5772-E14E-B6FD-3886F204DC60}"/>
              </a:ext>
            </a:extLst>
          </p:cNvPr>
          <p:cNvSpPr>
            <a:spLocks noGrp="1"/>
          </p:cNvSpPr>
          <p:nvPr>
            <p:ph type="sldNum" sz="quarter" idx="12"/>
          </p:nvPr>
        </p:nvSpPr>
        <p:spPr/>
        <p:txBody>
          <a:bodyPr/>
          <a:lstStyle/>
          <a:p>
            <a:fld id="{49F523ED-179E-4F41-B00F-98CF4368E156}" type="slidenum">
              <a:rPr lang="en-US" smtClean="0"/>
              <a:t>‹#›</a:t>
            </a:fld>
            <a:endParaRPr lang="en-US"/>
          </a:p>
        </p:txBody>
      </p:sp>
    </p:spTree>
    <p:extLst>
      <p:ext uri="{BB962C8B-B14F-4D97-AF65-F5344CB8AC3E}">
        <p14:creationId xmlns:p14="http://schemas.microsoft.com/office/powerpoint/2010/main" val="564266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4443A-3525-1949-BBD3-B8E10308DA0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9DAD473-C4C0-7C4D-BC2A-90859122B248}"/>
              </a:ext>
            </a:extLst>
          </p:cNvPr>
          <p:cNvSpPr>
            <a:spLocks noGrp="1"/>
          </p:cNvSpPr>
          <p:nvPr>
            <p:ph type="dt" sz="half" idx="10"/>
          </p:nvPr>
        </p:nvSpPr>
        <p:spPr/>
        <p:txBody>
          <a:bodyPr/>
          <a:lstStyle/>
          <a:p>
            <a:fld id="{DEF315EC-094A-A646-885A-479503AA2F94}" type="datetimeFigureOut">
              <a:rPr lang="en-US" smtClean="0"/>
              <a:t>12/11/21</a:t>
            </a:fld>
            <a:endParaRPr lang="en-US"/>
          </a:p>
        </p:txBody>
      </p:sp>
      <p:sp>
        <p:nvSpPr>
          <p:cNvPr id="4" name="Footer Placeholder 3">
            <a:extLst>
              <a:ext uri="{FF2B5EF4-FFF2-40B4-BE49-F238E27FC236}">
                <a16:creationId xmlns:a16="http://schemas.microsoft.com/office/drawing/2014/main" id="{42343FF9-5F84-364A-AE30-D667A8EF3A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21BBF6-09F1-8A40-8803-9A584E006546}"/>
              </a:ext>
            </a:extLst>
          </p:cNvPr>
          <p:cNvSpPr>
            <a:spLocks noGrp="1"/>
          </p:cNvSpPr>
          <p:nvPr>
            <p:ph type="sldNum" sz="quarter" idx="12"/>
          </p:nvPr>
        </p:nvSpPr>
        <p:spPr/>
        <p:txBody>
          <a:bodyPr/>
          <a:lstStyle/>
          <a:p>
            <a:fld id="{49F523ED-179E-4F41-B00F-98CF4368E156}" type="slidenum">
              <a:rPr lang="en-US" smtClean="0"/>
              <a:t>‹#›</a:t>
            </a:fld>
            <a:endParaRPr lang="en-US"/>
          </a:p>
        </p:txBody>
      </p:sp>
    </p:spTree>
    <p:extLst>
      <p:ext uri="{BB962C8B-B14F-4D97-AF65-F5344CB8AC3E}">
        <p14:creationId xmlns:p14="http://schemas.microsoft.com/office/powerpoint/2010/main" val="311865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5560EB-2ECF-7747-B0F8-BBCFB0329D23}"/>
              </a:ext>
            </a:extLst>
          </p:cNvPr>
          <p:cNvSpPr>
            <a:spLocks noGrp="1"/>
          </p:cNvSpPr>
          <p:nvPr>
            <p:ph type="dt" sz="half" idx="10"/>
          </p:nvPr>
        </p:nvSpPr>
        <p:spPr/>
        <p:txBody>
          <a:bodyPr/>
          <a:lstStyle/>
          <a:p>
            <a:fld id="{DEF315EC-094A-A646-885A-479503AA2F94}" type="datetimeFigureOut">
              <a:rPr lang="en-US" smtClean="0"/>
              <a:t>12/11/21</a:t>
            </a:fld>
            <a:endParaRPr lang="en-US"/>
          </a:p>
        </p:txBody>
      </p:sp>
      <p:sp>
        <p:nvSpPr>
          <p:cNvPr id="3" name="Footer Placeholder 2">
            <a:extLst>
              <a:ext uri="{FF2B5EF4-FFF2-40B4-BE49-F238E27FC236}">
                <a16:creationId xmlns:a16="http://schemas.microsoft.com/office/drawing/2014/main" id="{35E3382E-8EF8-B440-A109-C42ABFDACF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0D62D7-3202-A14F-965A-99C4F2FB5994}"/>
              </a:ext>
            </a:extLst>
          </p:cNvPr>
          <p:cNvSpPr>
            <a:spLocks noGrp="1"/>
          </p:cNvSpPr>
          <p:nvPr>
            <p:ph type="sldNum" sz="quarter" idx="12"/>
          </p:nvPr>
        </p:nvSpPr>
        <p:spPr/>
        <p:txBody>
          <a:bodyPr/>
          <a:lstStyle/>
          <a:p>
            <a:fld id="{49F523ED-179E-4F41-B00F-98CF4368E156}" type="slidenum">
              <a:rPr lang="en-US" smtClean="0"/>
              <a:t>‹#›</a:t>
            </a:fld>
            <a:endParaRPr lang="en-US"/>
          </a:p>
        </p:txBody>
      </p:sp>
    </p:spTree>
    <p:extLst>
      <p:ext uri="{BB962C8B-B14F-4D97-AF65-F5344CB8AC3E}">
        <p14:creationId xmlns:p14="http://schemas.microsoft.com/office/powerpoint/2010/main" val="3086562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AE1FE-9376-4240-9AA2-384EA485A5A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E40D299-B109-FD42-BE28-9099F45BA5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61DD764-DA5C-8B4E-952C-4C0756BDFC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7FEBCA4-3B3A-5248-9DA4-6ADEBA91B499}"/>
              </a:ext>
            </a:extLst>
          </p:cNvPr>
          <p:cNvSpPr>
            <a:spLocks noGrp="1"/>
          </p:cNvSpPr>
          <p:nvPr>
            <p:ph type="dt" sz="half" idx="10"/>
          </p:nvPr>
        </p:nvSpPr>
        <p:spPr/>
        <p:txBody>
          <a:bodyPr/>
          <a:lstStyle/>
          <a:p>
            <a:fld id="{DEF315EC-094A-A646-885A-479503AA2F94}" type="datetimeFigureOut">
              <a:rPr lang="en-US" smtClean="0"/>
              <a:t>12/11/21</a:t>
            </a:fld>
            <a:endParaRPr lang="en-US"/>
          </a:p>
        </p:txBody>
      </p:sp>
      <p:sp>
        <p:nvSpPr>
          <p:cNvPr id="6" name="Footer Placeholder 5">
            <a:extLst>
              <a:ext uri="{FF2B5EF4-FFF2-40B4-BE49-F238E27FC236}">
                <a16:creationId xmlns:a16="http://schemas.microsoft.com/office/drawing/2014/main" id="{A78B3A11-62F4-7747-8822-3A2D0B4878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D10212-FD37-8F4C-A0E1-05A42474EB78}"/>
              </a:ext>
            </a:extLst>
          </p:cNvPr>
          <p:cNvSpPr>
            <a:spLocks noGrp="1"/>
          </p:cNvSpPr>
          <p:nvPr>
            <p:ph type="sldNum" sz="quarter" idx="12"/>
          </p:nvPr>
        </p:nvSpPr>
        <p:spPr/>
        <p:txBody>
          <a:bodyPr/>
          <a:lstStyle/>
          <a:p>
            <a:fld id="{49F523ED-179E-4F41-B00F-98CF4368E156}" type="slidenum">
              <a:rPr lang="en-US" smtClean="0"/>
              <a:t>‹#›</a:t>
            </a:fld>
            <a:endParaRPr lang="en-US"/>
          </a:p>
        </p:txBody>
      </p:sp>
    </p:spTree>
    <p:extLst>
      <p:ext uri="{BB962C8B-B14F-4D97-AF65-F5344CB8AC3E}">
        <p14:creationId xmlns:p14="http://schemas.microsoft.com/office/powerpoint/2010/main" val="1825658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391D9-E3B5-8042-847D-5BC20029556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166BC2A-2D3B-874E-8817-E4DD3B90B0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EEAB6F2-E472-934D-92CD-81DB434CF7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9F75E34-64B3-5B4D-8F33-F73CB2BAD1AE}"/>
              </a:ext>
            </a:extLst>
          </p:cNvPr>
          <p:cNvSpPr>
            <a:spLocks noGrp="1"/>
          </p:cNvSpPr>
          <p:nvPr>
            <p:ph type="dt" sz="half" idx="10"/>
          </p:nvPr>
        </p:nvSpPr>
        <p:spPr/>
        <p:txBody>
          <a:bodyPr/>
          <a:lstStyle/>
          <a:p>
            <a:fld id="{DEF315EC-094A-A646-885A-479503AA2F94}" type="datetimeFigureOut">
              <a:rPr lang="en-US" smtClean="0"/>
              <a:t>12/11/21</a:t>
            </a:fld>
            <a:endParaRPr lang="en-US"/>
          </a:p>
        </p:txBody>
      </p:sp>
      <p:sp>
        <p:nvSpPr>
          <p:cNvPr id="6" name="Footer Placeholder 5">
            <a:extLst>
              <a:ext uri="{FF2B5EF4-FFF2-40B4-BE49-F238E27FC236}">
                <a16:creationId xmlns:a16="http://schemas.microsoft.com/office/drawing/2014/main" id="{2BDAFE57-6AB6-214B-88F5-3F0C0F4D63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EA9FC1-F948-874C-8C47-5209AC0032E7}"/>
              </a:ext>
            </a:extLst>
          </p:cNvPr>
          <p:cNvSpPr>
            <a:spLocks noGrp="1"/>
          </p:cNvSpPr>
          <p:nvPr>
            <p:ph type="sldNum" sz="quarter" idx="12"/>
          </p:nvPr>
        </p:nvSpPr>
        <p:spPr/>
        <p:txBody>
          <a:bodyPr/>
          <a:lstStyle/>
          <a:p>
            <a:fld id="{49F523ED-179E-4F41-B00F-98CF4368E156}" type="slidenum">
              <a:rPr lang="en-US" smtClean="0"/>
              <a:t>‹#›</a:t>
            </a:fld>
            <a:endParaRPr lang="en-US"/>
          </a:p>
        </p:txBody>
      </p:sp>
    </p:spTree>
    <p:extLst>
      <p:ext uri="{BB962C8B-B14F-4D97-AF65-F5344CB8AC3E}">
        <p14:creationId xmlns:p14="http://schemas.microsoft.com/office/powerpoint/2010/main" val="2445942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7000"/>
            <a:lum/>
          </a:blip>
          <a:srcRect/>
          <a:stretch>
            <a:fillRect t="-69000" b="-6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AECE64-0F85-B04D-8245-4F1DBE6B46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AB793CB-3365-F64D-9ACE-4682C0286D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8F83B81-1F73-7C42-B40B-75D19A7D04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F315EC-094A-A646-885A-479503AA2F94}" type="datetimeFigureOut">
              <a:rPr lang="en-US" smtClean="0"/>
              <a:t>12/11/21</a:t>
            </a:fld>
            <a:endParaRPr lang="en-US"/>
          </a:p>
        </p:txBody>
      </p:sp>
      <p:sp>
        <p:nvSpPr>
          <p:cNvPr id="5" name="Footer Placeholder 4">
            <a:extLst>
              <a:ext uri="{FF2B5EF4-FFF2-40B4-BE49-F238E27FC236}">
                <a16:creationId xmlns:a16="http://schemas.microsoft.com/office/drawing/2014/main" id="{B0D28F56-4D8E-BC47-B0F1-0E58765588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505C65-A9B6-0D42-B303-C124F3F5A3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F523ED-179E-4F41-B00F-98CF4368E156}" type="slidenum">
              <a:rPr lang="en-US" smtClean="0"/>
              <a:t>‹#›</a:t>
            </a:fld>
            <a:endParaRPr lang="en-US"/>
          </a:p>
        </p:txBody>
      </p:sp>
    </p:spTree>
    <p:extLst>
      <p:ext uri="{BB962C8B-B14F-4D97-AF65-F5344CB8AC3E}">
        <p14:creationId xmlns:p14="http://schemas.microsoft.com/office/powerpoint/2010/main" val="1634497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t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2.png"/></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2.png"/><Relationship Id="rId4" Type="http://schemas.openxmlformats.org/officeDocument/2006/relationships/image" Target="../media/image12.png"/><Relationship Id="rId9" Type="http://schemas.openxmlformats.org/officeDocument/2006/relationships/image" Target="../media/image21.png"/></Relationships>
</file>

<file path=ppt/slides/_rels/slide2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2.png"/><Relationship Id="rId4" Type="http://schemas.openxmlformats.org/officeDocument/2006/relationships/image" Target="../media/image12.png"/><Relationship Id="rId9"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A1E30-2578-1645-8360-026689D01C8B}"/>
              </a:ext>
            </a:extLst>
          </p:cNvPr>
          <p:cNvSpPr>
            <a:spLocks noGrp="1"/>
          </p:cNvSpPr>
          <p:nvPr>
            <p:ph type="ctrTitle"/>
          </p:nvPr>
        </p:nvSpPr>
        <p:spPr>
          <a:xfrm>
            <a:off x="2993231" y="0"/>
            <a:ext cx="6205538" cy="971550"/>
          </a:xfrm>
        </p:spPr>
        <p:txBody>
          <a:bodyPr>
            <a:normAutofit/>
          </a:bodyPr>
          <a:lstStyle/>
          <a:p>
            <a:r>
              <a:rPr lang="en-US" sz="4800" b="1" dirty="0">
                <a:solidFill>
                  <a:schemeClr val="accent1">
                    <a:lumMod val="50000"/>
                  </a:schemeClr>
                </a:solidFill>
              </a:rPr>
              <a:t>Shotley Point Yacht Club</a:t>
            </a:r>
          </a:p>
        </p:txBody>
      </p:sp>
      <p:sp>
        <p:nvSpPr>
          <p:cNvPr id="3" name="Subtitle 2">
            <a:extLst>
              <a:ext uri="{FF2B5EF4-FFF2-40B4-BE49-F238E27FC236}">
                <a16:creationId xmlns:a16="http://schemas.microsoft.com/office/drawing/2014/main" id="{39E70213-3DE9-9E46-87AD-D25713903F8F}"/>
              </a:ext>
            </a:extLst>
          </p:cNvPr>
          <p:cNvSpPr>
            <a:spLocks noGrp="1"/>
          </p:cNvSpPr>
          <p:nvPr>
            <p:ph type="subTitle" idx="1"/>
          </p:nvPr>
        </p:nvSpPr>
        <p:spPr>
          <a:xfrm>
            <a:off x="514350" y="971550"/>
            <a:ext cx="11215688" cy="5774508"/>
          </a:xfrm>
        </p:spPr>
        <p:txBody>
          <a:bodyPr>
            <a:normAutofit fontScale="85000" lnSpcReduction="10000"/>
          </a:bodyPr>
          <a:lstStyle/>
          <a:p>
            <a:r>
              <a:rPr lang="en-US" dirty="0">
                <a:solidFill>
                  <a:schemeClr val="accent1">
                    <a:lumMod val="50000"/>
                  </a:schemeClr>
                </a:solidFill>
              </a:rPr>
              <a:t>AGENDA</a:t>
            </a:r>
          </a:p>
          <a:p>
            <a:pPr lvl="0" algn="l"/>
            <a:r>
              <a:rPr lang="en-GB" dirty="0">
                <a:solidFill>
                  <a:schemeClr val="accent1">
                    <a:lumMod val="50000"/>
                  </a:schemeClr>
                </a:solidFill>
              </a:rPr>
              <a:t>1. Apologies for absence. (</a:t>
            </a:r>
            <a:r>
              <a:rPr lang="en-GB" dirty="0" err="1">
                <a:solidFill>
                  <a:schemeClr val="accent1">
                    <a:lumMod val="50000"/>
                  </a:schemeClr>
                </a:solidFill>
              </a:rPr>
              <a:t>BdB</a:t>
            </a:r>
            <a:r>
              <a:rPr lang="en-GB" dirty="0">
                <a:solidFill>
                  <a:schemeClr val="accent1">
                    <a:lumMod val="50000"/>
                  </a:schemeClr>
                </a:solidFill>
              </a:rPr>
              <a:t>)</a:t>
            </a:r>
          </a:p>
          <a:p>
            <a:pPr lvl="0" algn="l"/>
            <a:r>
              <a:rPr lang="en-GB" dirty="0">
                <a:solidFill>
                  <a:schemeClr val="accent1">
                    <a:lumMod val="50000"/>
                  </a:schemeClr>
                </a:solidFill>
              </a:rPr>
              <a:t>2. Approval of the minutes. (</a:t>
            </a:r>
            <a:r>
              <a:rPr lang="en-GB" dirty="0" err="1">
                <a:solidFill>
                  <a:schemeClr val="accent1">
                    <a:lumMod val="50000"/>
                  </a:schemeClr>
                </a:solidFill>
              </a:rPr>
              <a:t>BdB</a:t>
            </a:r>
            <a:r>
              <a:rPr lang="en-GB" dirty="0">
                <a:solidFill>
                  <a:schemeClr val="accent1">
                    <a:lumMod val="50000"/>
                  </a:schemeClr>
                </a:solidFill>
              </a:rPr>
              <a:t>)</a:t>
            </a:r>
          </a:p>
          <a:p>
            <a:pPr algn="l"/>
            <a:r>
              <a:rPr lang="en-GB" dirty="0">
                <a:solidFill>
                  <a:schemeClr val="accent1">
                    <a:lumMod val="50000"/>
                  </a:schemeClr>
                </a:solidFill>
              </a:rPr>
              <a:t>3. Annual report, Commodore. (MA) 4. Annual report, Vice Commodore. (PC)</a:t>
            </a:r>
          </a:p>
          <a:p>
            <a:pPr lvl="0" algn="l"/>
            <a:r>
              <a:rPr lang="en-GB" dirty="0">
                <a:solidFill>
                  <a:schemeClr val="accent1">
                    <a:lumMod val="50000"/>
                  </a:schemeClr>
                </a:solidFill>
              </a:rPr>
              <a:t>5. Annual report from the Interim accounts and report from Hon Treasurer. (RW) 6. Approval of auditor for the accounts.</a:t>
            </a:r>
          </a:p>
          <a:p>
            <a:pPr lvl="0" algn="l"/>
            <a:r>
              <a:rPr lang="en-GB" dirty="0">
                <a:solidFill>
                  <a:schemeClr val="accent1">
                    <a:lumMod val="50000"/>
                  </a:schemeClr>
                </a:solidFill>
              </a:rPr>
              <a:t>7. Membership recruitment and retention. (SB)</a:t>
            </a:r>
          </a:p>
          <a:p>
            <a:pPr lvl="0" algn="l"/>
            <a:r>
              <a:rPr lang="en-GB" dirty="0">
                <a:solidFill>
                  <a:schemeClr val="accent1">
                    <a:lumMod val="50000"/>
                  </a:schemeClr>
                </a:solidFill>
              </a:rPr>
              <a:t>8. Award presentations and recognitions. (MA)</a:t>
            </a:r>
          </a:p>
          <a:p>
            <a:pPr lvl="0" algn="l"/>
            <a:r>
              <a:rPr lang="en-GB" dirty="0">
                <a:solidFill>
                  <a:schemeClr val="accent1">
                    <a:lumMod val="50000"/>
                  </a:schemeClr>
                </a:solidFill>
              </a:rPr>
              <a:t>9.1 Officer step down. 9.2 Officers offering themselves for election or re-election. (</a:t>
            </a:r>
            <a:r>
              <a:rPr lang="en-GB" dirty="0" err="1">
                <a:solidFill>
                  <a:schemeClr val="accent1">
                    <a:lumMod val="50000"/>
                  </a:schemeClr>
                </a:solidFill>
              </a:rPr>
              <a:t>BdB</a:t>
            </a:r>
            <a:r>
              <a:rPr lang="en-GB" dirty="0">
                <a:solidFill>
                  <a:schemeClr val="accent1">
                    <a:lumMod val="50000"/>
                  </a:schemeClr>
                </a:solidFill>
              </a:rPr>
              <a:t>)</a:t>
            </a:r>
          </a:p>
          <a:p>
            <a:pPr lvl="0" algn="l"/>
            <a:r>
              <a:rPr lang="en-GB" dirty="0">
                <a:solidFill>
                  <a:schemeClr val="accent1">
                    <a:lumMod val="50000"/>
                  </a:schemeClr>
                </a:solidFill>
              </a:rPr>
              <a:t>9.3 Committee Member standing down 9.4 Members offering themselves for election or re-election. (</a:t>
            </a:r>
            <a:r>
              <a:rPr lang="en-GB" dirty="0" err="1">
                <a:solidFill>
                  <a:schemeClr val="accent1">
                    <a:lumMod val="50000"/>
                  </a:schemeClr>
                </a:solidFill>
              </a:rPr>
              <a:t>BdB</a:t>
            </a:r>
            <a:r>
              <a:rPr lang="en-GB" dirty="0">
                <a:solidFill>
                  <a:schemeClr val="accent1">
                    <a:lumMod val="50000"/>
                  </a:schemeClr>
                </a:solidFill>
              </a:rPr>
              <a:t>)</a:t>
            </a:r>
          </a:p>
          <a:p>
            <a:pPr lvl="0" algn="l"/>
            <a:r>
              <a:rPr lang="en-GB" dirty="0">
                <a:solidFill>
                  <a:schemeClr val="accent1">
                    <a:lumMod val="50000"/>
                  </a:schemeClr>
                </a:solidFill>
              </a:rPr>
              <a:t>10. Survey 2021. (GS)</a:t>
            </a:r>
          </a:p>
          <a:p>
            <a:pPr lvl="0" algn="l"/>
            <a:r>
              <a:rPr lang="en-GB" dirty="0">
                <a:solidFill>
                  <a:schemeClr val="accent1">
                    <a:lumMod val="50000"/>
                  </a:schemeClr>
                </a:solidFill>
              </a:rPr>
              <a:t>11. Event Hosting. (BS)</a:t>
            </a:r>
          </a:p>
          <a:p>
            <a:pPr lvl="0" algn="l"/>
            <a:r>
              <a:rPr lang="en-GB" dirty="0">
                <a:solidFill>
                  <a:schemeClr val="accent1">
                    <a:lumMod val="50000"/>
                  </a:schemeClr>
                </a:solidFill>
              </a:rPr>
              <a:t>12. Program for 2022. (SR)</a:t>
            </a:r>
          </a:p>
          <a:p>
            <a:pPr algn="l"/>
            <a:r>
              <a:rPr lang="en-GB" dirty="0">
                <a:solidFill>
                  <a:schemeClr val="accent1">
                    <a:lumMod val="50000"/>
                  </a:schemeClr>
                </a:solidFill>
              </a:rPr>
              <a:t>13.One membership for all paying members of £52. (RW, Proposed, SR, Seconded)</a:t>
            </a:r>
          </a:p>
          <a:p>
            <a:pPr lvl="0" algn="l"/>
            <a:r>
              <a:rPr lang="en-GB" dirty="0">
                <a:solidFill>
                  <a:schemeClr val="accent1">
                    <a:lumMod val="50000"/>
                  </a:schemeClr>
                </a:solidFill>
              </a:rPr>
              <a:t>14. Any other business. (</a:t>
            </a:r>
            <a:r>
              <a:rPr lang="en-GB" dirty="0" err="1">
                <a:solidFill>
                  <a:schemeClr val="accent1">
                    <a:lumMod val="50000"/>
                  </a:schemeClr>
                </a:solidFill>
              </a:rPr>
              <a:t>BdB</a:t>
            </a:r>
            <a:r>
              <a:rPr lang="en-GB" dirty="0">
                <a:solidFill>
                  <a:schemeClr val="accent1">
                    <a:lumMod val="50000"/>
                  </a:schemeClr>
                </a:solidFill>
              </a:rPr>
              <a:t>)</a:t>
            </a:r>
          </a:p>
          <a:p>
            <a:pPr lvl="0" algn="l"/>
            <a:r>
              <a:rPr lang="en-GB" dirty="0">
                <a:solidFill>
                  <a:schemeClr val="accent1">
                    <a:lumMod val="50000"/>
                  </a:schemeClr>
                </a:solidFill>
              </a:rPr>
              <a:t>15. Date of next AGM- Sat 03 December 2022.</a:t>
            </a:r>
          </a:p>
          <a:p>
            <a:endParaRPr lang="en-US" b="1" dirty="0"/>
          </a:p>
        </p:txBody>
      </p:sp>
      <p:pic>
        <p:nvPicPr>
          <p:cNvPr id="6" name="Picture 5">
            <a:extLst>
              <a:ext uri="{FF2B5EF4-FFF2-40B4-BE49-F238E27FC236}">
                <a16:creationId xmlns:a16="http://schemas.microsoft.com/office/drawing/2014/main" id="{8549DB93-F341-C544-B691-1BD3276639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834" y="111942"/>
            <a:ext cx="1375234" cy="971550"/>
          </a:xfrm>
          <a:prstGeom prst="rect">
            <a:avLst/>
          </a:prstGeom>
        </p:spPr>
      </p:pic>
    </p:spTree>
    <p:extLst>
      <p:ext uri="{BB962C8B-B14F-4D97-AF65-F5344CB8AC3E}">
        <p14:creationId xmlns:p14="http://schemas.microsoft.com/office/powerpoint/2010/main" val="4063457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A1E30-2578-1645-8360-026689D01C8B}"/>
              </a:ext>
            </a:extLst>
          </p:cNvPr>
          <p:cNvSpPr>
            <a:spLocks noGrp="1"/>
          </p:cNvSpPr>
          <p:nvPr>
            <p:ph type="ctrTitle"/>
          </p:nvPr>
        </p:nvSpPr>
        <p:spPr>
          <a:xfrm>
            <a:off x="2993231" y="0"/>
            <a:ext cx="6205538" cy="971550"/>
          </a:xfrm>
        </p:spPr>
        <p:txBody>
          <a:bodyPr>
            <a:normAutofit/>
          </a:bodyPr>
          <a:lstStyle/>
          <a:p>
            <a:r>
              <a:rPr lang="en-US" sz="4800" b="1" dirty="0">
                <a:solidFill>
                  <a:schemeClr val="accent1">
                    <a:lumMod val="50000"/>
                  </a:schemeClr>
                </a:solidFill>
              </a:rPr>
              <a:t>Shotley Point Yacht Club</a:t>
            </a:r>
          </a:p>
        </p:txBody>
      </p:sp>
      <p:sp>
        <p:nvSpPr>
          <p:cNvPr id="3" name="Subtitle 2">
            <a:extLst>
              <a:ext uri="{FF2B5EF4-FFF2-40B4-BE49-F238E27FC236}">
                <a16:creationId xmlns:a16="http://schemas.microsoft.com/office/drawing/2014/main" id="{39E70213-3DE9-9E46-87AD-D25713903F8F}"/>
              </a:ext>
            </a:extLst>
          </p:cNvPr>
          <p:cNvSpPr>
            <a:spLocks noGrp="1"/>
          </p:cNvSpPr>
          <p:nvPr>
            <p:ph type="subTitle" idx="1"/>
          </p:nvPr>
        </p:nvSpPr>
        <p:spPr>
          <a:xfrm>
            <a:off x="514350" y="971550"/>
            <a:ext cx="11215688" cy="5774508"/>
          </a:xfrm>
        </p:spPr>
        <p:txBody>
          <a:bodyPr>
            <a:normAutofit fontScale="85000" lnSpcReduction="10000"/>
          </a:bodyPr>
          <a:lstStyle/>
          <a:p>
            <a:r>
              <a:rPr lang="en-US" dirty="0">
                <a:solidFill>
                  <a:schemeClr val="accent1">
                    <a:lumMod val="50000"/>
                  </a:schemeClr>
                </a:solidFill>
              </a:rPr>
              <a:t>AGENDA</a:t>
            </a:r>
          </a:p>
          <a:p>
            <a:pPr lvl="0" algn="l"/>
            <a:r>
              <a:rPr lang="en-GB" strike="sngStrike" dirty="0">
                <a:solidFill>
                  <a:schemeClr val="accent1">
                    <a:lumMod val="50000"/>
                  </a:schemeClr>
                </a:solidFill>
              </a:rPr>
              <a:t>1. Apologies for absence. (</a:t>
            </a:r>
            <a:r>
              <a:rPr lang="en-GB" strike="sngStrike" dirty="0" err="1">
                <a:solidFill>
                  <a:schemeClr val="accent1">
                    <a:lumMod val="50000"/>
                  </a:schemeClr>
                </a:solidFill>
              </a:rPr>
              <a:t>BdB</a:t>
            </a:r>
            <a:r>
              <a:rPr lang="en-GB" strike="sngStrike" dirty="0">
                <a:solidFill>
                  <a:schemeClr val="accent1">
                    <a:lumMod val="50000"/>
                  </a:schemeClr>
                </a:solidFill>
              </a:rPr>
              <a:t>)</a:t>
            </a:r>
          </a:p>
          <a:p>
            <a:pPr lvl="0" algn="l"/>
            <a:r>
              <a:rPr lang="en-GB" strike="sngStrike" dirty="0">
                <a:solidFill>
                  <a:schemeClr val="accent1">
                    <a:lumMod val="50000"/>
                  </a:schemeClr>
                </a:solidFill>
              </a:rPr>
              <a:t>2. Approval of the minutes. (</a:t>
            </a:r>
            <a:r>
              <a:rPr lang="en-GB" strike="sngStrike" dirty="0" err="1">
                <a:solidFill>
                  <a:schemeClr val="accent1">
                    <a:lumMod val="50000"/>
                  </a:schemeClr>
                </a:solidFill>
              </a:rPr>
              <a:t>BdB</a:t>
            </a:r>
            <a:r>
              <a:rPr lang="en-GB" strike="sngStrike" dirty="0">
                <a:solidFill>
                  <a:schemeClr val="accent1">
                    <a:lumMod val="50000"/>
                  </a:schemeClr>
                </a:solidFill>
              </a:rPr>
              <a:t>)</a:t>
            </a:r>
          </a:p>
          <a:p>
            <a:pPr algn="l"/>
            <a:r>
              <a:rPr lang="en-GB" strike="sngStrike" dirty="0">
                <a:solidFill>
                  <a:schemeClr val="accent1">
                    <a:lumMod val="50000"/>
                  </a:schemeClr>
                </a:solidFill>
              </a:rPr>
              <a:t>3. Annual report, Commodore. (MA) 4. Annual report, Vice Commodore. (PC)</a:t>
            </a:r>
          </a:p>
          <a:p>
            <a:pPr lvl="0" algn="l"/>
            <a:r>
              <a:rPr lang="en-GB" strike="sngStrike" dirty="0">
                <a:solidFill>
                  <a:schemeClr val="accent1">
                    <a:lumMod val="50000"/>
                  </a:schemeClr>
                </a:solidFill>
              </a:rPr>
              <a:t>5. Annual report from the Interim accounts and report from Hon Treasurer. (RW) 6. Approval of auditor for the accounts.</a:t>
            </a:r>
          </a:p>
          <a:p>
            <a:pPr lvl="0" algn="l"/>
            <a:r>
              <a:rPr lang="en-GB" strike="sngStrike" dirty="0">
                <a:solidFill>
                  <a:schemeClr val="accent1">
                    <a:lumMod val="50000"/>
                  </a:schemeClr>
                </a:solidFill>
              </a:rPr>
              <a:t>7. Membership recruitment and retention. (SB)</a:t>
            </a:r>
          </a:p>
          <a:p>
            <a:pPr lvl="0" algn="l"/>
            <a:r>
              <a:rPr lang="en-GB" strike="sngStrike" dirty="0">
                <a:solidFill>
                  <a:schemeClr val="accent1">
                    <a:lumMod val="50000"/>
                  </a:schemeClr>
                </a:solidFill>
              </a:rPr>
              <a:t>8. Award presentations and recognitions. (MA)</a:t>
            </a:r>
          </a:p>
          <a:p>
            <a:pPr lvl="0" algn="l"/>
            <a:r>
              <a:rPr lang="en-GB" dirty="0">
                <a:solidFill>
                  <a:schemeClr val="accent1">
                    <a:lumMod val="50000"/>
                  </a:schemeClr>
                </a:solidFill>
              </a:rPr>
              <a:t>9.1 Officer step down. 9.2 Officers offering themselves for election or re-election. (</a:t>
            </a:r>
            <a:r>
              <a:rPr lang="en-GB" dirty="0" err="1">
                <a:solidFill>
                  <a:schemeClr val="accent1">
                    <a:lumMod val="50000"/>
                  </a:schemeClr>
                </a:solidFill>
              </a:rPr>
              <a:t>BdB</a:t>
            </a:r>
            <a:r>
              <a:rPr lang="en-GB" dirty="0">
                <a:solidFill>
                  <a:schemeClr val="accent1">
                    <a:lumMod val="50000"/>
                  </a:schemeClr>
                </a:solidFill>
              </a:rPr>
              <a:t>)</a:t>
            </a:r>
          </a:p>
          <a:p>
            <a:pPr lvl="0" algn="l"/>
            <a:r>
              <a:rPr lang="en-GB" dirty="0">
                <a:solidFill>
                  <a:schemeClr val="accent1">
                    <a:lumMod val="50000"/>
                  </a:schemeClr>
                </a:solidFill>
              </a:rPr>
              <a:t>9.3 Committee Member standing down 9.4 Members offering themselves for election or re-election. (</a:t>
            </a:r>
            <a:r>
              <a:rPr lang="en-GB" dirty="0" err="1">
                <a:solidFill>
                  <a:schemeClr val="accent1">
                    <a:lumMod val="50000"/>
                  </a:schemeClr>
                </a:solidFill>
              </a:rPr>
              <a:t>BdB</a:t>
            </a:r>
            <a:r>
              <a:rPr lang="en-GB" dirty="0">
                <a:solidFill>
                  <a:schemeClr val="accent1">
                    <a:lumMod val="50000"/>
                  </a:schemeClr>
                </a:solidFill>
              </a:rPr>
              <a:t>)</a:t>
            </a:r>
          </a:p>
          <a:p>
            <a:pPr lvl="0" algn="l"/>
            <a:r>
              <a:rPr lang="en-GB" dirty="0">
                <a:solidFill>
                  <a:schemeClr val="accent1">
                    <a:lumMod val="50000"/>
                  </a:schemeClr>
                </a:solidFill>
              </a:rPr>
              <a:t>10. Survey 2021. (GS)</a:t>
            </a:r>
          </a:p>
          <a:p>
            <a:pPr lvl="0" algn="l"/>
            <a:r>
              <a:rPr lang="en-GB" dirty="0">
                <a:solidFill>
                  <a:schemeClr val="accent1">
                    <a:lumMod val="50000"/>
                  </a:schemeClr>
                </a:solidFill>
              </a:rPr>
              <a:t>11. Event Hosting. (BS)</a:t>
            </a:r>
          </a:p>
          <a:p>
            <a:pPr lvl="0" algn="l"/>
            <a:r>
              <a:rPr lang="en-GB" dirty="0">
                <a:solidFill>
                  <a:schemeClr val="accent1">
                    <a:lumMod val="50000"/>
                  </a:schemeClr>
                </a:solidFill>
              </a:rPr>
              <a:t>12. Program for 2022. (SR)</a:t>
            </a:r>
          </a:p>
          <a:p>
            <a:pPr algn="l"/>
            <a:r>
              <a:rPr lang="en-GB" dirty="0">
                <a:solidFill>
                  <a:schemeClr val="accent1">
                    <a:lumMod val="50000"/>
                  </a:schemeClr>
                </a:solidFill>
              </a:rPr>
              <a:t>13.One membership for all paying members of £52. (RW, Proposed, SR, Seconded)</a:t>
            </a:r>
          </a:p>
          <a:p>
            <a:pPr lvl="0" algn="l"/>
            <a:r>
              <a:rPr lang="en-GB" dirty="0">
                <a:solidFill>
                  <a:schemeClr val="accent1">
                    <a:lumMod val="50000"/>
                  </a:schemeClr>
                </a:solidFill>
              </a:rPr>
              <a:t>14. Any other business. (</a:t>
            </a:r>
            <a:r>
              <a:rPr lang="en-GB" dirty="0" err="1">
                <a:solidFill>
                  <a:schemeClr val="accent1">
                    <a:lumMod val="50000"/>
                  </a:schemeClr>
                </a:solidFill>
              </a:rPr>
              <a:t>BdB</a:t>
            </a:r>
            <a:r>
              <a:rPr lang="en-GB" dirty="0">
                <a:solidFill>
                  <a:schemeClr val="accent1">
                    <a:lumMod val="50000"/>
                  </a:schemeClr>
                </a:solidFill>
              </a:rPr>
              <a:t>)</a:t>
            </a:r>
          </a:p>
          <a:p>
            <a:pPr lvl="0" algn="l"/>
            <a:r>
              <a:rPr lang="en-GB" dirty="0">
                <a:solidFill>
                  <a:schemeClr val="accent1">
                    <a:lumMod val="50000"/>
                  </a:schemeClr>
                </a:solidFill>
              </a:rPr>
              <a:t>15. Date of next AGM- Sat 03 December 2022.</a:t>
            </a:r>
          </a:p>
          <a:p>
            <a:endParaRPr lang="en-US" b="1" dirty="0"/>
          </a:p>
        </p:txBody>
      </p:sp>
      <p:pic>
        <p:nvPicPr>
          <p:cNvPr id="6" name="Picture 5">
            <a:extLst>
              <a:ext uri="{FF2B5EF4-FFF2-40B4-BE49-F238E27FC236}">
                <a16:creationId xmlns:a16="http://schemas.microsoft.com/office/drawing/2014/main" id="{8549DB93-F341-C544-B691-1BD3276639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834" y="111942"/>
            <a:ext cx="1375234" cy="971550"/>
          </a:xfrm>
          <a:prstGeom prst="rect">
            <a:avLst/>
          </a:prstGeom>
        </p:spPr>
      </p:pic>
    </p:spTree>
    <p:extLst>
      <p:ext uri="{BB962C8B-B14F-4D97-AF65-F5344CB8AC3E}">
        <p14:creationId xmlns:p14="http://schemas.microsoft.com/office/powerpoint/2010/main" val="3386107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E2770-C081-994A-B927-E9C4D8BC46F0}"/>
              </a:ext>
            </a:extLst>
          </p:cNvPr>
          <p:cNvSpPr>
            <a:spLocks noGrp="1"/>
          </p:cNvSpPr>
          <p:nvPr>
            <p:ph type="title"/>
          </p:nvPr>
        </p:nvSpPr>
        <p:spPr>
          <a:xfrm>
            <a:off x="2189527" y="111942"/>
            <a:ext cx="6803471" cy="990710"/>
          </a:xfrm>
        </p:spPr>
        <p:txBody>
          <a:bodyPr>
            <a:normAutofit fontScale="90000"/>
          </a:bodyPr>
          <a:lstStyle/>
          <a:p>
            <a:pPr algn="ctr"/>
            <a:r>
              <a:rPr lang="en-US" b="1" dirty="0">
                <a:solidFill>
                  <a:schemeClr val="accent1">
                    <a:lumMod val="50000"/>
                  </a:schemeClr>
                </a:solidFill>
              </a:rPr>
              <a:t>Membership Survey 2021 </a:t>
            </a:r>
            <a:br>
              <a:rPr lang="en-US" b="1" dirty="0">
                <a:solidFill>
                  <a:schemeClr val="accent1">
                    <a:lumMod val="50000"/>
                  </a:schemeClr>
                </a:solidFill>
              </a:rPr>
            </a:br>
            <a:r>
              <a:rPr lang="en-US" sz="2400" b="1" dirty="0">
                <a:solidFill>
                  <a:schemeClr val="accent1">
                    <a:lumMod val="50000"/>
                  </a:schemeClr>
                </a:solidFill>
              </a:rPr>
              <a:t>Garry Stratton</a:t>
            </a:r>
            <a:endParaRPr lang="en-US" sz="2400" dirty="0"/>
          </a:p>
        </p:txBody>
      </p:sp>
      <p:pic>
        <p:nvPicPr>
          <p:cNvPr id="4" name="Picture 3">
            <a:extLst>
              <a:ext uri="{FF2B5EF4-FFF2-40B4-BE49-F238E27FC236}">
                <a16:creationId xmlns:a16="http://schemas.microsoft.com/office/drawing/2014/main" id="{A5CA75AE-3B3A-BB41-92D6-7D1AA71DBC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834" y="111942"/>
            <a:ext cx="1375234" cy="971550"/>
          </a:xfrm>
          <a:prstGeom prst="rect">
            <a:avLst/>
          </a:prstGeom>
        </p:spPr>
      </p:pic>
      <p:sp>
        <p:nvSpPr>
          <p:cNvPr id="5" name="object 11">
            <a:extLst>
              <a:ext uri="{FF2B5EF4-FFF2-40B4-BE49-F238E27FC236}">
                <a16:creationId xmlns:a16="http://schemas.microsoft.com/office/drawing/2014/main" id="{F292110D-7A74-4D69-9E3E-429D62E7CA9A}"/>
              </a:ext>
            </a:extLst>
          </p:cNvPr>
          <p:cNvSpPr txBox="1">
            <a:spLocks/>
          </p:cNvSpPr>
          <p:nvPr/>
        </p:nvSpPr>
        <p:spPr>
          <a:xfrm>
            <a:off x="2373086" y="1327528"/>
            <a:ext cx="7336330" cy="1546346"/>
          </a:xfrm>
          <a:prstGeom prst="rect">
            <a:avLst/>
          </a:prstGeom>
        </p:spPr>
        <p:txBody>
          <a:bodyPr vert="horz" wrap="square" lIns="0" tIns="102006"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1527">
              <a:lnSpc>
                <a:spcPct val="100000"/>
              </a:lnSpc>
              <a:spcBef>
                <a:spcPts val="803"/>
              </a:spcBef>
            </a:pPr>
            <a:r>
              <a:rPr lang="en-GB" sz="1452" spc="5" dirty="0">
                <a:solidFill>
                  <a:schemeClr val="accent1">
                    <a:lumMod val="50000"/>
                  </a:schemeClr>
                </a:solidFill>
                <a:latin typeface="Roboto"/>
                <a:cs typeface="Roboto"/>
              </a:rPr>
              <a:t>Responses:</a:t>
            </a:r>
          </a:p>
          <a:p>
            <a:pPr marL="11527">
              <a:lnSpc>
                <a:spcPct val="100000"/>
              </a:lnSpc>
              <a:spcBef>
                <a:spcPts val="803"/>
              </a:spcBef>
            </a:pPr>
            <a:br>
              <a:rPr lang="en-GB" sz="1452" spc="5" dirty="0">
                <a:solidFill>
                  <a:schemeClr val="accent1">
                    <a:lumMod val="50000"/>
                  </a:schemeClr>
                </a:solidFill>
                <a:latin typeface="Roboto"/>
                <a:cs typeface="Roboto"/>
              </a:rPr>
            </a:br>
            <a:r>
              <a:rPr lang="en-GB" sz="1452" spc="5" dirty="0">
                <a:solidFill>
                  <a:schemeClr val="accent1">
                    <a:lumMod val="50000"/>
                  </a:schemeClr>
                </a:solidFill>
                <a:latin typeface="Roboto"/>
                <a:cs typeface="Roboto"/>
              </a:rPr>
              <a:t>140 invitations via newsletter (email)</a:t>
            </a:r>
            <a:br>
              <a:rPr lang="en-GB" sz="1452" spc="5" dirty="0">
                <a:solidFill>
                  <a:schemeClr val="accent1">
                    <a:lumMod val="50000"/>
                  </a:schemeClr>
                </a:solidFill>
                <a:latin typeface="Roboto"/>
                <a:cs typeface="Roboto"/>
              </a:rPr>
            </a:br>
            <a:r>
              <a:rPr lang="en-GB" sz="1452" spc="5" dirty="0">
                <a:solidFill>
                  <a:schemeClr val="accent1">
                    <a:lumMod val="50000"/>
                  </a:schemeClr>
                </a:solidFill>
                <a:latin typeface="Roboto"/>
                <a:cs typeface="Roboto"/>
              </a:rPr>
              <a:t>103 read (74%)</a:t>
            </a:r>
            <a:br>
              <a:rPr lang="en-GB" sz="1452" spc="5" dirty="0">
                <a:solidFill>
                  <a:schemeClr val="accent1">
                    <a:lumMod val="50000"/>
                  </a:schemeClr>
                </a:solidFill>
                <a:latin typeface="Roboto"/>
                <a:cs typeface="Roboto"/>
              </a:rPr>
            </a:br>
            <a:r>
              <a:rPr lang="en-GB" sz="1452" spc="5" dirty="0">
                <a:solidFill>
                  <a:schemeClr val="accent1">
                    <a:lumMod val="50000"/>
                  </a:schemeClr>
                </a:solidFill>
                <a:latin typeface="Roboto"/>
                <a:cs typeface="Roboto"/>
              </a:rPr>
              <a:t>77 clicked on the link</a:t>
            </a:r>
            <a:br>
              <a:rPr lang="en-GB" sz="1452" spc="5" dirty="0">
                <a:solidFill>
                  <a:schemeClr val="accent1">
                    <a:lumMod val="50000"/>
                  </a:schemeClr>
                </a:solidFill>
                <a:latin typeface="Roboto"/>
                <a:cs typeface="Roboto"/>
              </a:rPr>
            </a:br>
            <a:r>
              <a:rPr lang="en-GB" sz="1452" spc="5" dirty="0">
                <a:solidFill>
                  <a:schemeClr val="accent1">
                    <a:lumMod val="50000"/>
                  </a:schemeClr>
                </a:solidFill>
                <a:latin typeface="Roboto"/>
                <a:cs typeface="Roboto"/>
              </a:rPr>
              <a:t>40</a:t>
            </a:r>
            <a:r>
              <a:rPr lang="en-GB" sz="1452" spc="-27" dirty="0">
                <a:solidFill>
                  <a:schemeClr val="accent1">
                    <a:lumMod val="50000"/>
                  </a:schemeClr>
                </a:solidFill>
                <a:latin typeface="Roboto"/>
                <a:cs typeface="Roboto"/>
              </a:rPr>
              <a:t> </a:t>
            </a:r>
            <a:r>
              <a:rPr lang="en-GB" sz="1452" spc="9" dirty="0">
                <a:solidFill>
                  <a:schemeClr val="accent1">
                    <a:lumMod val="50000"/>
                  </a:schemeClr>
                </a:solidFill>
                <a:latin typeface="Roboto"/>
                <a:cs typeface="Roboto"/>
              </a:rPr>
              <a:t>responses received (29% of invitations, 39% of those who read the newsletter)</a:t>
            </a:r>
            <a:endParaRPr lang="en-GB" sz="1452" dirty="0">
              <a:solidFill>
                <a:schemeClr val="accent1">
                  <a:lumMod val="50000"/>
                </a:schemeClr>
              </a:solidFill>
              <a:highlight>
                <a:srgbClr val="FFFF00"/>
              </a:highlight>
              <a:latin typeface="Roboto"/>
              <a:cs typeface="Roboto"/>
            </a:endParaRPr>
          </a:p>
        </p:txBody>
      </p:sp>
      <p:grpSp>
        <p:nvGrpSpPr>
          <p:cNvPr id="8" name="object 6">
            <a:extLst>
              <a:ext uri="{FF2B5EF4-FFF2-40B4-BE49-F238E27FC236}">
                <a16:creationId xmlns:a16="http://schemas.microsoft.com/office/drawing/2014/main" id="{3B3EC853-8712-41A6-AD8D-56223CEDBA34}"/>
              </a:ext>
            </a:extLst>
          </p:cNvPr>
          <p:cNvGrpSpPr/>
          <p:nvPr/>
        </p:nvGrpSpPr>
        <p:grpSpPr>
          <a:xfrm>
            <a:off x="3335499" y="2834252"/>
            <a:ext cx="5532504" cy="2740318"/>
            <a:chOff x="2298687" y="2527312"/>
            <a:chExt cx="6096000" cy="3019425"/>
          </a:xfrm>
        </p:grpSpPr>
        <p:sp>
          <p:nvSpPr>
            <p:cNvPr id="9" name="object 7">
              <a:extLst>
                <a:ext uri="{FF2B5EF4-FFF2-40B4-BE49-F238E27FC236}">
                  <a16:creationId xmlns:a16="http://schemas.microsoft.com/office/drawing/2014/main" id="{0C1D739A-F1B3-4F75-8DD9-F6D3D3CB3D83}"/>
                </a:ext>
              </a:extLst>
            </p:cNvPr>
            <p:cNvSpPr/>
            <p:nvPr/>
          </p:nvSpPr>
          <p:spPr>
            <a:xfrm>
              <a:off x="2298687" y="2527312"/>
              <a:ext cx="6096000" cy="3019425"/>
            </a:xfrm>
            <a:custGeom>
              <a:avLst/>
              <a:gdLst/>
              <a:ahLst/>
              <a:cxnLst/>
              <a:rect l="l" t="t" r="r" b="b"/>
              <a:pathLst>
                <a:path w="6096000" h="3019425">
                  <a:moveTo>
                    <a:pt x="6096000" y="0"/>
                  </a:moveTo>
                  <a:lnTo>
                    <a:pt x="6086475" y="0"/>
                  </a:lnTo>
                  <a:lnTo>
                    <a:pt x="6086475" y="2943212"/>
                  </a:lnTo>
                  <a:lnTo>
                    <a:pt x="6086157" y="2949791"/>
                  </a:lnTo>
                  <a:lnTo>
                    <a:pt x="6071374" y="2985490"/>
                  </a:lnTo>
                  <a:lnTo>
                    <a:pt x="6066447" y="2990812"/>
                  </a:lnTo>
                  <a:lnTo>
                    <a:pt x="6026378" y="3009582"/>
                  </a:lnTo>
                  <a:lnTo>
                    <a:pt x="6019800" y="3009900"/>
                  </a:lnTo>
                  <a:lnTo>
                    <a:pt x="76212" y="3009900"/>
                  </a:lnTo>
                  <a:lnTo>
                    <a:pt x="39154" y="2998673"/>
                  </a:lnTo>
                  <a:lnTo>
                    <a:pt x="29540" y="2990824"/>
                  </a:lnTo>
                  <a:lnTo>
                    <a:pt x="24638" y="2985490"/>
                  </a:lnTo>
                  <a:lnTo>
                    <a:pt x="9842" y="2949791"/>
                  </a:lnTo>
                  <a:lnTo>
                    <a:pt x="9525" y="2943212"/>
                  </a:lnTo>
                  <a:lnTo>
                    <a:pt x="9525" y="0"/>
                  </a:lnTo>
                  <a:lnTo>
                    <a:pt x="0" y="0"/>
                  </a:lnTo>
                  <a:lnTo>
                    <a:pt x="0" y="2943212"/>
                  </a:lnTo>
                  <a:lnTo>
                    <a:pt x="368" y="2950730"/>
                  </a:lnTo>
                  <a:lnTo>
                    <a:pt x="17272" y="2991535"/>
                  </a:lnTo>
                  <a:lnTo>
                    <a:pt x="22364" y="2997060"/>
                  </a:lnTo>
                  <a:lnTo>
                    <a:pt x="22771" y="2997517"/>
                  </a:lnTo>
                  <a:lnTo>
                    <a:pt x="27889" y="3002153"/>
                  </a:lnTo>
                  <a:lnTo>
                    <a:pt x="68694" y="3019056"/>
                  </a:lnTo>
                  <a:lnTo>
                    <a:pt x="76212" y="3019425"/>
                  </a:lnTo>
                  <a:lnTo>
                    <a:pt x="6019800" y="3019425"/>
                  </a:lnTo>
                  <a:lnTo>
                    <a:pt x="6062142" y="3006585"/>
                  </a:lnTo>
                  <a:lnTo>
                    <a:pt x="6073178" y="2997555"/>
                  </a:lnTo>
                  <a:lnTo>
                    <a:pt x="6073686" y="2997098"/>
                  </a:lnTo>
                  <a:lnTo>
                    <a:pt x="6094552" y="2958084"/>
                  </a:lnTo>
                  <a:lnTo>
                    <a:pt x="6096000" y="2943225"/>
                  </a:lnTo>
                  <a:lnTo>
                    <a:pt x="6096000" y="0"/>
                  </a:lnTo>
                  <a:close/>
                </a:path>
              </a:pathLst>
            </a:custGeom>
            <a:solidFill>
              <a:srgbClr val="D9DBDF"/>
            </a:solidFill>
          </p:spPr>
          <p:txBody>
            <a:bodyPr wrap="square" lIns="0" tIns="0" rIns="0" bIns="0" rtlCol="0"/>
            <a:lstStyle/>
            <a:p>
              <a:endParaRPr sz="1634"/>
            </a:p>
          </p:txBody>
        </p:sp>
        <p:pic>
          <p:nvPicPr>
            <p:cNvPr id="10" name="object 8">
              <a:extLst>
                <a:ext uri="{FF2B5EF4-FFF2-40B4-BE49-F238E27FC236}">
                  <a16:creationId xmlns:a16="http://schemas.microsoft.com/office/drawing/2014/main" id="{D9FB7A89-B040-4535-9D33-23B8DF602859}"/>
                </a:ext>
              </a:extLst>
            </p:cNvPr>
            <p:cNvPicPr/>
            <p:nvPr/>
          </p:nvPicPr>
          <p:blipFill>
            <a:blip r:embed="rId4" cstate="print"/>
            <a:stretch>
              <a:fillRect/>
            </a:stretch>
          </p:blipFill>
          <p:spPr>
            <a:xfrm>
              <a:off x="6194424" y="3498849"/>
              <a:ext cx="114300" cy="114299"/>
            </a:xfrm>
            <a:prstGeom prst="rect">
              <a:avLst/>
            </a:prstGeom>
          </p:spPr>
        </p:pic>
        <p:pic>
          <p:nvPicPr>
            <p:cNvPr id="11" name="object 9">
              <a:extLst>
                <a:ext uri="{FF2B5EF4-FFF2-40B4-BE49-F238E27FC236}">
                  <a16:creationId xmlns:a16="http://schemas.microsoft.com/office/drawing/2014/main" id="{C1C748C7-0021-4603-BBEA-866C3810EDF6}"/>
                </a:ext>
              </a:extLst>
            </p:cNvPr>
            <p:cNvPicPr/>
            <p:nvPr/>
          </p:nvPicPr>
          <p:blipFill>
            <a:blip r:embed="rId5" cstate="print"/>
            <a:stretch>
              <a:fillRect/>
            </a:stretch>
          </p:blipFill>
          <p:spPr>
            <a:xfrm>
              <a:off x="6194424" y="3679824"/>
              <a:ext cx="114300" cy="114299"/>
            </a:xfrm>
            <a:prstGeom prst="rect">
              <a:avLst/>
            </a:prstGeom>
          </p:spPr>
        </p:pic>
      </p:grpSp>
      <p:sp>
        <p:nvSpPr>
          <p:cNvPr id="12" name="object 11">
            <a:extLst>
              <a:ext uri="{FF2B5EF4-FFF2-40B4-BE49-F238E27FC236}">
                <a16:creationId xmlns:a16="http://schemas.microsoft.com/office/drawing/2014/main" id="{754DDB59-49AC-4F62-91C7-C014F4CBC06C}"/>
              </a:ext>
            </a:extLst>
          </p:cNvPr>
          <p:cNvSpPr txBox="1"/>
          <p:nvPr/>
        </p:nvSpPr>
        <p:spPr>
          <a:xfrm>
            <a:off x="2373085" y="3142008"/>
            <a:ext cx="2970702" cy="257860"/>
          </a:xfrm>
          <a:prstGeom prst="rect">
            <a:avLst/>
          </a:prstGeom>
        </p:spPr>
        <p:txBody>
          <a:bodyPr vert="horz" wrap="square" lIns="0" tIns="11526" rIns="0" bIns="0" rtlCol="0">
            <a:spAutoFit/>
          </a:bodyPr>
          <a:lstStyle/>
          <a:p>
            <a:pPr marL="19595">
              <a:spcBef>
                <a:spcPts val="840"/>
              </a:spcBef>
            </a:pPr>
            <a:r>
              <a:rPr sz="1600" spc="45" dirty="0">
                <a:solidFill>
                  <a:schemeClr val="accent1">
                    <a:lumMod val="50000"/>
                  </a:schemeClr>
                </a:solidFill>
                <a:latin typeface="Calibri"/>
                <a:cs typeface="Calibri"/>
              </a:rPr>
              <a:t>What</a:t>
            </a:r>
            <a:r>
              <a:rPr sz="1600" spc="14" dirty="0">
                <a:solidFill>
                  <a:schemeClr val="accent1">
                    <a:lumMod val="50000"/>
                  </a:schemeClr>
                </a:solidFill>
                <a:latin typeface="Calibri"/>
                <a:cs typeface="Calibri"/>
              </a:rPr>
              <a:t> </a:t>
            </a:r>
            <a:r>
              <a:rPr sz="1600" spc="64" dirty="0">
                <a:solidFill>
                  <a:schemeClr val="accent1">
                    <a:lumMod val="50000"/>
                  </a:schemeClr>
                </a:solidFill>
                <a:latin typeface="Calibri"/>
                <a:cs typeface="Calibri"/>
              </a:rPr>
              <a:t>type</a:t>
            </a:r>
            <a:r>
              <a:rPr sz="1600" spc="14" dirty="0">
                <a:solidFill>
                  <a:schemeClr val="accent1">
                    <a:lumMod val="50000"/>
                  </a:schemeClr>
                </a:solidFill>
                <a:latin typeface="Calibri"/>
                <a:cs typeface="Calibri"/>
              </a:rPr>
              <a:t> </a:t>
            </a:r>
            <a:r>
              <a:rPr sz="1600" spc="68" dirty="0">
                <a:solidFill>
                  <a:schemeClr val="accent1">
                    <a:lumMod val="50000"/>
                  </a:schemeClr>
                </a:solidFill>
                <a:latin typeface="Calibri"/>
                <a:cs typeface="Calibri"/>
              </a:rPr>
              <a:t>of</a:t>
            </a:r>
            <a:r>
              <a:rPr sz="1600" spc="14" dirty="0">
                <a:solidFill>
                  <a:schemeClr val="accent1">
                    <a:lumMod val="50000"/>
                  </a:schemeClr>
                </a:solidFill>
                <a:latin typeface="Calibri"/>
                <a:cs typeface="Calibri"/>
              </a:rPr>
              <a:t> </a:t>
            </a:r>
            <a:r>
              <a:rPr sz="1600" spc="73" dirty="0">
                <a:solidFill>
                  <a:schemeClr val="accent1">
                    <a:lumMod val="50000"/>
                  </a:schemeClr>
                </a:solidFill>
                <a:latin typeface="Calibri"/>
                <a:cs typeface="Calibri"/>
              </a:rPr>
              <a:t>member</a:t>
            </a:r>
            <a:r>
              <a:rPr sz="1600" spc="14" dirty="0">
                <a:solidFill>
                  <a:schemeClr val="accent1">
                    <a:lumMod val="50000"/>
                  </a:schemeClr>
                </a:solidFill>
                <a:latin typeface="Calibri"/>
                <a:cs typeface="Calibri"/>
              </a:rPr>
              <a:t> </a:t>
            </a:r>
            <a:r>
              <a:rPr sz="1600" spc="41" dirty="0">
                <a:solidFill>
                  <a:schemeClr val="accent1">
                    <a:lumMod val="50000"/>
                  </a:schemeClr>
                </a:solidFill>
                <a:latin typeface="Calibri"/>
                <a:cs typeface="Calibri"/>
              </a:rPr>
              <a:t>are</a:t>
            </a:r>
            <a:r>
              <a:rPr sz="1600" spc="14" dirty="0">
                <a:solidFill>
                  <a:schemeClr val="accent1">
                    <a:lumMod val="50000"/>
                  </a:schemeClr>
                </a:solidFill>
                <a:latin typeface="Calibri"/>
                <a:cs typeface="Calibri"/>
              </a:rPr>
              <a:t> </a:t>
            </a:r>
            <a:r>
              <a:rPr sz="1600" spc="50" dirty="0">
                <a:solidFill>
                  <a:schemeClr val="accent1">
                    <a:lumMod val="50000"/>
                  </a:schemeClr>
                </a:solidFill>
                <a:latin typeface="Calibri"/>
                <a:cs typeface="Calibri"/>
              </a:rPr>
              <a:t>you?</a:t>
            </a:r>
            <a:endParaRPr sz="1600" dirty="0">
              <a:solidFill>
                <a:schemeClr val="accent1">
                  <a:lumMod val="50000"/>
                </a:schemeClr>
              </a:solidFill>
              <a:latin typeface="Calibri"/>
              <a:cs typeface="Calibri"/>
            </a:endParaRPr>
          </a:p>
        </p:txBody>
      </p:sp>
      <p:grpSp>
        <p:nvGrpSpPr>
          <p:cNvPr id="19" name="Group 18">
            <a:extLst>
              <a:ext uri="{FF2B5EF4-FFF2-40B4-BE49-F238E27FC236}">
                <a16:creationId xmlns:a16="http://schemas.microsoft.com/office/drawing/2014/main" id="{F05EB0EA-86E6-4DEE-93C8-19897D3714A2}"/>
              </a:ext>
            </a:extLst>
          </p:cNvPr>
          <p:cNvGrpSpPr/>
          <p:nvPr/>
        </p:nvGrpSpPr>
        <p:grpSpPr>
          <a:xfrm>
            <a:off x="4470741" y="3649131"/>
            <a:ext cx="3308639" cy="2412926"/>
            <a:chOff x="4470741" y="3649131"/>
            <a:chExt cx="3308639" cy="2412926"/>
          </a:xfrm>
        </p:grpSpPr>
        <p:sp>
          <p:nvSpPr>
            <p:cNvPr id="13" name="object 16">
              <a:extLst>
                <a:ext uri="{FF2B5EF4-FFF2-40B4-BE49-F238E27FC236}">
                  <a16:creationId xmlns:a16="http://schemas.microsoft.com/office/drawing/2014/main" id="{BEB77044-09F4-442B-8CBB-DD444E4468DF}"/>
                </a:ext>
              </a:extLst>
            </p:cNvPr>
            <p:cNvSpPr txBox="1"/>
            <p:nvPr/>
          </p:nvSpPr>
          <p:spPr>
            <a:xfrm>
              <a:off x="7006558" y="3649131"/>
              <a:ext cx="772822" cy="325906"/>
            </a:xfrm>
            <a:prstGeom prst="rect">
              <a:avLst/>
            </a:prstGeom>
          </p:spPr>
          <p:txBody>
            <a:bodyPr vert="horz" wrap="square" lIns="0" tIns="51291" rIns="0" bIns="0" rtlCol="0">
              <a:spAutoFit/>
            </a:bodyPr>
            <a:lstStyle/>
            <a:p>
              <a:pPr marL="11527">
                <a:spcBef>
                  <a:spcPts val="404"/>
                </a:spcBef>
              </a:pPr>
              <a:r>
                <a:rPr sz="817" dirty="0">
                  <a:solidFill>
                    <a:schemeClr val="accent1">
                      <a:lumMod val="50000"/>
                    </a:schemeClr>
                  </a:solidFill>
                  <a:latin typeface="Arial"/>
                  <a:cs typeface="Arial"/>
                </a:rPr>
                <a:t>Boat</a:t>
              </a:r>
              <a:r>
                <a:rPr sz="817" spc="-45" dirty="0">
                  <a:solidFill>
                    <a:schemeClr val="accent1">
                      <a:lumMod val="50000"/>
                    </a:schemeClr>
                  </a:solidFill>
                  <a:latin typeface="Arial"/>
                  <a:cs typeface="Arial"/>
                </a:rPr>
                <a:t> </a:t>
              </a:r>
              <a:r>
                <a:rPr sz="817" dirty="0">
                  <a:solidFill>
                    <a:schemeClr val="accent1">
                      <a:lumMod val="50000"/>
                    </a:schemeClr>
                  </a:solidFill>
                  <a:latin typeface="Arial"/>
                  <a:cs typeface="Arial"/>
                </a:rPr>
                <a:t>Owner</a:t>
              </a:r>
            </a:p>
            <a:p>
              <a:pPr marL="11527" marR="4611">
                <a:lnSpc>
                  <a:spcPct val="131900"/>
                </a:lnSpc>
              </a:pPr>
              <a:r>
                <a:rPr sz="817" dirty="0">
                  <a:solidFill>
                    <a:schemeClr val="accent1">
                      <a:lumMod val="50000"/>
                    </a:schemeClr>
                  </a:solidFill>
                  <a:latin typeface="Arial"/>
                  <a:cs typeface="Arial"/>
                </a:rPr>
                <a:t>Non-Boat owner</a:t>
              </a:r>
            </a:p>
          </p:txBody>
        </p:sp>
        <p:grpSp>
          <p:nvGrpSpPr>
            <p:cNvPr id="14" name="Group 13">
              <a:extLst>
                <a:ext uri="{FF2B5EF4-FFF2-40B4-BE49-F238E27FC236}">
                  <a16:creationId xmlns:a16="http://schemas.microsoft.com/office/drawing/2014/main" id="{6EE2BC86-278A-45A7-9255-3E5B3C15C4B0}"/>
                </a:ext>
              </a:extLst>
            </p:cNvPr>
            <p:cNvGrpSpPr/>
            <p:nvPr/>
          </p:nvGrpSpPr>
          <p:grpSpPr>
            <a:xfrm>
              <a:off x="4470741" y="3730331"/>
              <a:ext cx="2241042" cy="2331726"/>
              <a:chOff x="4485238" y="3715992"/>
              <a:chExt cx="1556017" cy="1556017"/>
            </a:xfrm>
          </p:grpSpPr>
          <p:sp>
            <p:nvSpPr>
              <p:cNvPr id="15" name="object 19">
                <a:extLst>
                  <a:ext uri="{FF2B5EF4-FFF2-40B4-BE49-F238E27FC236}">
                    <a16:creationId xmlns:a16="http://schemas.microsoft.com/office/drawing/2014/main" id="{7F076A6E-E150-4CB3-A5A6-A1C494735D2C}"/>
                  </a:ext>
                </a:extLst>
              </p:cNvPr>
              <p:cNvSpPr/>
              <p:nvPr/>
            </p:nvSpPr>
            <p:spPr>
              <a:xfrm>
                <a:off x="5263243" y="3725561"/>
                <a:ext cx="778008" cy="768788"/>
              </a:xfrm>
              <a:custGeom>
                <a:avLst/>
                <a:gdLst/>
                <a:ahLst/>
                <a:cxnLst/>
                <a:rect l="l" t="t" r="r" b="b"/>
                <a:pathLst>
                  <a:path w="857250" h="847089">
                    <a:moveTo>
                      <a:pt x="857249" y="846695"/>
                    </a:moveTo>
                    <a:lnTo>
                      <a:pt x="0" y="846695"/>
                    </a:lnTo>
                    <a:lnTo>
                      <a:pt x="134103" y="0"/>
                    </a:lnTo>
                    <a:lnTo>
                      <a:pt x="189872" y="10737"/>
                    </a:lnTo>
                    <a:lnTo>
                      <a:pt x="244816" y="25146"/>
                    </a:lnTo>
                    <a:lnTo>
                      <a:pt x="298686" y="43163"/>
                    </a:lnTo>
                    <a:lnTo>
                      <a:pt x="351235" y="64704"/>
                    </a:lnTo>
                    <a:lnTo>
                      <a:pt x="402243" y="89676"/>
                    </a:lnTo>
                    <a:lnTo>
                      <a:pt x="451494" y="117977"/>
                    </a:lnTo>
                    <a:lnTo>
                      <a:pt x="498762" y="149477"/>
                    </a:lnTo>
                    <a:lnTo>
                      <a:pt x="543833" y="184032"/>
                    </a:lnTo>
                    <a:lnTo>
                      <a:pt x="586517" y="221496"/>
                    </a:lnTo>
                    <a:lnTo>
                      <a:pt x="626634" y="261710"/>
                    </a:lnTo>
                    <a:lnTo>
                      <a:pt x="663999" y="304493"/>
                    </a:lnTo>
                    <a:lnTo>
                      <a:pt x="698443" y="349649"/>
                    </a:lnTo>
                    <a:lnTo>
                      <a:pt x="729821" y="396987"/>
                    </a:lnTo>
                    <a:lnTo>
                      <a:pt x="758001" y="446306"/>
                    </a:lnTo>
                    <a:lnTo>
                      <a:pt x="782853" y="497384"/>
                    </a:lnTo>
                    <a:lnTo>
                      <a:pt x="804264" y="549986"/>
                    </a:lnTo>
                    <a:lnTo>
                      <a:pt x="822145" y="603891"/>
                    </a:lnTo>
                    <a:lnTo>
                      <a:pt x="836420" y="658871"/>
                    </a:lnTo>
                    <a:lnTo>
                      <a:pt x="847022" y="714675"/>
                    </a:lnTo>
                    <a:lnTo>
                      <a:pt x="853905" y="771049"/>
                    </a:lnTo>
                    <a:lnTo>
                      <a:pt x="857040" y="827756"/>
                    </a:lnTo>
                    <a:lnTo>
                      <a:pt x="857249" y="846695"/>
                    </a:lnTo>
                    <a:close/>
                  </a:path>
                </a:pathLst>
              </a:custGeom>
              <a:solidFill>
                <a:srgbClr val="DB3812"/>
              </a:solidFill>
            </p:spPr>
            <p:txBody>
              <a:bodyPr wrap="square" lIns="0" tIns="0" rIns="0" bIns="0" rtlCol="0"/>
              <a:lstStyle/>
              <a:p>
                <a:endParaRPr sz="1634"/>
              </a:p>
            </p:txBody>
          </p:sp>
          <p:sp>
            <p:nvSpPr>
              <p:cNvPr id="16" name="object 20">
                <a:extLst>
                  <a:ext uri="{FF2B5EF4-FFF2-40B4-BE49-F238E27FC236}">
                    <a16:creationId xmlns:a16="http://schemas.microsoft.com/office/drawing/2014/main" id="{DF2E9D3A-5582-49E9-A6C4-36381C24B05D}"/>
                  </a:ext>
                </a:extLst>
              </p:cNvPr>
              <p:cNvSpPr txBox="1"/>
              <p:nvPr/>
            </p:nvSpPr>
            <p:spPr>
              <a:xfrm>
                <a:off x="5505122" y="4073095"/>
                <a:ext cx="317543" cy="137379"/>
              </a:xfrm>
              <a:prstGeom prst="rect">
                <a:avLst/>
              </a:prstGeom>
            </p:spPr>
            <p:txBody>
              <a:bodyPr vert="horz" wrap="square" lIns="0" tIns="11526" rIns="0" bIns="0" rtlCol="0">
                <a:spAutoFit/>
              </a:bodyPr>
              <a:lstStyle/>
              <a:p>
                <a:pPr marL="11527">
                  <a:spcBef>
                    <a:spcPts val="91"/>
                  </a:spcBef>
                </a:pPr>
                <a:r>
                  <a:rPr sz="817" dirty="0">
                    <a:solidFill>
                      <a:srgbClr val="FFFFFF"/>
                    </a:solidFill>
                    <a:latin typeface="Arial"/>
                    <a:cs typeface="Arial"/>
                  </a:rPr>
                  <a:t>22.5%</a:t>
                </a:r>
                <a:endParaRPr sz="817">
                  <a:latin typeface="Arial"/>
                  <a:cs typeface="Arial"/>
                </a:endParaRPr>
              </a:p>
            </p:txBody>
          </p:sp>
          <p:sp>
            <p:nvSpPr>
              <p:cNvPr id="17" name="object 21">
                <a:extLst>
                  <a:ext uri="{FF2B5EF4-FFF2-40B4-BE49-F238E27FC236}">
                    <a16:creationId xmlns:a16="http://schemas.microsoft.com/office/drawing/2014/main" id="{1A2AB5E6-897D-46F7-850A-E7E4D9B9A967}"/>
                  </a:ext>
                </a:extLst>
              </p:cNvPr>
              <p:cNvSpPr/>
              <p:nvPr/>
            </p:nvSpPr>
            <p:spPr>
              <a:xfrm>
                <a:off x="4485238" y="3715992"/>
                <a:ext cx="1556017" cy="1556017"/>
              </a:xfrm>
              <a:custGeom>
                <a:avLst/>
                <a:gdLst/>
                <a:ahLst/>
                <a:cxnLst/>
                <a:rect l="l" t="t" r="r" b="b"/>
                <a:pathLst>
                  <a:path w="1714500" h="1714500">
                    <a:moveTo>
                      <a:pt x="855842" y="1714488"/>
                    </a:moveTo>
                    <a:lnTo>
                      <a:pt x="812380" y="1713314"/>
                    </a:lnTo>
                    <a:lnTo>
                      <a:pt x="769033" y="1709938"/>
                    </a:lnTo>
                    <a:lnTo>
                      <a:pt x="725913" y="1704369"/>
                    </a:lnTo>
                    <a:lnTo>
                      <a:pt x="683131" y="1696621"/>
                    </a:lnTo>
                    <a:lnTo>
                      <a:pt x="640796" y="1686713"/>
                    </a:lnTo>
                    <a:lnTo>
                      <a:pt x="599019" y="1674672"/>
                    </a:lnTo>
                    <a:lnTo>
                      <a:pt x="557906" y="1660528"/>
                    </a:lnTo>
                    <a:lnTo>
                      <a:pt x="517562" y="1644318"/>
                    </a:lnTo>
                    <a:lnTo>
                      <a:pt x="478093" y="1626083"/>
                    </a:lnTo>
                    <a:lnTo>
                      <a:pt x="439599" y="1605870"/>
                    </a:lnTo>
                    <a:lnTo>
                      <a:pt x="402179" y="1583732"/>
                    </a:lnTo>
                    <a:lnTo>
                      <a:pt x="365930" y="1559725"/>
                    </a:lnTo>
                    <a:lnTo>
                      <a:pt x="330944" y="1533911"/>
                    </a:lnTo>
                    <a:lnTo>
                      <a:pt x="297312" y="1506356"/>
                    </a:lnTo>
                    <a:lnTo>
                      <a:pt x="265121" y="1477132"/>
                    </a:lnTo>
                    <a:lnTo>
                      <a:pt x="234453" y="1446313"/>
                    </a:lnTo>
                    <a:lnTo>
                      <a:pt x="205387" y="1413978"/>
                    </a:lnTo>
                    <a:lnTo>
                      <a:pt x="177997" y="1380212"/>
                    </a:lnTo>
                    <a:lnTo>
                      <a:pt x="152355" y="1345100"/>
                    </a:lnTo>
                    <a:lnTo>
                      <a:pt x="128527" y="1308733"/>
                    </a:lnTo>
                    <a:lnTo>
                      <a:pt x="106572" y="1271205"/>
                    </a:lnTo>
                    <a:lnTo>
                      <a:pt x="86549" y="1232612"/>
                    </a:lnTo>
                    <a:lnTo>
                      <a:pt x="68508" y="1193054"/>
                    </a:lnTo>
                    <a:lnTo>
                      <a:pt x="52496" y="1152631"/>
                    </a:lnTo>
                    <a:lnTo>
                      <a:pt x="38554" y="1111449"/>
                    </a:lnTo>
                    <a:lnTo>
                      <a:pt x="26718" y="1069613"/>
                    </a:lnTo>
                    <a:lnTo>
                      <a:pt x="17018" y="1027231"/>
                    </a:lnTo>
                    <a:lnTo>
                      <a:pt x="9480" y="984411"/>
                    </a:lnTo>
                    <a:lnTo>
                      <a:pt x="4123" y="941264"/>
                    </a:lnTo>
                    <a:lnTo>
                      <a:pt x="960" y="897901"/>
                    </a:lnTo>
                    <a:lnTo>
                      <a:pt x="0" y="854434"/>
                    </a:lnTo>
                    <a:lnTo>
                      <a:pt x="346" y="832695"/>
                    </a:lnTo>
                    <a:lnTo>
                      <a:pt x="2693" y="789281"/>
                    </a:lnTo>
                    <a:lnTo>
                      <a:pt x="7238" y="746041"/>
                    </a:lnTo>
                    <a:lnTo>
                      <a:pt x="13969" y="703087"/>
                    </a:lnTo>
                    <a:lnTo>
                      <a:pt x="22869" y="660529"/>
                    </a:lnTo>
                    <a:lnTo>
                      <a:pt x="33916" y="618478"/>
                    </a:lnTo>
                    <a:lnTo>
                      <a:pt x="47080" y="577041"/>
                    </a:lnTo>
                    <a:lnTo>
                      <a:pt x="62329" y="536324"/>
                    </a:lnTo>
                    <a:lnTo>
                      <a:pt x="79622" y="496433"/>
                    </a:lnTo>
                    <a:lnTo>
                      <a:pt x="98916" y="457470"/>
                    </a:lnTo>
                    <a:lnTo>
                      <a:pt x="120160" y="419536"/>
                    </a:lnTo>
                    <a:lnTo>
                      <a:pt x="143301" y="382727"/>
                    </a:lnTo>
                    <a:lnTo>
                      <a:pt x="168278" y="347139"/>
                    </a:lnTo>
                    <a:lnTo>
                      <a:pt x="195027" y="312863"/>
                    </a:lnTo>
                    <a:lnTo>
                      <a:pt x="223479" y="279988"/>
                    </a:lnTo>
                    <a:lnTo>
                      <a:pt x="253562" y="248597"/>
                    </a:lnTo>
                    <a:lnTo>
                      <a:pt x="285198" y="218772"/>
                    </a:lnTo>
                    <a:lnTo>
                      <a:pt x="318305" y="190589"/>
                    </a:lnTo>
                    <a:lnTo>
                      <a:pt x="352799" y="164122"/>
                    </a:lnTo>
                    <a:lnTo>
                      <a:pt x="388590" y="139437"/>
                    </a:lnTo>
                    <a:lnTo>
                      <a:pt x="425586" y="116598"/>
                    </a:lnTo>
                    <a:lnTo>
                      <a:pt x="463694" y="95665"/>
                    </a:lnTo>
                    <a:lnTo>
                      <a:pt x="502813" y="76691"/>
                    </a:lnTo>
                    <a:lnTo>
                      <a:pt x="542844" y="59724"/>
                    </a:lnTo>
                    <a:lnTo>
                      <a:pt x="583684" y="44809"/>
                    </a:lnTo>
                    <a:lnTo>
                      <a:pt x="625227" y="31984"/>
                    </a:lnTo>
                    <a:lnTo>
                      <a:pt x="667368" y="21282"/>
                    </a:lnTo>
                    <a:lnTo>
                      <a:pt x="709997" y="12730"/>
                    </a:lnTo>
                    <a:lnTo>
                      <a:pt x="753004" y="6350"/>
                    </a:lnTo>
                    <a:lnTo>
                      <a:pt x="796280" y="2160"/>
                    </a:lnTo>
                    <a:lnTo>
                      <a:pt x="839712" y="168"/>
                    </a:lnTo>
                    <a:lnTo>
                      <a:pt x="861453" y="0"/>
                    </a:lnTo>
                    <a:lnTo>
                      <a:pt x="883190" y="382"/>
                    </a:lnTo>
                    <a:lnTo>
                      <a:pt x="926601" y="2799"/>
                    </a:lnTo>
                    <a:lnTo>
                      <a:pt x="969834" y="7415"/>
                    </a:lnTo>
                    <a:lnTo>
                      <a:pt x="991348" y="10543"/>
                    </a:lnTo>
                    <a:lnTo>
                      <a:pt x="857245" y="857239"/>
                    </a:lnTo>
                    <a:lnTo>
                      <a:pt x="1714495" y="857239"/>
                    </a:lnTo>
                    <a:lnTo>
                      <a:pt x="1713392" y="900703"/>
                    </a:lnTo>
                    <a:lnTo>
                      <a:pt x="1710087" y="944056"/>
                    </a:lnTo>
                    <a:lnTo>
                      <a:pt x="1704589" y="987185"/>
                    </a:lnTo>
                    <a:lnTo>
                      <a:pt x="1696910" y="1029980"/>
                    </a:lnTo>
                    <a:lnTo>
                      <a:pt x="1687072" y="1072330"/>
                    </a:lnTo>
                    <a:lnTo>
                      <a:pt x="1675099" y="1114127"/>
                    </a:lnTo>
                    <a:lnTo>
                      <a:pt x="1661022" y="1155263"/>
                    </a:lnTo>
                    <a:lnTo>
                      <a:pt x="1644878" y="1195633"/>
                    </a:lnTo>
                    <a:lnTo>
                      <a:pt x="1626708" y="1235133"/>
                    </a:lnTo>
                    <a:lnTo>
                      <a:pt x="1606558" y="1273660"/>
                    </a:lnTo>
                    <a:lnTo>
                      <a:pt x="1584481" y="1311116"/>
                    </a:lnTo>
                    <a:lnTo>
                      <a:pt x="1560534" y="1347404"/>
                    </a:lnTo>
                    <a:lnTo>
                      <a:pt x="1534777" y="1382432"/>
                    </a:lnTo>
                    <a:lnTo>
                      <a:pt x="1507277" y="1416109"/>
                    </a:lnTo>
                    <a:lnTo>
                      <a:pt x="1478106" y="1448348"/>
                    </a:lnTo>
                    <a:lnTo>
                      <a:pt x="1447337" y="1479066"/>
                    </a:lnTo>
                    <a:lnTo>
                      <a:pt x="1415050" y="1508185"/>
                    </a:lnTo>
                    <a:lnTo>
                      <a:pt x="1381328" y="1535630"/>
                    </a:lnTo>
                    <a:lnTo>
                      <a:pt x="1346259" y="1561329"/>
                    </a:lnTo>
                    <a:lnTo>
                      <a:pt x="1309931" y="1585218"/>
                    </a:lnTo>
                    <a:lnTo>
                      <a:pt x="1272439" y="1607234"/>
                    </a:lnTo>
                    <a:lnTo>
                      <a:pt x="1233879" y="1627320"/>
                    </a:lnTo>
                    <a:lnTo>
                      <a:pt x="1194350" y="1645425"/>
                    </a:lnTo>
                    <a:lnTo>
                      <a:pt x="1153954" y="1661503"/>
                    </a:lnTo>
                    <a:lnTo>
                      <a:pt x="1112794" y="1675513"/>
                    </a:lnTo>
                    <a:lnTo>
                      <a:pt x="1070978" y="1687417"/>
                    </a:lnTo>
                    <a:lnTo>
                      <a:pt x="1028611" y="1697186"/>
                    </a:lnTo>
                    <a:lnTo>
                      <a:pt x="985804" y="1704794"/>
                    </a:lnTo>
                    <a:lnTo>
                      <a:pt x="942666" y="1710223"/>
                    </a:lnTo>
                    <a:lnTo>
                      <a:pt x="899308" y="1713456"/>
                    </a:lnTo>
                    <a:lnTo>
                      <a:pt x="877582" y="1714248"/>
                    </a:lnTo>
                    <a:lnTo>
                      <a:pt x="855842" y="1714488"/>
                    </a:lnTo>
                    <a:close/>
                  </a:path>
                </a:pathLst>
              </a:custGeom>
              <a:solidFill>
                <a:srgbClr val="3366CC"/>
              </a:solidFill>
            </p:spPr>
            <p:txBody>
              <a:bodyPr wrap="square" lIns="0" tIns="0" rIns="0" bIns="0" rtlCol="0"/>
              <a:lstStyle/>
              <a:p>
                <a:endParaRPr sz="1634"/>
              </a:p>
            </p:txBody>
          </p:sp>
          <p:sp>
            <p:nvSpPr>
              <p:cNvPr id="18" name="object 22">
                <a:extLst>
                  <a:ext uri="{FF2B5EF4-FFF2-40B4-BE49-F238E27FC236}">
                    <a16:creationId xmlns:a16="http://schemas.microsoft.com/office/drawing/2014/main" id="{AC38CF85-29C0-49DA-BC0C-13571583E371}"/>
                  </a:ext>
                </a:extLst>
              </p:cNvPr>
              <p:cNvSpPr txBox="1"/>
              <p:nvPr/>
            </p:nvSpPr>
            <p:spPr>
              <a:xfrm>
                <a:off x="4704397" y="4756980"/>
                <a:ext cx="317543" cy="137379"/>
              </a:xfrm>
              <a:prstGeom prst="rect">
                <a:avLst/>
              </a:prstGeom>
            </p:spPr>
            <p:txBody>
              <a:bodyPr vert="horz" wrap="square" lIns="0" tIns="11526" rIns="0" bIns="0" rtlCol="0">
                <a:spAutoFit/>
              </a:bodyPr>
              <a:lstStyle/>
              <a:p>
                <a:pPr marL="11527">
                  <a:spcBef>
                    <a:spcPts val="91"/>
                  </a:spcBef>
                </a:pPr>
                <a:r>
                  <a:rPr sz="817" dirty="0">
                    <a:solidFill>
                      <a:srgbClr val="FFFFFF"/>
                    </a:solidFill>
                    <a:latin typeface="Arial"/>
                    <a:cs typeface="Arial"/>
                  </a:rPr>
                  <a:t>77.5%</a:t>
                </a:r>
                <a:endParaRPr sz="817">
                  <a:latin typeface="Arial"/>
                  <a:cs typeface="Arial"/>
                </a:endParaRPr>
              </a:p>
            </p:txBody>
          </p:sp>
        </p:grpSp>
      </p:grpSp>
    </p:spTree>
    <p:extLst>
      <p:ext uri="{BB962C8B-B14F-4D97-AF65-F5344CB8AC3E}">
        <p14:creationId xmlns:p14="http://schemas.microsoft.com/office/powerpoint/2010/main" val="559302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B1740-3612-49A5-8BBC-33CE62834AC5}"/>
              </a:ext>
            </a:extLst>
          </p:cNvPr>
          <p:cNvSpPr txBox="1">
            <a:spLocks/>
          </p:cNvSpPr>
          <p:nvPr/>
        </p:nvSpPr>
        <p:spPr>
          <a:xfrm>
            <a:off x="2189527" y="111942"/>
            <a:ext cx="6803471" cy="990710"/>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accent1">
                    <a:lumMod val="50000"/>
                  </a:schemeClr>
                </a:solidFill>
              </a:rPr>
              <a:t>Membership Survey 2021 </a:t>
            </a:r>
            <a:br>
              <a:rPr lang="en-US" b="1" dirty="0">
                <a:solidFill>
                  <a:schemeClr val="accent1">
                    <a:lumMod val="50000"/>
                  </a:schemeClr>
                </a:solidFill>
              </a:rPr>
            </a:br>
            <a:r>
              <a:rPr lang="en-US" sz="2400" b="1" dirty="0">
                <a:solidFill>
                  <a:schemeClr val="accent1">
                    <a:lumMod val="50000"/>
                  </a:schemeClr>
                </a:solidFill>
              </a:rPr>
              <a:t>Summary</a:t>
            </a:r>
            <a:endParaRPr lang="en-US" sz="2400" dirty="0"/>
          </a:p>
        </p:txBody>
      </p:sp>
      <p:sp>
        <p:nvSpPr>
          <p:cNvPr id="6" name="TextBox 5">
            <a:extLst>
              <a:ext uri="{FF2B5EF4-FFF2-40B4-BE49-F238E27FC236}">
                <a16:creationId xmlns:a16="http://schemas.microsoft.com/office/drawing/2014/main" id="{C988A408-D25C-4CD6-B394-EBCAEE22B534}"/>
              </a:ext>
            </a:extLst>
          </p:cNvPr>
          <p:cNvSpPr txBox="1"/>
          <p:nvPr/>
        </p:nvSpPr>
        <p:spPr>
          <a:xfrm>
            <a:off x="524995" y="1220683"/>
            <a:ext cx="11051812" cy="4431983"/>
          </a:xfrm>
          <a:prstGeom prst="rect">
            <a:avLst/>
          </a:prstGeom>
          <a:noFill/>
          <a:ln>
            <a:noFill/>
          </a:ln>
        </p:spPr>
        <p:txBody>
          <a:bodyPr wrap="square" rtlCol="0">
            <a:spAutoFit/>
          </a:bodyPr>
          <a:lstStyle/>
          <a:p>
            <a:pPr>
              <a:spcAft>
                <a:spcPts val="1200"/>
              </a:spcAft>
            </a:pPr>
            <a:r>
              <a:rPr lang="en-GB" sz="2300" b="1" dirty="0">
                <a:solidFill>
                  <a:schemeClr val="accent1">
                    <a:lumMod val="50000"/>
                  </a:schemeClr>
                </a:solidFill>
                <a:latin typeface="+mj-lt"/>
                <a:ea typeface="+mj-ea"/>
                <a:cs typeface="+mj-cs"/>
              </a:rPr>
              <a:t>Preferences</a:t>
            </a:r>
          </a:p>
          <a:p>
            <a:pPr marL="342900" indent="-342900">
              <a:spcAft>
                <a:spcPts val="1200"/>
              </a:spcAft>
              <a:buFont typeface="Arial" panose="020B0604020202020204" pitchFamily="34" charset="0"/>
              <a:buChar char="•"/>
            </a:pPr>
            <a:r>
              <a:rPr lang="en-GB" sz="2300" dirty="0">
                <a:solidFill>
                  <a:schemeClr val="accent1">
                    <a:lumMod val="50000"/>
                  </a:schemeClr>
                </a:solidFill>
                <a:latin typeface="+mj-lt"/>
                <a:ea typeface="+mj-ea"/>
                <a:cs typeface="+mj-cs"/>
              </a:rPr>
              <a:t>Midweek cruises: 58% could participate; take-up has been low</a:t>
            </a:r>
          </a:p>
          <a:p>
            <a:pPr marL="342900" indent="-342900">
              <a:spcAft>
                <a:spcPts val="1200"/>
              </a:spcAft>
              <a:buFont typeface="Arial" panose="020B0604020202020204" pitchFamily="34" charset="0"/>
              <a:buChar char="•"/>
            </a:pPr>
            <a:r>
              <a:rPr lang="en-GB" sz="2300" dirty="0">
                <a:solidFill>
                  <a:schemeClr val="accent1">
                    <a:lumMod val="50000"/>
                  </a:schemeClr>
                </a:solidFill>
                <a:latin typeface="+mj-lt"/>
                <a:ea typeface="+mj-ea"/>
                <a:cs typeface="+mj-cs"/>
              </a:rPr>
              <a:t>Most enjoy: Cruises (85%) and Cruising Days (68%)</a:t>
            </a:r>
          </a:p>
          <a:p>
            <a:pPr marL="342900" indent="-342900">
              <a:spcAft>
                <a:spcPts val="1200"/>
              </a:spcAft>
              <a:buFont typeface="Arial" panose="020B0604020202020204" pitchFamily="34" charset="0"/>
              <a:buChar char="•"/>
            </a:pPr>
            <a:r>
              <a:rPr lang="en-GB" sz="2300" dirty="0">
                <a:solidFill>
                  <a:schemeClr val="accent1">
                    <a:lumMod val="50000"/>
                  </a:schemeClr>
                </a:solidFill>
                <a:latin typeface="+mj-lt"/>
                <a:ea typeface="+mj-ea"/>
                <a:cs typeface="+mj-cs"/>
              </a:rPr>
              <a:t>Interested: All Events (70%); 2 people not interested in any club events…</a:t>
            </a:r>
          </a:p>
          <a:p>
            <a:pPr marL="342900" indent="-342900">
              <a:spcAft>
                <a:spcPts val="1200"/>
              </a:spcAft>
              <a:buFont typeface="Arial" panose="020B0604020202020204" pitchFamily="34" charset="0"/>
              <a:buChar char="•"/>
            </a:pPr>
            <a:r>
              <a:rPr lang="en-GB" sz="2300" dirty="0">
                <a:solidFill>
                  <a:schemeClr val="accent1">
                    <a:lumMod val="50000"/>
                  </a:schemeClr>
                </a:solidFill>
                <a:latin typeface="+mj-lt"/>
                <a:ea typeface="+mj-ea"/>
                <a:cs typeface="+mj-cs"/>
              </a:rPr>
              <a:t>Programme: 58% not too busy; </a:t>
            </a:r>
            <a:r>
              <a:rPr lang="en-GB" sz="2300" dirty="0">
                <a:solidFill>
                  <a:schemeClr val="accent1">
                    <a:lumMod val="50000"/>
                  </a:schemeClr>
                </a:solidFill>
                <a:highlight>
                  <a:srgbClr val="FFFF00"/>
                </a:highlight>
                <a:latin typeface="+mj-lt"/>
                <a:ea typeface="+mj-ea"/>
                <a:cs typeface="+mj-cs"/>
              </a:rPr>
              <a:t>40% not sure</a:t>
            </a:r>
          </a:p>
          <a:p>
            <a:pPr marL="342900" indent="-342900">
              <a:spcAft>
                <a:spcPts val="1200"/>
              </a:spcAft>
              <a:buFont typeface="Arial" panose="020B0604020202020204" pitchFamily="34" charset="0"/>
              <a:buChar char="•"/>
            </a:pPr>
            <a:r>
              <a:rPr lang="en-GB" sz="2300" dirty="0">
                <a:solidFill>
                  <a:schemeClr val="accent1">
                    <a:lumMod val="50000"/>
                  </a:schemeClr>
                </a:solidFill>
                <a:latin typeface="+mj-lt"/>
                <a:ea typeface="+mj-ea"/>
                <a:cs typeface="+mj-cs"/>
              </a:rPr>
              <a:t>Children’s Events: 32% yes, 20% no, </a:t>
            </a:r>
            <a:r>
              <a:rPr lang="en-GB" sz="2300" dirty="0">
                <a:solidFill>
                  <a:schemeClr val="accent1">
                    <a:lumMod val="50000"/>
                  </a:schemeClr>
                </a:solidFill>
                <a:highlight>
                  <a:srgbClr val="FFFF00"/>
                </a:highlight>
                <a:latin typeface="+mj-lt"/>
                <a:ea typeface="+mj-ea"/>
                <a:cs typeface="+mj-cs"/>
              </a:rPr>
              <a:t>48% not sure</a:t>
            </a:r>
          </a:p>
          <a:p>
            <a:pPr marL="342900" indent="-342900">
              <a:spcAft>
                <a:spcPts val="1200"/>
              </a:spcAft>
              <a:buFont typeface="Arial" panose="020B0604020202020204" pitchFamily="34" charset="0"/>
              <a:buChar char="•"/>
            </a:pPr>
            <a:r>
              <a:rPr lang="en-GB" sz="2300" dirty="0">
                <a:solidFill>
                  <a:schemeClr val="accent1">
                    <a:lumMod val="50000"/>
                  </a:schemeClr>
                </a:solidFill>
                <a:latin typeface="+mj-lt"/>
                <a:ea typeface="+mj-ea"/>
                <a:cs typeface="+mj-cs"/>
              </a:rPr>
              <a:t>Training: 53% like Winter Workshops, 40% not tried</a:t>
            </a:r>
          </a:p>
          <a:p>
            <a:pPr marL="342900" indent="-342900">
              <a:spcAft>
                <a:spcPts val="1200"/>
              </a:spcAft>
              <a:buFont typeface="Arial" panose="020B0604020202020204" pitchFamily="34" charset="0"/>
              <a:buChar char="•"/>
            </a:pPr>
            <a:r>
              <a:rPr lang="en-GB" sz="2300" dirty="0">
                <a:solidFill>
                  <a:schemeClr val="accent1">
                    <a:lumMod val="50000"/>
                  </a:schemeClr>
                </a:solidFill>
                <a:latin typeface="+mj-lt"/>
                <a:ea typeface="+mj-ea"/>
                <a:cs typeface="+mj-cs"/>
              </a:rPr>
              <a:t>Crew Pool: 38% have used Crew Pool; 23% cruise with family and friends</a:t>
            </a:r>
          </a:p>
          <a:p>
            <a:endParaRPr lang="en-GB" dirty="0"/>
          </a:p>
        </p:txBody>
      </p:sp>
      <p:pic>
        <p:nvPicPr>
          <p:cNvPr id="7" name="Picture 6">
            <a:extLst>
              <a:ext uri="{FF2B5EF4-FFF2-40B4-BE49-F238E27FC236}">
                <a16:creationId xmlns:a16="http://schemas.microsoft.com/office/drawing/2014/main" id="{0D5E858B-80CE-4B07-994F-E87E6A3773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834" y="111942"/>
            <a:ext cx="1375234" cy="971550"/>
          </a:xfrm>
          <a:prstGeom prst="rect">
            <a:avLst/>
          </a:prstGeom>
        </p:spPr>
      </p:pic>
    </p:spTree>
    <p:extLst>
      <p:ext uri="{BB962C8B-B14F-4D97-AF65-F5344CB8AC3E}">
        <p14:creationId xmlns:p14="http://schemas.microsoft.com/office/powerpoint/2010/main" val="1203106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B1740-3612-49A5-8BBC-33CE62834AC5}"/>
              </a:ext>
            </a:extLst>
          </p:cNvPr>
          <p:cNvSpPr txBox="1">
            <a:spLocks/>
          </p:cNvSpPr>
          <p:nvPr/>
        </p:nvSpPr>
        <p:spPr>
          <a:xfrm>
            <a:off x="2189527" y="111942"/>
            <a:ext cx="6803471" cy="990710"/>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accent1">
                    <a:lumMod val="50000"/>
                  </a:schemeClr>
                </a:solidFill>
              </a:rPr>
              <a:t>Membership Survey 2021 </a:t>
            </a:r>
            <a:br>
              <a:rPr lang="en-US" b="1" dirty="0">
                <a:solidFill>
                  <a:schemeClr val="accent1">
                    <a:lumMod val="50000"/>
                  </a:schemeClr>
                </a:solidFill>
              </a:rPr>
            </a:br>
            <a:r>
              <a:rPr lang="en-US" sz="2400" b="1" dirty="0">
                <a:solidFill>
                  <a:schemeClr val="accent1">
                    <a:lumMod val="50000"/>
                  </a:schemeClr>
                </a:solidFill>
              </a:rPr>
              <a:t>Summary</a:t>
            </a:r>
            <a:endParaRPr lang="en-US" sz="2400" dirty="0"/>
          </a:p>
        </p:txBody>
      </p:sp>
      <p:sp>
        <p:nvSpPr>
          <p:cNvPr id="6" name="TextBox 5">
            <a:extLst>
              <a:ext uri="{FF2B5EF4-FFF2-40B4-BE49-F238E27FC236}">
                <a16:creationId xmlns:a16="http://schemas.microsoft.com/office/drawing/2014/main" id="{C988A408-D25C-4CD6-B394-EBCAEE22B534}"/>
              </a:ext>
            </a:extLst>
          </p:cNvPr>
          <p:cNvSpPr txBox="1"/>
          <p:nvPr/>
        </p:nvSpPr>
        <p:spPr>
          <a:xfrm>
            <a:off x="524995" y="1707245"/>
            <a:ext cx="11051812" cy="2985433"/>
          </a:xfrm>
          <a:prstGeom prst="rect">
            <a:avLst/>
          </a:prstGeom>
          <a:noFill/>
          <a:ln>
            <a:noFill/>
          </a:ln>
        </p:spPr>
        <p:txBody>
          <a:bodyPr wrap="square" rtlCol="0">
            <a:spAutoFit/>
          </a:bodyPr>
          <a:lstStyle/>
          <a:p>
            <a:pPr>
              <a:spcAft>
                <a:spcPts val="1200"/>
              </a:spcAft>
            </a:pPr>
            <a:r>
              <a:rPr lang="en-GB" sz="2300" b="1" dirty="0">
                <a:solidFill>
                  <a:schemeClr val="accent1">
                    <a:lumMod val="50000"/>
                  </a:schemeClr>
                </a:solidFill>
                <a:latin typeface="+mj-lt"/>
                <a:ea typeface="+mj-ea"/>
                <a:cs typeface="+mj-cs"/>
              </a:rPr>
              <a:t>Communication:</a:t>
            </a:r>
          </a:p>
          <a:p>
            <a:pPr marL="342900" indent="-342900">
              <a:spcAft>
                <a:spcPts val="1200"/>
              </a:spcAft>
              <a:buFont typeface="Arial" panose="020B0604020202020204" pitchFamily="34" charset="0"/>
              <a:buChar char="•"/>
            </a:pPr>
            <a:r>
              <a:rPr lang="en-GB" sz="2300" dirty="0">
                <a:solidFill>
                  <a:schemeClr val="accent1">
                    <a:lumMod val="50000"/>
                  </a:schemeClr>
                </a:solidFill>
                <a:latin typeface="+mj-lt"/>
                <a:ea typeface="+mj-ea"/>
                <a:cs typeface="+mj-cs"/>
              </a:rPr>
              <a:t>Website (68%), Crow’s Nest (83%), WhatsApp (63%) “Good”</a:t>
            </a:r>
          </a:p>
          <a:p>
            <a:pPr marL="342900" indent="-342900">
              <a:spcAft>
                <a:spcPts val="1200"/>
              </a:spcAft>
              <a:buFont typeface="Arial" panose="020B0604020202020204" pitchFamily="34" charset="0"/>
              <a:buChar char="•"/>
            </a:pPr>
            <a:r>
              <a:rPr lang="en-GB" sz="2300" dirty="0">
                <a:solidFill>
                  <a:schemeClr val="accent1">
                    <a:lumMod val="50000"/>
                  </a:schemeClr>
                </a:solidFill>
                <a:latin typeface="+mj-lt"/>
                <a:ea typeface="+mj-ea"/>
                <a:cs typeface="+mj-cs"/>
              </a:rPr>
              <a:t>13 / 28 comments “Good”</a:t>
            </a:r>
          </a:p>
          <a:p>
            <a:pPr marL="342900" indent="-342900">
              <a:spcAft>
                <a:spcPts val="1200"/>
              </a:spcAft>
              <a:buFont typeface="Arial" panose="020B0604020202020204" pitchFamily="34" charset="0"/>
              <a:buChar char="•"/>
            </a:pPr>
            <a:r>
              <a:rPr lang="en-GB" sz="2300" dirty="0">
                <a:solidFill>
                  <a:schemeClr val="accent1">
                    <a:lumMod val="50000"/>
                  </a:schemeClr>
                </a:solidFill>
                <a:latin typeface="+mj-lt"/>
                <a:ea typeface="+mj-ea"/>
                <a:cs typeface="+mj-cs"/>
              </a:rPr>
              <a:t>Social media communities and groups not really used by the club</a:t>
            </a:r>
          </a:p>
          <a:p>
            <a:pPr marL="342900" indent="-342900">
              <a:spcAft>
                <a:spcPts val="1200"/>
              </a:spcAft>
              <a:buFont typeface="Arial" panose="020B0604020202020204" pitchFamily="34" charset="0"/>
              <a:buChar char="•"/>
            </a:pPr>
            <a:r>
              <a:rPr lang="en-GB" sz="2300" dirty="0">
                <a:solidFill>
                  <a:schemeClr val="accent1">
                    <a:lumMod val="50000"/>
                  </a:schemeClr>
                </a:solidFill>
                <a:latin typeface="+mj-lt"/>
                <a:ea typeface="+mj-ea"/>
                <a:cs typeface="+mj-cs"/>
              </a:rPr>
              <a:t>Some people not aware of Facebook and WhatsApp groups</a:t>
            </a:r>
          </a:p>
          <a:p>
            <a:pPr marL="342900" indent="-342900">
              <a:spcAft>
                <a:spcPts val="1200"/>
              </a:spcAft>
              <a:buFont typeface="Arial" panose="020B0604020202020204" pitchFamily="34" charset="0"/>
              <a:buChar char="•"/>
            </a:pPr>
            <a:r>
              <a:rPr lang="en-GB" sz="2300" dirty="0">
                <a:solidFill>
                  <a:schemeClr val="accent1">
                    <a:lumMod val="50000"/>
                  </a:schemeClr>
                </a:solidFill>
                <a:latin typeface="+mj-lt"/>
                <a:ea typeface="+mj-ea"/>
                <a:cs typeface="+mj-cs"/>
              </a:rPr>
              <a:t>More face-to-face communications wanted</a:t>
            </a:r>
          </a:p>
        </p:txBody>
      </p:sp>
      <p:pic>
        <p:nvPicPr>
          <p:cNvPr id="7" name="Picture 6">
            <a:extLst>
              <a:ext uri="{FF2B5EF4-FFF2-40B4-BE49-F238E27FC236}">
                <a16:creationId xmlns:a16="http://schemas.microsoft.com/office/drawing/2014/main" id="{0D5E858B-80CE-4B07-994F-E87E6A3773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834" y="111942"/>
            <a:ext cx="1375234" cy="971550"/>
          </a:xfrm>
          <a:prstGeom prst="rect">
            <a:avLst/>
          </a:prstGeom>
        </p:spPr>
      </p:pic>
    </p:spTree>
    <p:extLst>
      <p:ext uri="{BB962C8B-B14F-4D97-AF65-F5344CB8AC3E}">
        <p14:creationId xmlns:p14="http://schemas.microsoft.com/office/powerpoint/2010/main" val="203252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1">
            <a:extLst>
              <a:ext uri="{FF2B5EF4-FFF2-40B4-BE49-F238E27FC236}">
                <a16:creationId xmlns:a16="http://schemas.microsoft.com/office/drawing/2014/main" id="{F411B47D-1DB7-4D84-891C-F3E2A6C168B5}"/>
              </a:ext>
            </a:extLst>
          </p:cNvPr>
          <p:cNvSpPr/>
          <p:nvPr/>
        </p:nvSpPr>
        <p:spPr>
          <a:xfrm>
            <a:off x="349853" y="2547298"/>
            <a:ext cx="2957953" cy="819547"/>
          </a:xfrm>
          <a:prstGeom prst="wedgeRectCallout">
            <a:avLst>
              <a:gd name="adj1" fmla="val 88782"/>
              <a:gd name="adj2" fmla="val 4710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7975" marR="254160">
              <a:lnSpc>
                <a:spcPct val="119000"/>
              </a:lnSpc>
              <a:spcBef>
                <a:spcPts val="5"/>
              </a:spcBef>
            </a:pPr>
            <a:r>
              <a:rPr lang="en-GB" sz="953" dirty="0">
                <a:solidFill>
                  <a:schemeClr val="accent1">
                    <a:lumMod val="50000"/>
                  </a:schemeClr>
                </a:solidFill>
                <a:latin typeface="Roboto"/>
                <a:cs typeface="Roboto"/>
              </a:rPr>
              <a:t>I</a:t>
            </a:r>
            <a:r>
              <a:rPr lang="en-GB" sz="953" spc="27" dirty="0">
                <a:solidFill>
                  <a:schemeClr val="accent1">
                    <a:lumMod val="50000"/>
                  </a:schemeClr>
                </a:solidFill>
                <a:latin typeface="Roboto"/>
                <a:cs typeface="Roboto"/>
              </a:rPr>
              <a:t> </a:t>
            </a:r>
            <a:r>
              <a:rPr lang="en-GB" sz="953" spc="9" dirty="0">
                <a:solidFill>
                  <a:schemeClr val="accent1">
                    <a:lumMod val="50000"/>
                  </a:schemeClr>
                </a:solidFill>
                <a:latin typeface="Roboto"/>
                <a:cs typeface="Roboto"/>
              </a:rPr>
              <a:t>would</a:t>
            </a:r>
            <a:r>
              <a:rPr lang="en-GB" sz="953" spc="32" dirty="0">
                <a:solidFill>
                  <a:schemeClr val="accent1">
                    <a:lumMod val="50000"/>
                  </a:schemeClr>
                </a:solidFill>
                <a:latin typeface="Roboto"/>
                <a:cs typeface="Roboto"/>
              </a:rPr>
              <a:t> </a:t>
            </a:r>
            <a:r>
              <a:rPr lang="en-GB" sz="953" spc="9" dirty="0">
                <a:solidFill>
                  <a:schemeClr val="accent1">
                    <a:lumMod val="50000"/>
                  </a:schemeClr>
                </a:solidFill>
                <a:latin typeface="Roboto"/>
                <a:cs typeface="Roboto"/>
              </a:rPr>
              <a:t>really</a:t>
            </a:r>
            <a:r>
              <a:rPr lang="en-GB" sz="953" spc="32" dirty="0">
                <a:solidFill>
                  <a:schemeClr val="accent1">
                    <a:lumMod val="50000"/>
                  </a:schemeClr>
                </a:solidFill>
                <a:latin typeface="Roboto"/>
                <a:cs typeface="Roboto"/>
              </a:rPr>
              <a:t> </a:t>
            </a:r>
            <a:r>
              <a:rPr lang="en-GB" sz="953" spc="5" dirty="0">
                <a:solidFill>
                  <a:schemeClr val="accent1">
                    <a:lumMod val="50000"/>
                  </a:schemeClr>
                </a:solidFill>
                <a:latin typeface="Roboto"/>
                <a:cs typeface="Roboto"/>
              </a:rPr>
              <a:t>like</a:t>
            </a:r>
            <a:r>
              <a:rPr lang="en-GB" sz="953" spc="27" dirty="0">
                <a:solidFill>
                  <a:schemeClr val="accent1">
                    <a:lumMod val="50000"/>
                  </a:schemeClr>
                </a:solidFill>
                <a:latin typeface="Roboto"/>
                <a:cs typeface="Roboto"/>
              </a:rPr>
              <a:t> </a:t>
            </a:r>
            <a:r>
              <a:rPr lang="en-GB" sz="953" dirty="0">
                <a:solidFill>
                  <a:schemeClr val="accent1">
                    <a:lumMod val="50000"/>
                  </a:schemeClr>
                </a:solidFill>
                <a:latin typeface="Roboto"/>
                <a:cs typeface="Roboto"/>
              </a:rPr>
              <a:t>a</a:t>
            </a:r>
            <a:r>
              <a:rPr lang="en-GB" sz="953" spc="32" dirty="0">
                <a:solidFill>
                  <a:schemeClr val="accent1">
                    <a:lumMod val="50000"/>
                  </a:schemeClr>
                </a:solidFill>
                <a:latin typeface="Roboto"/>
                <a:cs typeface="Roboto"/>
              </a:rPr>
              <a:t> </a:t>
            </a:r>
            <a:r>
              <a:rPr lang="en-GB" sz="953" spc="5" dirty="0">
                <a:solidFill>
                  <a:schemeClr val="accent1">
                    <a:lumMod val="50000"/>
                  </a:schemeClr>
                </a:solidFill>
                <a:latin typeface="Roboto"/>
                <a:cs typeface="Roboto"/>
              </a:rPr>
              <a:t>more</a:t>
            </a:r>
            <a:r>
              <a:rPr lang="en-GB" sz="953" spc="32" dirty="0">
                <a:solidFill>
                  <a:schemeClr val="accent1">
                    <a:lumMod val="50000"/>
                  </a:schemeClr>
                </a:solidFill>
                <a:latin typeface="Roboto"/>
                <a:cs typeface="Roboto"/>
              </a:rPr>
              <a:t> </a:t>
            </a:r>
            <a:r>
              <a:rPr lang="en-GB" sz="953" spc="9" dirty="0">
                <a:solidFill>
                  <a:schemeClr val="accent1">
                    <a:lumMod val="50000"/>
                  </a:schemeClr>
                </a:solidFill>
                <a:latin typeface="Roboto"/>
                <a:cs typeface="Roboto"/>
              </a:rPr>
              <a:t>member</a:t>
            </a:r>
            <a:r>
              <a:rPr lang="en-GB" sz="953" spc="27" dirty="0">
                <a:solidFill>
                  <a:schemeClr val="accent1">
                    <a:lumMod val="50000"/>
                  </a:schemeClr>
                </a:solidFill>
                <a:latin typeface="Roboto"/>
                <a:cs typeface="Roboto"/>
              </a:rPr>
              <a:t> </a:t>
            </a:r>
            <a:r>
              <a:rPr lang="en-GB" sz="953" spc="9" dirty="0">
                <a:solidFill>
                  <a:schemeClr val="accent1">
                    <a:lumMod val="50000"/>
                  </a:schemeClr>
                </a:solidFill>
                <a:latin typeface="Roboto"/>
                <a:cs typeface="Roboto"/>
              </a:rPr>
              <a:t>activity</a:t>
            </a:r>
            <a:r>
              <a:rPr lang="en-GB" sz="953" spc="32" dirty="0">
                <a:solidFill>
                  <a:schemeClr val="accent1">
                    <a:lumMod val="50000"/>
                  </a:schemeClr>
                </a:solidFill>
                <a:latin typeface="Roboto"/>
                <a:cs typeface="Roboto"/>
              </a:rPr>
              <a:t> </a:t>
            </a:r>
            <a:r>
              <a:rPr lang="en-GB" sz="953" spc="9" dirty="0">
                <a:solidFill>
                  <a:schemeClr val="accent1">
                    <a:lumMod val="50000"/>
                  </a:schemeClr>
                </a:solidFill>
                <a:latin typeface="Roboto"/>
                <a:cs typeface="Roboto"/>
              </a:rPr>
              <a:t>and</a:t>
            </a:r>
            <a:r>
              <a:rPr lang="en-GB" sz="953" spc="32" dirty="0">
                <a:solidFill>
                  <a:schemeClr val="accent1">
                    <a:lumMod val="50000"/>
                  </a:schemeClr>
                </a:solidFill>
                <a:latin typeface="Roboto"/>
                <a:cs typeface="Roboto"/>
              </a:rPr>
              <a:t> </a:t>
            </a:r>
            <a:r>
              <a:rPr lang="en-GB" sz="953" dirty="0">
                <a:solidFill>
                  <a:schemeClr val="accent1">
                    <a:lumMod val="50000"/>
                  </a:schemeClr>
                </a:solidFill>
                <a:latin typeface="Roboto"/>
                <a:cs typeface="Roboto"/>
              </a:rPr>
              <a:t>a</a:t>
            </a:r>
            <a:r>
              <a:rPr lang="en-GB" sz="953" spc="27" dirty="0">
                <a:solidFill>
                  <a:schemeClr val="accent1">
                    <a:lumMod val="50000"/>
                  </a:schemeClr>
                </a:solidFill>
                <a:latin typeface="Roboto"/>
                <a:cs typeface="Roboto"/>
              </a:rPr>
              <a:t> </a:t>
            </a:r>
            <a:r>
              <a:rPr lang="en-GB" sz="953" spc="9" dirty="0">
                <a:solidFill>
                  <a:schemeClr val="accent1">
                    <a:lumMod val="50000"/>
                  </a:schemeClr>
                </a:solidFill>
                <a:latin typeface="Roboto"/>
                <a:cs typeface="Roboto"/>
              </a:rPr>
              <a:t>community</a:t>
            </a:r>
            <a:r>
              <a:rPr lang="en-GB" sz="953" spc="32" dirty="0">
                <a:solidFill>
                  <a:schemeClr val="accent1">
                    <a:lumMod val="50000"/>
                  </a:schemeClr>
                </a:solidFill>
                <a:latin typeface="Roboto"/>
                <a:cs typeface="Roboto"/>
              </a:rPr>
              <a:t> </a:t>
            </a:r>
            <a:r>
              <a:rPr lang="en-GB" sz="953" spc="9" dirty="0">
                <a:solidFill>
                  <a:schemeClr val="accent1">
                    <a:lumMod val="50000"/>
                  </a:schemeClr>
                </a:solidFill>
                <a:latin typeface="Roboto"/>
                <a:cs typeface="Roboto"/>
              </a:rPr>
              <a:t>based</a:t>
            </a:r>
            <a:r>
              <a:rPr lang="en-GB" sz="953" spc="32" dirty="0">
                <a:solidFill>
                  <a:schemeClr val="accent1">
                    <a:lumMod val="50000"/>
                  </a:schemeClr>
                </a:solidFill>
                <a:latin typeface="Roboto"/>
                <a:cs typeface="Roboto"/>
              </a:rPr>
              <a:t> </a:t>
            </a:r>
            <a:r>
              <a:rPr lang="en-GB" sz="953" spc="9" dirty="0">
                <a:solidFill>
                  <a:schemeClr val="accent1">
                    <a:lumMod val="50000"/>
                  </a:schemeClr>
                </a:solidFill>
                <a:latin typeface="Roboto"/>
                <a:cs typeface="Roboto"/>
              </a:rPr>
              <a:t>Facebook</a:t>
            </a:r>
            <a:r>
              <a:rPr lang="en-GB" sz="953" spc="27" dirty="0">
                <a:solidFill>
                  <a:schemeClr val="accent1">
                    <a:lumMod val="50000"/>
                  </a:schemeClr>
                </a:solidFill>
                <a:latin typeface="Roboto"/>
                <a:cs typeface="Roboto"/>
              </a:rPr>
              <a:t> </a:t>
            </a:r>
            <a:r>
              <a:rPr lang="en-GB" sz="953" spc="9" dirty="0">
                <a:solidFill>
                  <a:schemeClr val="accent1">
                    <a:lumMod val="50000"/>
                  </a:schemeClr>
                </a:solidFill>
                <a:latin typeface="Roboto"/>
                <a:cs typeface="Roboto"/>
              </a:rPr>
              <a:t>and </a:t>
            </a:r>
            <a:r>
              <a:rPr lang="en-GB" sz="953" spc="-222" dirty="0">
                <a:solidFill>
                  <a:schemeClr val="accent1">
                    <a:lumMod val="50000"/>
                  </a:schemeClr>
                </a:solidFill>
                <a:latin typeface="Roboto"/>
                <a:cs typeface="Roboto"/>
              </a:rPr>
              <a:t> </a:t>
            </a:r>
            <a:r>
              <a:rPr lang="en-GB" sz="953" spc="9" dirty="0">
                <a:solidFill>
                  <a:schemeClr val="accent1">
                    <a:lumMod val="50000"/>
                  </a:schemeClr>
                </a:solidFill>
                <a:latin typeface="Roboto"/>
                <a:cs typeface="Roboto"/>
              </a:rPr>
              <a:t>WhatsApp</a:t>
            </a:r>
            <a:r>
              <a:rPr lang="en-GB" sz="953" spc="27" dirty="0">
                <a:solidFill>
                  <a:schemeClr val="accent1">
                    <a:lumMod val="50000"/>
                  </a:schemeClr>
                </a:solidFill>
                <a:latin typeface="Roboto"/>
                <a:cs typeface="Roboto"/>
              </a:rPr>
              <a:t> </a:t>
            </a:r>
            <a:r>
              <a:rPr lang="en-GB" sz="953" spc="5" dirty="0">
                <a:solidFill>
                  <a:schemeClr val="accent1">
                    <a:lumMod val="50000"/>
                  </a:schemeClr>
                </a:solidFill>
                <a:latin typeface="Roboto"/>
                <a:cs typeface="Roboto"/>
              </a:rPr>
              <a:t>group</a:t>
            </a:r>
            <a:r>
              <a:rPr lang="en-GB" sz="953" spc="27" dirty="0">
                <a:solidFill>
                  <a:schemeClr val="accent1">
                    <a:lumMod val="50000"/>
                  </a:schemeClr>
                </a:solidFill>
                <a:latin typeface="Roboto"/>
                <a:cs typeface="Roboto"/>
              </a:rPr>
              <a:t> </a:t>
            </a:r>
            <a:r>
              <a:rPr lang="en-GB" sz="953" spc="5" dirty="0">
                <a:solidFill>
                  <a:schemeClr val="accent1">
                    <a:lumMod val="50000"/>
                  </a:schemeClr>
                </a:solidFill>
                <a:latin typeface="Roboto"/>
                <a:cs typeface="Roboto"/>
              </a:rPr>
              <a:t>(like</a:t>
            </a:r>
            <a:r>
              <a:rPr lang="en-GB" sz="953" spc="27" dirty="0">
                <a:solidFill>
                  <a:schemeClr val="accent1">
                    <a:lumMod val="50000"/>
                  </a:schemeClr>
                </a:solidFill>
                <a:latin typeface="Roboto"/>
                <a:cs typeface="Roboto"/>
              </a:rPr>
              <a:t> </a:t>
            </a:r>
            <a:r>
              <a:rPr lang="en-GB" sz="953" spc="9" dirty="0">
                <a:solidFill>
                  <a:schemeClr val="accent1">
                    <a:lumMod val="50000"/>
                  </a:schemeClr>
                </a:solidFill>
                <a:latin typeface="Roboto"/>
                <a:cs typeface="Roboto"/>
              </a:rPr>
              <a:t>Shaun's</a:t>
            </a:r>
            <a:r>
              <a:rPr lang="en-GB" sz="953" spc="27" dirty="0">
                <a:solidFill>
                  <a:schemeClr val="accent1">
                    <a:lumMod val="50000"/>
                  </a:schemeClr>
                </a:solidFill>
                <a:latin typeface="Roboto"/>
                <a:cs typeface="Roboto"/>
              </a:rPr>
              <a:t> </a:t>
            </a:r>
            <a:r>
              <a:rPr lang="en-GB" sz="953" spc="14" dirty="0">
                <a:solidFill>
                  <a:schemeClr val="accent1">
                    <a:lumMod val="50000"/>
                  </a:schemeClr>
                </a:solidFill>
                <a:latin typeface="Roboto"/>
                <a:cs typeface="Roboto"/>
              </a:rPr>
              <a:t>Shorts).</a:t>
            </a:r>
            <a:r>
              <a:rPr lang="en-GB" sz="953" spc="32" dirty="0">
                <a:solidFill>
                  <a:schemeClr val="accent1">
                    <a:lumMod val="50000"/>
                  </a:schemeClr>
                </a:solidFill>
                <a:latin typeface="Roboto"/>
                <a:cs typeface="Roboto"/>
              </a:rPr>
              <a:t> </a:t>
            </a:r>
            <a:r>
              <a:rPr lang="en-GB" sz="953" spc="9" dirty="0">
                <a:solidFill>
                  <a:schemeClr val="accent1">
                    <a:lumMod val="50000"/>
                  </a:schemeClr>
                </a:solidFill>
                <a:latin typeface="Roboto"/>
                <a:cs typeface="Roboto"/>
              </a:rPr>
              <a:t>Its</a:t>
            </a:r>
            <a:r>
              <a:rPr lang="en-GB" sz="953" spc="27" dirty="0">
                <a:solidFill>
                  <a:schemeClr val="accent1">
                    <a:lumMod val="50000"/>
                  </a:schemeClr>
                </a:solidFill>
                <a:latin typeface="Roboto"/>
                <a:cs typeface="Roboto"/>
              </a:rPr>
              <a:t> </a:t>
            </a:r>
            <a:r>
              <a:rPr lang="en-GB" sz="953" spc="9" dirty="0">
                <a:solidFill>
                  <a:schemeClr val="accent1">
                    <a:lumMod val="50000"/>
                  </a:schemeClr>
                </a:solidFill>
                <a:latin typeface="Roboto"/>
                <a:cs typeface="Roboto"/>
              </a:rPr>
              <a:t>not</a:t>
            </a:r>
            <a:r>
              <a:rPr lang="en-GB" sz="953" spc="27" dirty="0">
                <a:solidFill>
                  <a:schemeClr val="accent1">
                    <a:lumMod val="50000"/>
                  </a:schemeClr>
                </a:solidFill>
                <a:latin typeface="Roboto"/>
                <a:cs typeface="Roboto"/>
              </a:rPr>
              <a:t> </a:t>
            </a:r>
            <a:r>
              <a:rPr lang="en-GB" sz="953" spc="9" dirty="0">
                <a:solidFill>
                  <a:schemeClr val="accent1">
                    <a:lumMod val="50000"/>
                  </a:schemeClr>
                </a:solidFill>
                <a:latin typeface="Roboto"/>
                <a:cs typeface="Roboto"/>
              </a:rPr>
              <a:t>really</a:t>
            </a:r>
            <a:r>
              <a:rPr lang="en-GB" sz="953" spc="27" dirty="0">
                <a:solidFill>
                  <a:schemeClr val="accent1">
                    <a:lumMod val="50000"/>
                  </a:schemeClr>
                </a:solidFill>
                <a:latin typeface="Roboto"/>
                <a:cs typeface="Roboto"/>
              </a:rPr>
              <a:t> </a:t>
            </a:r>
            <a:r>
              <a:rPr lang="en-GB" sz="953" spc="9" dirty="0">
                <a:solidFill>
                  <a:schemeClr val="accent1">
                    <a:lumMod val="50000"/>
                  </a:schemeClr>
                </a:solidFill>
                <a:latin typeface="Roboto"/>
                <a:cs typeface="Roboto"/>
              </a:rPr>
              <a:t>used</a:t>
            </a:r>
            <a:r>
              <a:rPr lang="en-GB" sz="953" spc="27" dirty="0">
                <a:solidFill>
                  <a:schemeClr val="accent1">
                    <a:lumMod val="50000"/>
                  </a:schemeClr>
                </a:solidFill>
                <a:latin typeface="Roboto"/>
                <a:cs typeface="Roboto"/>
              </a:rPr>
              <a:t> </a:t>
            </a:r>
            <a:r>
              <a:rPr lang="en-GB" sz="953" dirty="0">
                <a:solidFill>
                  <a:schemeClr val="accent1">
                    <a:lumMod val="50000"/>
                  </a:schemeClr>
                </a:solidFill>
                <a:latin typeface="Roboto"/>
                <a:cs typeface="Roboto"/>
              </a:rPr>
              <a:t>by</a:t>
            </a:r>
            <a:r>
              <a:rPr lang="en-GB" sz="953" spc="32" dirty="0">
                <a:solidFill>
                  <a:schemeClr val="accent1">
                    <a:lumMod val="50000"/>
                  </a:schemeClr>
                </a:solidFill>
                <a:latin typeface="Roboto"/>
                <a:cs typeface="Roboto"/>
              </a:rPr>
              <a:t> </a:t>
            </a:r>
            <a:r>
              <a:rPr lang="en-GB" sz="953" spc="9" dirty="0">
                <a:solidFill>
                  <a:schemeClr val="accent1">
                    <a:lumMod val="50000"/>
                  </a:schemeClr>
                </a:solidFill>
                <a:latin typeface="Roboto"/>
                <a:cs typeface="Roboto"/>
              </a:rPr>
              <a:t>members.</a:t>
            </a:r>
          </a:p>
        </p:txBody>
      </p:sp>
      <p:sp>
        <p:nvSpPr>
          <p:cNvPr id="3" name="Speech Bubble: Rectangle 2">
            <a:extLst>
              <a:ext uri="{FF2B5EF4-FFF2-40B4-BE49-F238E27FC236}">
                <a16:creationId xmlns:a16="http://schemas.microsoft.com/office/drawing/2014/main" id="{46E0E640-AA8F-4A3B-A700-C886C8A6E376}"/>
              </a:ext>
            </a:extLst>
          </p:cNvPr>
          <p:cNvSpPr/>
          <p:nvPr/>
        </p:nvSpPr>
        <p:spPr>
          <a:xfrm>
            <a:off x="386269" y="3742758"/>
            <a:ext cx="1685811" cy="484499"/>
          </a:xfrm>
          <a:prstGeom prst="wedgeRectCallout">
            <a:avLst>
              <a:gd name="adj1" fmla="val 188660"/>
              <a:gd name="adj2" fmla="val -622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7975" marR="254160">
              <a:lnSpc>
                <a:spcPct val="119000"/>
              </a:lnSpc>
              <a:spcBef>
                <a:spcPts val="5"/>
              </a:spcBef>
            </a:pPr>
            <a:r>
              <a:rPr lang="en-GB" sz="953" spc="9" dirty="0">
                <a:solidFill>
                  <a:schemeClr val="accent1">
                    <a:lumMod val="50000"/>
                  </a:schemeClr>
                </a:solidFill>
                <a:latin typeface="Roboto"/>
                <a:cs typeface="Roboto"/>
              </a:rPr>
              <a:t>Too much chit chat on what’s app</a:t>
            </a:r>
          </a:p>
        </p:txBody>
      </p:sp>
      <p:sp>
        <p:nvSpPr>
          <p:cNvPr id="4" name="Speech Bubble: Rectangle 3">
            <a:extLst>
              <a:ext uri="{FF2B5EF4-FFF2-40B4-BE49-F238E27FC236}">
                <a16:creationId xmlns:a16="http://schemas.microsoft.com/office/drawing/2014/main" id="{C88810E3-0BAA-401F-A972-06634F77745E}"/>
              </a:ext>
            </a:extLst>
          </p:cNvPr>
          <p:cNvSpPr/>
          <p:nvPr/>
        </p:nvSpPr>
        <p:spPr>
          <a:xfrm>
            <a:off x="637939" y="4434985"/>
            <a:ext cx="2074689" cy="348548"/>
          </a:xfrm>
          <a:prstGeom prst="wedgeRectCallout">
            <a:avLst>
              <a:gd name="adj1" fmla="val 122051"/>
              <a:gd name="adj2" fmla="val -10757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7975" marR="254160" fontAlgn="b">
              <a:lnSpc>
                <a:spcPct val="119000"/>
              </a:lnSpc>
              <a:spcBef>
                <a:spcPts val="5"/>
              </a:spcBef>
            </a:pPr>
            <a:r>
              <a:rPr lang="en-GB" sz="953" spc="9" dirty="0">
                <a:solidFill>
                  <a:schemeClr val="accent1">
                    <a:lumMod val="50000"/>
                  </a:schemeClr>
                </a:solidFill>
                <a:latin typeface="Roboto"/>
              </a:rPr>
              <a:t>I get everything twice</a:t>
            </a:r>
          </a:p>
        </p:txBody>
      </p:sp>
      <p:sp>
        <p:nvSpPr>
          <p:cNvPr id="5" name="Speech Bubble: Rectangle 4">
            <a:extLst>
              <a:ext uri="{FF2B5EF4-FFF2-40B4-BE49-F238E27FC236}">
                <a16:creationId xmlns:a16="http://schemas.microsoft.com/office/drawing/2014/main" id="{7D22114B-2893-47E0-BAEF-6A52DE32A6A4}"/>
              </a:ext>
            </a:extLst>
          </p:cNvPr>
          <p:cNvSpPr/>
          <p:nvPr/>
        </p:nvSpPr>
        <p:spPr>
          <a:xfrm>
            <a:off x="8355971" y="3366845"/>
            <a:ext cx="2802793" cy="1178423"/>
          </a:xfrm>
          <a:prstGeom prst="wedgeRectCallout">
            <a:avLst>
              <a:gd name="adj1" fmla="val -100164"/>
              <a:gd name="adj2" fmla="val -1611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7975" marR="254160" fontAlgn="b">
              <a:lnSpc>
                <a:spcPct val="119000"/>
              </a:lnSpc>
              <a:spcBef>
                <a:spcPts val="5"/>
              </a:spcBef>
            </a:pPr>
            <a:r>
              <a:rPr lang="en-GB" sz="953" spc="9" dirty="0">
                <a:solidFill>
                  <a:schemeClr val="accent1">
                    <a:lumMod val="50000"/>
                  </a:schemeClr>
                </a:solidFill>
                <a:latin typeface="Roboto"/>
              </a:rPr>
              <a:t>…socialising is paramount to a club. Providing this is key SPYC don't do this well, on board nibbles is not enough and too late in the weekend. Pub meet, Chat, will improve attendance on events.</a:t>
            </a:r>
          </a:p>
        </p:txBody>
      </p:sp>
      <p:sp>
        <p:nvSpPr>
          <p:cNvPr id="6" name="Speech Bubble: Rectangle 5">
            <a:extLst>
              <a:ext uri="{FF2B5EF4-FFF2-40B4-BE49-F238E27FC236}">
                <a16:creationId xmlns:a16="http://schemas.microsoft.com/office/drawing/2014/main" id="{5F274693-45BE-4A5C-B6F5-80CD947B9628}"/>
              </a:ext>
            </a:extLst>
          </p:cNvPr>
          <p:cNvSpPr/>
          <p:nvPr/>
        </p:nvSpPr>
        <p:spPr>
          <a:xfrm>
            <a:off x="1170480" y="4993205"/>
            <a:ext cx="1854592" cy="486860"/>
          </a:xfrm>
          <a:prstGeom prst="wedgeRectCallout">
            <a:avLst>
              <a:gd name="adj1" fmla="val 131869"/>
              <a:gd name="adj2" fmla="val -19761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7975" marR="254160" fontAlgn="b">
              <a:lnSpc>
                <a:spcPct val="119000"/>
              </a:lnSpc>
              <a:spcBef>
                <a:spcPts val="5"/>
              </a:spcBef>
            </a:pPr>
            <a:r>
              <a:rPr lang="en-GB" sz="953" spc="9" dirty="0">
                <a:solidFill>
                  <a:schemeClr val="accent1">
                    <a:lumMod val="50000"/>
                  </a:schemeClr>
                </a:solidFill>
                <a:latin typeface="Roboto"/>
              </a:rPr>
              <a:t>Too many news letters sometimes.</a:t>
            </a:r>
          </a:p>
        </p:txBody>
      </p:sp>
      <p:sp>
        <p:nvSpPr>
          <p:cNvPr id="7" name="Speech Bubble: Rectangle 6">
            <a:extLst>
              <a:ext uri="{FF2B5EF4-FFF2-40B4-BE49-F238E27FC236}">
                <a16:creationId xmlns:a16="http://schemas.microsoft.com/office/drawing/2014/main" id="{4EF04314-FB8A-4A58-9BD6-3E8FD8447362}"/>
              </a:ext>
            </a:extLst>
          </p:cNvPr>
          <p:cNvSpPr/>
          <p:nvPr/>
        </p:nvSpPr>
        <p:spPr>
          <a:xfrm>
            <a:off x="1982345" y="5563364"/>
            <a:ext cx="1854593" cy="883818"/>
          </a:xfrm>
          <a:prstGeom prst="wedgeRectCallout">
            <a:avLst>
              <a:gd name="adj1" fmla="val 100424"/>
              <a:gd name="adj2" fmla="val -18743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7975" marR="254160" fontAlgn="b">
              <a:lnSpc>
                <a:spcPct val="119000"/>
              </a:lnSpc>
              <a:spcBef>
                <a:spcPts val="5"/>
              </a:spcBef>
            </a:pPr>
            <a:r>
              <a:rPr lang="en-GB" sz="953" spc="9" dirty="0">
                <a:solidFill>
                  <a:schemeClr val="accent1">
                    <a:lumMod val="50000"/>
                  </a:schemeClr>
                </a:solidFill>
                <a:latin typeface="Roboto"/>
              </a:rPr>
              <a:t>Wasn't aware of FB/WA groups</a:t>
            </a:r>
          </a:p>
          <a:p>
            <a:pPr marL="97975" marR="254160" fontAlgn="b">
              <a:lnSpc>
                <a:spcPct val="119000"/>
              </a:lnSpc>
              <a:spcBef>
                <a:spcPts val="5"/>
              </a:spcBef>
            </a:pPr>
            <a:endParaRPr lang="en-GB" sz="953" spc="9" dirty="0">
              <a:solidFill>
                <a:schemeClr val="accent1">
                  <a:lumMod val="50000"/>
                </a:schemeClr>
              </a:solidFill>
              <a:latin typeface="Roboto"/>
            </a:endParaRPr>
          </a:p>
          <a:p>
            <a:pPr marL="97975" marR="254160" fontAlgn="b">
              <a:lnSpc>
                <a:spcPct val="119000"/>
              </a:lnSpc>
              <a:spcBef>
                <a:spcPts val="5"/>
              </a:spcBef>
            </a:pPr>
            <a:r>
              <a:rPr lang="en-GB" sz="953" spc="9" dirty="0">
                <a:solidFill>
                  <a:schemeClr val="accent1">
                    <a:lumMod val="50000"/>
                  </a:schemeClr>
                </a:solidFill>
                <a:latin typeface="Roboto"/>
              </a:rPr>
              <a:t>I didn't know there was a WhatsApp group.</a:t>
            </a:r>
          </a:p>
        </p:txBody>
      </p:sp>
      <p:sp>
        <p:nvSpPr>
          <p:cNvPr id="8" name="Speech Bubble: Rectangle 7">
            <a:extLst>
              <a:ext uri="{FF2B5EF4-FFF2-40B4-BE49-F238E27FC236}">
                <a16:creationId xmlns:a16="http://schemas.microsoft.com/office/drawing/2014/main" id="{0B69B2BA-7857-458E-9E5D-73F9C8163F0F}"/>
              </a:ext>
            </a:extLst>
          </p:cNvPr>
          <p:cNvSpPr/>
          <p:nvPr/>
        </p:nvSpPr>
        <p:spPr>
          <a:xfrm>
            <a:off x="234892" y="1319698"/>
            <a:ext cx="2357115" cy="950320"/>
          </a:xfrm>
          <a:prstGeom prst="wedgeRectCallout">
            <a:avLst>
              <a:gd name="adj1" fmla="val 169360"/>
              <a:gd name="adj2" fmla="val 11234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7975" marR="254160" fontAlgn="b">
              <a:lnSpc>
                <a:spcPct val="119000"/>
              </a:lnSpc>
              <a:spcBef>
                <a:spcPts val="5"/>
              </a:spcBef>
            </a:pPr>
            <a:r>
              <a:rPr lang="en-GB" sz="953" spc="9" dirty="0">
                <a:solidFill>
                  <a:schemeClr val="accent1">
                    <a:lumMod val="50000"/>
                  </a:schemeClr>
                </a:solidFill>
                <a:latin typeface="Roboto"/>
              </a:rPr>
              <a:t>I think that a lot more face to face coms would be appreciated maybe a few more social events would provide the opportunities.</a:t>
            </a:r>
          </a:p>
        </p:txBody>
      </p:sp>
      <p:sp>
        <p:nvSpPr>
          <p:cNvPr id="9" name="Speech Bubble: Rectangle 8">
            <a:extLst>
              <a:ext uri="{FF2B5EF4-FFF2-40B4-BE49-F238E27FC236}">
                <a16:creationId xmlns:a16="http://schemas.microsoft.com/office/drawing/2014/main" id="{FA61E977-2175-4CCE-9EDF-033AB7E78FF9}"/>
              </a:ext>
            </a:extLst>
          </p:cNvPr>
          <p:cNvSpPr/>
          <p:nvPr/>
        </p:nvSpPr>
        <p:spPr>
          <a:xfrm>
            <a:off x="9084075" y="1532852"/>
            <a:ext cx="2074689" cy="819547"/>
          </a:xfrm>
          <a:prstGeom prst="wedgeRectCallout">
            <a:avLst>
              <a:gd name="adj1" fmla="val -182828"/>
              <a:gd name="adj2" fmla="val 11261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7975" marR="254160" fontAlgn="b">
              <a:lnSpc>
                <a:spcPct val="119000"/>
              </a:lnSpc>
              <a:spcBef>
                <a:spcPts val="5"/>
              </a:spcBef>
            </a:pPr>
            <a:r>
              <a:rPr lang="en-GB" sz="953" spc="9" dirty="0">
                <a:solidFill>
                  <a:schemeClr val="accent1">
                    <a:lumMod val="50000"/>
                  </a:schemeClr>
                </a:solidFill>
                <a:latin typeface="Roboto"/>
              </a:rPr>
              <a:t>Crow's Nest is more than "Good" - it's excellent ! I believe it should be visible to the public.</a:t>
            </a:r>
          </a:p>
        </p:txBody>
      </p:sp>
      <p:sp>
        <p:nvSpPr>
          <p:cNvPr id="10" name="Speech Bubble: Rectangle 9">
            <a:extLst>
              <a:ext uri="{FF2B5EF4-FFF2-40B4-BE49-F238E27FC236}">
                <a16:creationId xmlns:a16="http://schemas.microsoft.com/office/drawing/2014/main" id="{B0BCB658-B38E-4FCE-A7A1-8ED2CFBFFFC2}"/>
              </a:ext>
            </a:extLst>
          </p:cNvPr>
          <p:cNvSpPr/>
          <p:nvPr/>
        </p:nvSpPr>
        <p:spPr>
          <a:xfrm>
            <a:off x="8719369" y="4649561"/>
            <a:ext cx="2641755" cy="1178423"/>
          </a:xfrm>
          <a:prstGeom prst="wedgeRectCallout">
            <a:avLst>
              <a:gd name="adj1" fmla="val -114390"/>
              <a:gd name="adj2" fmla="val -9869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7975" marR="254160" fontAlgn="b">
              <a:lnSpc>
                <a:spcPct val="119000"/>
              </a:lnSpc>
              <a:spcBef>
                <a:spcPts val="5"/>
              </a:spcBef>
            </a:pPr>
            <a:r>
              <a:rPr lang="en-GB" sz="953" spc="9" dirty="0">
                <a:solidFill>
                  <a:schemeClr val="accent1">
                    <a:lumMod val="50000"/>
                  </a:schemeClr>
                </a:solidFill>
                <a:latin typeface="Roboto"/>
              </a:rPr>
              <a:t>Emails seem clear, relevant and timely. Facebook posts seem infrequent. WhatsApp for events seem to work but sometimes threads get a bit jumbled leading to some confusion - at least in my head.</a:t>
            </a:r>
          </a:p>
        </p:txBody>
      </p:sp>
      <p:sp>
        <p:nvSpPr>
          <p:cNvPr id="12" name="Speech Bubble: Rectangle 11">
            <a:extLst>
              <a:ext uri="{FF2B5EF4-FFF2-40B4-BE49-F238E27FC236}">
                <a16:creationId xmlns:a16="http://schemas.microsoft.com/office/drawing/2014/main" id="{82D835C0-DC26-46BF-8F28-08B683124061}"/>
              </a:ext>
            </a:extLst>
          </p:cNvPr>
          <p:cNvSpPr/>
          <p:nvPr/>
        </p:nvSpPr>
        <p:spPr>
          <a:xfrm>
            <a:off x="8884196" y="2732083"/>
            <a:ext cx="1512366" cy="449977"/>
          </a:xfrm>
          <a:prstGeom prst="wedgeRectCallout">
            <a:avLst>
              <a:gd name="adj1" fmla="val -178160"/>
              <a:gd name="adj2" fmla="val 13158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7975" marR="254160" fontAlgn="b">
              <a:lnSpc>
                <a:spcPct val="119000"/>
              </a:lnSpc>
              <a:spcBef>
                <a:spcPts val="5"/>
              </a:spcBef>
            </a:pPr>
            <a:r>
              <a:rPr lang="en-GB" sz="953" spc="9" dirty="0">
                <a:solidFill>
                  <a:schemeClr val="accent1">
                    <a:lumMod val="50000"/>
                  </a:schemeClr>
                </a:solidFill>
                <a:latin typeface="Roboto"/>
              </a:rPr>
              <a:t>Crows nest is rather too wordy.</a:t>
            </a:r>
          </a:p>
        </p:txBody>
      </p:sp>
      <p:sp>
        <p:nvSpPr>
          <p:cNvPr id="14" name="Speech Bubble: Rectangle 13">
            <a:extLst>
              <a:ext uri="{FF2B5EF4-FFF2-40B4-BE49-F238E27FC236}">
                <a16:creationId xmlns:a16="http://schemas.microsoft.com/office/drawing/2014/main" id="{C58CD6DC-8BB9-4DC6-A3D5-FE661ABC53D0}"/>
              </a:ext>
            </a:extLst>
          </p:cNvPr>
          <p:cNvSpPr/>
          <p:nvPr/>
        </p:nvSpPr>
        <p:spPr>
          <a:xfrm>
            <a:off x="7933394" y="5938356"/>
            <a:ext cx="1571949" cy="636025"/>
          </a:xfrm>
          <a:prstGeom prst="wedgeRectCallout">
            <a:avLst>
              <a:gd name="adj1" fmla="val -128283"/>
              <a:gd name="adj2" fmla="val -29964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726"/>
              </a:spcAft>
            </a:pPr>
            <a:r>
              <a:rPr lang="en-GB" sz="953" spc="9" dirty="0">
                <a:solidFill>
                  <a:schemeClr val="accent1">
                    <a:lumMod val="50000"/>
                  </a:schemeClr>
                </a:solidFill>
                <a:latin typeface="Roboto"/>
              </a:rPr>
              <a:t>Only that we need a channel to communicate on when on trips.</a:t>
            </a:r>
          </a:p>
        </p:txBody>
      </p:sp>
      <p:sp>
        <p:nvSpPr>
          <p:cNvPr id="21" name="TextBox 20">
            <a:extLst>
              <a:ext uri="{FF2B5EF4-FFF2-40B4-BE49-F238E27FC236}">
                <a16:creationId xmlns:a16="http://schemas.microsoft.com/office/drawing/2014/main" id="{7F5B7A59-759E-475C-8E95-A01F7F612447}"/>
              </a:ext>
            </a:extLst>
          </p:cNvPr>
          <p:cNvSpPr txBox="1"/>
          <p:nvPr/>
        </p:nvSpPr>
        <p:spPr>
          <a:xfrm>
            <a:off x="3662766" y="1319698"/>
            <a:ext cx="6094602" cy="579646"/>
          </a:xfrm>
          <a:prstGeom prst="rect">
            <a:avLst/>
          </a:prstGeom>
          <a:noFill/>
        </p:spPr>
        <p:txBody>
          <a:bodyPr wrap="square">
            <a:spAutoFit/>
          </a:bodyPr>
          <a:lstStyle/>
          <a:p>
            <a:pPr marL="11527">
              <a:spcBef>
                <a:spcPts val="91"/>
              </a:spcBef>
            </a:pPr>
            <a:r>
              <a:rPr lang="en-GB" sz="1400" spc="77" dirty="0">
                <a:solidFill>
                  <a:schemeClr val="accent1">
                    <a:lumMod val="50000"/>
                  </a:schemeClr>
                </a:solidFill>
                <a:latin typeface="Calibri"/>
                <a:cs typeface="Calibri"/>
              </a:rPr>
              <a:t>Do</a:t>
            </a:r>
            <a:r>
              <a:rPr lang="en-GB" sz="1400" spc="18" dirty="0">
                <a:solidFill>
                  <a:schemeClr val="accent1">
                    <a:lumMod val="50000"/>
                  </a:schemeClr>
                </a:solidFill>
                <a:latin typeface="Calibri"/>
                <a:cs typeface="Calibri"/>
              </a:rPr>
              <a:t> </a:t>
            </a:r>
            <a:r>
              <a:rPr lang="en-GB" sz="1400" spc="54" dirty="0">
                <a:solidFill>
                  <a:schemeClr val="accent1">
                    <a:lumMod val="50000"/>
                  </a:schemeClr>
                </a:solidFill>
                <a:latin typeface="Calibri"/>
                <a:cs typeface="Calibri"/>
              </a:rPr>
              <a:t>you</a:t>
            </a:r>
            <a:r>
              <a:rPr lang="en-GB" sz="1400" spc="23" dirty="0">
                <a:solidFill>
                  <a:schemeClr val="accent1">
                    <a:lumMod val="50000"/>
                  </a:schemeClr>
                </a:solidFill>
                <a:latin typeface="Calibri"/>
                <a:cs typeface="Calibri"/>
              </a:rPr>
              <a:t> </a:t>
            </a:r>
            <a:r>
              <a:rPr lang="en-GB" sz="1400" spc="54" dirty="0">
                <a:solidFill>
                  <a:schemeClr val="accent1">
                    <a:lumMod val="50000"/>
                  </a:schemeClr>
                </a:solidFill>
                <a:latin typeface="Calibri"/>
                <a:cs typeface="Calibri"/>
              </a:rPr>
              <a:t>have</a:t>
            </a:r>
            <a:r>
              <a:rPr lang="en-GB" sz="1400" spc="18" dirty="0">
                <a:solidFill>
                  <a:schemeClr val="accent1">
                    <a:lumMod val="50000"/>
                  </a:schemeClr>
                </a:solidFill>
                <a:latin typeface="Calibri"/>
                <a:cs typeface="Calibri"/>
              </a:rPr>
              <a:t> </a:t>
            </a:r>
            <a:r>
              <a:rPr lang="en-GB" sz="1400" spc="50" dirty="0">
                <a:solidFill>
                  <a:schemeClr val="accent1">
                    <a:lumMod val="50000"/>
                  </a:schemeClr>
                </a:solidFill>
                <a:latin typeface="Calibri"/>
                <a:cs typeface="Calibri"/>
              </a:rPr>
              <a:t>any</a:t>
            </a:r>
            <a:r>
              <a:rPr lang="en-GB" sz="1400" spc="23" dirty="0">
                <a:solidFill>
                  <a:schemeClr val="accent1">
                    <a:lumMod val="50000"/>
                  </a:schemeClr>
                </a:solidFill>
                <a:latin typeface="Calibri"/>
                <a:cs typeface="Calibri"/>
              </a:rPr>
              <a:t> </a:t>
            </a:r>
            <a:r>
              <a:rPr lang="en-GB" sz="1400" spc="73" dirty="0">
                <a:solidFill>
                  <a:schemeClr val="accent1">
                    <a:lumMod val="50000"/>
                  </a:schemeClr>
                </a:solidFill>
                <a:latin typeface="Calibri"/>
                <a:cs typeface="Calibri"/>
              </a:rPr>
              <a:t>comments</a:t>
            </a:r>
            <a:r>
              <a:rPr lang="en-GB" sz="1400" spc="18" dirty="0">
                <a:solidFill>
                  <a:schemeClr val="accent1">
                    <a:lumMod val="50000"/>
                  </a:schemeClr>
                </a:solidFill>
                <a:latin typeface="Calibri"/>
                <a:cs typeface="Calibri"/>
              </a:rPr>
              <a:t> </a:t>
            </a:r>
            <a:r>
              <a:rPr lang="en-GB" sz="1400" spc="59" dirty="0">
                <a:solidFill>
                  <a:schemeClr val="accent1">
                    <a:lumMod val="50000"/>
                  </a:schemeClr>
                </a:solidFill>
                <a:latin typeface="Calibri"/>
                <a:cs typeface="Calibri"/>
              </a:rPr>
              <a:t>about</a:t>
            </a:r>
            <a:r>
              <a:rPr lang="en-GB" sz="1400" spc="23" dirty="0">
                <a:solidFill>
                  <a:schemeClr val="accent1">
                    <a:lumMod val="50000"/>
                  </a:schemeClr>
                </a:solidFill>
                <a:latin typeface="Calibri"/>
                <a:cs typeface="Calibri"/>
              </a:rPr>
              <a:t> </a:t>
            </a:r>
            <a:r>
              <a:rPr lang="en-GB" sz="1400" spc="82" dirty="0">
                <a:solidFill>
                  <a:schemeClr val="accent1">
                    <a:lumMod val="50000"/>
                  </a:schemeClr>
                </a:solidFill>
                <a:latin typeface="Calibri"/>
                <a:cs typeface="Calibri"/>
              </a:rPr>
              <a:t>Club</a:t>
            </a:r>
            <a:r>
              <a:rPr lang="en-GB" sz="1400" spc="23" dirty="0">
                <a:solidFill>
                  <a:schemeClr val="accent1">
                    <a:lumMod val="50000"/>
                  </a:schemeClr>
                </a:solidFill>
                <a:latin typeface="Calibri"/>
                <a:cs typeface="Calibri"/>
              </a:rPr>
              <a:t> </a:t>
            </a:r>
            <a:r>
              <a:rPr lang="en-GB" sz="1400" spc="59" dirty="0">
                <a:solidFill>
                  <a:schemeClr val="accent1">
                    <a:lumMod val="50000"/>
                  </a:schemeClr>
                </a:solidFill>
                <a:latin typeface="Calibri"/>
                <a:cs typeface="Calibri"/>
              </a:rPr>
              <a:t>communications?</a:t>
            </a:r>
            <a:endParaRPr lang="en-GB" sz="1400" dirty="0">
              <a:solidFill>
                <a:schemeClr val="accent1">
                  <a:lumMod val="50000"/>
                </a:schemeClr>
              </a:solidFill>
              <a:latin typeface="Calibri"/>
              <a:cs typeface="Calibri"/>
            </a:endParaRPr>
          </a:p>
          <a:p>
            <a:pPr marL="11527">
              <a:spcBef>
                <a:spcPts val="803"/>
              </a:spcBef>
            </a:pPr>
            <a:r>
              <a:rPr lang="en-GB" sz="1050" spc="9" dirty="0">
                <a:solidFill>
                  <a:schemeClr val="accent1">
                    <a:lumMod val="50000"/>
                  </a:schemeClr>
                </a:solidFill>
                <a:latin typeface="Roboto"/>
                <a:cs typeface="Roboto"/>
              </a:rPr>
              <a:t>28</a:t>
            </a:r>
            <a:r>
              <a:rPr lang="en-GB" sz="1050" dirty="0">
                <a:solidFill>
                  <a:schemeClr val="accent1">
                    <a:lumMod val="50000"/>
                  </a:schemeClr>
                </a:solidFill>
                <a:latin typeface="Roboto"/>
                <a:cs typeface="Roboto"/>
              </a:rPr>
              <a:t> </a:t>
            </a:r>
            <a:r>
              <a:rPr lang="en-GB" sz="1050" spc="14" dirty="0">
                <a:solidFill>
                  <a:schemeClr val="accent1">
                    <a:lumMod val="50000"/>
                  </a:schemeClr>
                </a:solidFill>
                <a:latin typeface="Roboto"/>
                <a:cs typeface="Roboto"/>
              </a:rPr>
              <a:t>responses</a:t>
            </a:r>
            <a:endParaRPr lang="en-GB" sz="1050" dirty="0">
              <a:solidFill>
                <a:schemeClr val="accent1">
                  <a:lumMod val="50000"/>
                </a:schemeClr>
              </a:solidFill>
              <a:latin typeface="Roboto"/>
              <a:cs typeface="Roboto"/>
            </a:endParaRPr>
          </a:p>
        </p:txBody>
      </p:sp>
      <p:sp>
        <p:nvSpPr>
          <p:cNvPr id="22" name="Title 1">
            <a:extLst>
              <a:ext uri="{FF2B5EF4-FFF2-40B4-BE49-F238E27FC236}">
                <a16:creationId xmlns:a16="http://schemas.microsoft.com/office/drawing/2014/main" id="{F4962182-9B75-48E2-9810-0D9D10EC4C8D}"/>
              </a:ext>
            </a:extLst>
          </p:cNvPr>
          <p:cNvSpPr txBox="1">
            <a:spLocks/>
          </p:cNvSpPr>
          <p:nvPr/>
        </p:nvSpPr>
        <p:spPr>
          <a:xfrm>
            <a:off x="2716326" y="111942"/>
            <a:ext cx="5837139" cy="990710"/>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accent1">
                    <a:lumMod val="50000"/>
                  </a:schemeClr>
                </a:solidFill>
              </a:rPr>
              <a:t>Membership Survey 2021 </a:t>
            </a:r>
            <a:br>
              <a:rPr lang="en-US" b="1" dirty="0">
                <a:solidFill>
                  <a:schemeClr val="accent1">
                    <a:lumMod val="50000"/>
                  </a:schemeClr>
                </a:solidFill>
              </a:rPr>
            </a:br>
            <a:r>
              <a:rPr lang="en-US" sz="2700" b="1" dirty="0">
                <a:solidFill>
                  <a:schemeClr val="accent1">
                    <a:lumMod val="50000"/>
                  </a:schemeClr>
                </a:solidFill>
              </a:rPr>
              <a:t>Communication</a:t>
            </a:r>
            <a:endParaRPr lang="en-US" sz="2700" dirty="0"/>
          </a:p>
        </p:txBody>
      </p:sp>
      <p:pic>
        <p:nvPicPr>
          <p:cNvPr id="1028" name="Picture 4" descr="Transparent Two People Talking, Cliparts &amp;amp; Cartoons - Jing.fm">
            <a:extLst>
              <a:ext uri="{FF2B5EF4-FFF2-40B4-BE49-F238E27FC236}">
                <a16:creationId xmlns:a16="http://schemas.microsoft.com/office/drawing/2014/main" id="{10C0C4FE-E5BC-432D-87A4-8E16DB7939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3532" y="2957072"/>
            <a:ext cx="2321552" cy="1318641"/>
          </a:xfrm>
          <a:prstGeom prst="rect">
            <a:avLst/>
          </a:prstGeom>
          <a:noFill/>
          <a:extLst>
            <a:ext uri="{909E8E84-426E-40DD-AFC4-6F175D3DCCD1}">
              <a14:hiddenFill xmlns:a14="http://schemas.microsoft.com/office/drawing/2010/main">
                <a:solidFill>
                  <a:srgbClr val="FFFFFF"/>
                </a:solidFill>
              </a14:hiddenFill>
            </a:ext>
          </a:extLst>
        </p:spPr>
      </p:pic>
      <p:sp>
        <p:nvSpPr>
          <p:cNvPr id="25" name="Speech Bubble: Rectangle 24">
            <a:extLst>
              <a:ext uri="{FF2B5EF4-FFF2-40B4-BE49-F238E27FC236}">
                <a16:creationId xmlns:a16="http://schemas.microsoft.com/office/drawing/2014/main" id="{FFE113F4-CCC0-4B4D-8049-995CFC00FEF5}"/>
              </a:ext>
            </a:extLst>
          </p:cNvPr>
          <p:cNvSpPr/>
          <p:nvPr/>
        </p:nvSpPr>
        <p:spPr>
          <a:xfrm>
            <a:off x="4127383" y="5558438"/>
            <a:ext cx="3179428" cy="883818"/>
          </a:xfrm>
          <a:prstGeom prst="wedgeRectCallout">
            <a:avLst>
              <a:gd name="adj1" fmla="val 1236"/>
              <a:gd name="adj2" fmla="val -18459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7975" marR="254160" fontAlgn="b">
              <a:lnSpc>
                <a:spcPct val="119000"/>
              </a:lnSpc>
              <a:spcBef>
                <a:spcPts val="5"/>
              </a:spcBef>
            </a:pPr>
            <a:r>
              <a:rPr lang="en-GB" sz="953" spc="9" dirty="0">
                <a:solidFill>
                  <a:schemeClr val="accent1">
                    <a:lumMod val="50000"/>
                  </a:schemeClr>
                </a:solidFill>
                <a:latin typeface="Roboto"/>
              </a:rPr>
              <a:t>Like the booking on events pages. Like the group chats on events through WhatsApp. Like the email updates and upcoming events info. Comms just about right for me</a:t>
            </a:r>
          </a:p>
          <a:p>
            <a:pPr marL="97975" marR="254160" fontAlgn="b">
              <a:lnSpc>
                <a:spcPct val="119000"/>
              </a:lnSpc>
              <a:spcBef>
                <a:spcPts val="5"/>
              </a:spcBef>
            </a:pPr>
            <a:endParaRPr lang="en-GB" sz="953" spc="9" dirty="0">
              <a:solidFill>
                <a:srgbClr val="202024"/>
              </a:solidFill>
              <a:latin typeface="Roboto"/>
            </a:endParaRPr>
          </a:p>
        </p:txBody>
      </p:sp>
      <p:pic>
        <p:nvPicPr>
          <p:cNvPr id="28" name="Picture 27">
            <a:extLst>
              <a:ext uri="{FF2B5EF4-FFF2-40B4-BE49-F238E27FC236}">
                <a16:creationId xmlns:a16="http://schemas.microsoft.com/office/drawing/2014/main" id="{2E8183A6-D434-4DED-A2F5-2A7B53944F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834" y="111942"/>
            <a:ext cx="1375234" cy="971550"/>
          </a:xfrm>
          <a:prstGeom prst="rect">
            <a:avLst/>
          </a:prstGeom>
        </p:spPr>
      </p:pic>
    </p:spTree>
    <p:extLst>
      <p:ext uri="{BB962C8B-B14F-4D97-AF65-F5344CB8AC3E}">
        <p14:creationId xmlns:p14="http://schemas.microsoft.com/office/powerpoint/2010/main" val="4284745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B1740-3612-49A5-8BBC-33CE62834AC5}"/>
              </a:ext>
            </a:extLst>
          </p:cNvPr>
          <p:cNvSpPr txBox="1">
            <a:spLocks/>
          </p:cNvSpPr>
          <p:nvPr/>
        </p:nvSpPr>
        <p:spPr>
          <a:xfrm>
            <a:off x="2189527" y="111942"/>
            <a:ext cx="6803471" cy="990710"/>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accent1">
                    <a:lumMod val="50000"/>
                  </a:schemeClr>
                </a:solidFill>
              </a:rPr>
              <a:t>Membership Survey 2021 </a:t>
            </a:r>
            <a:br>
              <a:rPr lang="en-US" b="1" dirty="0">
                <a:solidFill>
                  <a:schemeClr val="accent1">
                    <a:lumMod val="50000"/>
                  </a:schemeClr>
                </a:solidFill>
              </a:rPr>
            </a:br>
            <a:r>
              <a:rPr lang="en-US" sz="2400" b="1" dirty="0">
                <a:solidFill>
                  <a:schemeClr val="accent1">
                    <a:lumMod val="50000"/>
                  </a:schemeClr>
                </a:solidFill>
              </a:rPr>
              <a:t>Summary</a:t>
            </a:r>
            <a:endParaRPr lang="en-US" sz="2400" dirty="0"/>
          </a:p>
        </p:txBody>
      </p:sp>
      <p:sp>
        <p:nvSpPr>
          <p:cNvPr id="6" name="TextBox 5">
            <a:extLst>
              <a:ext uri="{FF2B5EF4-FFF2-40B4-BE49-F238E27FC236}">
                <a16:creationId xmlns:a16="http://schemas.microsoft.com/office/drawing/2014/main" id="{C988A408-D25C-4CD6-B394-EBCAEE22B534}"/>
              </a:ext>
            </a:extLst>
          </p:cNvPr>
          <p:cNvSpPr txBox="1"/>
          <p:nvPr/>
        </p:nvSpPr>
        <p:spPr>
          <a:xfrm>
            <a:off x="524995" y="1765968"/>
            <a:ext cx="11051812" cy="4047262"/>
          </a:xfrm>
          <a:prstGeom prst="rect">
            <a:avLst/>
          </a:prstGeom>
          <a:noFill/>
          <a:ln>
            <a:noFill/>
          </a:ln>
        </p:spPr>
        <p:txBody>
          <a:bodyPr wrap="square" rtlCol="0">
            <a:spAutoFit/>
          </a:bodyPr>
          <a:lstStyle/>
          <a:p>
            <a:pPr>
              <a:spcAft>
                <a:spcPts val="600"/>
              </a:spcAft>
            </a:pPr>
            <a:r>
              <a:rPr lang="en-GB" sz="2300" b="1" dirty="0">
                <a:solidFill>
                  <a:schemeClr val="accent1">
                    <a:lumMod val="50000"/>
                  </a:schemeClr>
                </a:solidFill>
                <a:latin typeface="+mj-lt"/>
                <a:ea typeface="+mj-ea"/>
                <a:cs typeface="+mj-cs"/>
              </a:rPr>
              <a:t>Future</a:t>
            </a:r>
          </a:p>
          <a:p>
            <a:pPr marL="342900" indent="-342900">
              <a:spcAft>
                <a:spcPts val="1200"/>
              </a:spcAft>
              <a:buFont typeface="Arial" panose="020B0604020202020204" pitchFamily="34" charset="0"/>
              <a:buChar char="•"/>
            </a:pPr>
            <a:r>
              <a:rPr lang="en-GB" sz="2300" dirty="0">
                <a:solidFill>
                  <a:schemeClr val="accent1">
                    <a:lumMod val="50000"/>
                  </a:schemeClr>
                </a:solidFill>
                <a:latin typeface="+mj-lt"/>
                <a:ea typeface="+mj-ea"/>
                <a:cs typeface="+mj-cs"/>
              </a:rPr>
              <a:t>88% feel their membership is value for money</a:t>
            </a:r>
          </a:p>
          <a:p>
            <a:pPr marL="342900" indent="-342900">
              <a:spcAft>
                <a:spcPts val="1200"/>
              </a:spcAft>
              <a:buFont typeface="Arial" panose="020B0604020202020204" pitchFamily="34" charset="0"/>
              <a:buChar char="•"/>
            </a:pPr>
            <a:r>
              <a:rPr lang="en-GB" sz="2300" dirty="0">
                <a:solidFill>
                  <a:schemeClr val="accent1">
                    <a:lumMod val="50000"/>
                  </a:schemeClr>
                </a:solidFill>
                <a:latin typeface="+mj-lt"/>
                <a:ea typeface="+mj-ea"/>
                <a:cs typeface="+mj-cs"/>
              </a:rPr>
              <a:t>43% agree with one level of membership; 45% not sure</a:t>
            </a:r>
          </a:p>
          <a:p>
            <a:pPr marL="342900" indent="-342900">
              <a:spcAft>
                <a:spcPts val="1200"/>
              </a:spcAft>
              <a:buFont typeface="Arial" panose="020B0604020202020204" pitchFamily="34" charset="0"/>
              <a:buChar char="•"/>
            </a:pPr>
            <a:r>
              <a:rPr lang="en-GB" sz="2300" dirty="0">
                <a:solidFill>
                  <a:schemeClr val="accent1">
                    <a:lumMod val="50000"/>
                  </a:schemeClr>
                </a:solidFill>
                <a:latin typeface="+mj-lt"/>
                <a:ea typeface="+mj-ea"/>
                <a:cs typeface="+mj-cs"/>
              </a:rPr>
              <a:t>66% of CP respondents would be prepared to pay the same as boat owners; 33% would not</a:t>
            </a:r>
          </a:p>
          <a:p>
            <a:pPr marL="342900" indent="-342900">
              <a:spcAft>
                <a:spcPts val="1200"/>
              </a:spcAft>
              <a:buFont typeface="Arial" panose="020B0604020202020204" pitchFamily="34" charset="0"/>
              <a:buChar char="•"/>
            </a:pPr>
            <a:r>
              <a:rPr lang="en-GB" sz="2300" dirty="0">
                <a:solidFill>
                  <a:schemeClr val="accent1">
                    <a:lumMod val="50000"/>
                  </a:schemeClr>
                </a:solidFill>
                <a:latin typeface="+mj-lt"/>
                <a:ea typeface="+mj-ea"/>
                <a:cs typeface="+mj-cs"/>
              </a:rPr>
              <a:t>Why not considered joining the committee? Many reasons; time (37% of non-committee members responding)</a:t>
            </a:r>
          </a:p>
          <a:p>
            <a:pPr marL="342900" indent="-342900">
              <a:spcAft>
                <a:spcPts val="1200"/>
              </a:spcAft>
              <a:buFont typeface="Arial" panose="020B0604020202020204" pitchFamily="34" charset="0"/>
              <a:buChar char="•"/>
            </a:pPr>
            <a:r>
              <a:rPr lang="en-GB" sz="2300" dirty="0">
                <a:solidFill>
                  <a:schemeClr val="accent1">
                    <a:lumMod val="50000"/>
                  </a:schemeClr>
                </a:solidFill>
                <a:latin typeface="+mj-lt"/>
                <a:ea typeface="+mj-ea"/>
                <a:cs typeface="+mj-cs"/>
              </a:rPr>
              <a:t>Look at the option to merge with Shotley Sailing Club? 87.5% “Yes”; 12.5% “No”</a:t>
            </a:r>
          </a:p>
          <a:p>
            <a:endParaRPr lang="en-GB" dirty="0"/>
          </a:p>
        </p:txBody>
      </p:sp>
      <p:pic>
        <p:nvPicPr>
          <p:cNvPr id="7" name="Picture 6">
            <a:extLst>
              <a:ext uri="{FF2B5EF4-FFF2-40B4-BE49-F238E27FC236}">
                <a16:creationId xmlns:a16="http://schemas.microsoft.com/office/drawing/2014/main" id="{0D5E858B-80CE-4B07-994F-E87E6A3773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834" y="111942"/>
            <a:ext cx="1375234" cy="971550"/>
          </a:xfrm>
          <a:prstGeom prst="rect">
            <a:avLst/>
          </a:prstGeom>
        </p:spPr>
      </p:pic>
    </p:spTree>
    <p:extLst>
      <p:ext uri="{BB962C8B-B14F-4D97-AF65-F5344CB8AC3E}">
        <p14:creationId xmlns:p14="http://schemas.microsoft.com/office/powerpoint/2010/main" val="3513736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txBox="1">
            <a:spLocks noGrp="1"/>
          </p:cNvSpPr>
          <p:nvPr>
            <p:ph type="ftr" sz="quarter" idx="5"/>
          </p:nvPr>
        </p:nvSpPr>
        <p:spPr>
          <a:xfrm>
            <a:off x="323254" y="7251700"/>
            <a:ext cx="4275455" cy="127000"/>
          </a:xfrm>
          <a:prstGeom prst="rect">
            <a:avLst/>
          </a:prstGeom>
        </p:spPr>
        <p:txBody>
          <a:bodyPr vert="horz" wrap="square" lIns="0" tIns="0" rIns="0" bIns="0" rtlCol="0">
            <a:spAutoFit/>
          </a:bodyPr>
          <a:lstStyle>
            <a:defPPr>
              <a:defRPr lang="en-US"/>
            </a:defPPr>
            <a:lvl1pPr marL="0" algn="l" defTabSz="914400" rtl="0" eaLnBrk="1" latinLnBrk="0" hangingPunct="1">
              <a:defRPr sz="800" b="0" i="0" kern="1200">
                <a:solidFill>
                  <a:schemeClr val="tx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527">
              <a:lnSpc>
                <a:spcPts val="781"/>
              </a:lnSpc>
            </a:pPr>
            <a:r>
              <a:rPr lang="en-GB" spc="-5"/>
              <a:t>https://docs.google.com/forms/d/1Gx8cK4evkBp_QjFwBLr3vsL1GjfAjWt-oevYq8_xpnk/viewanalytics</a:t>
            </a:r>
            <a:endParaRPr spc="-5" dirty="0"/>
          </a:p>
        </p:txBody>
      </p:sp>
      <p:sp>
        <p:nvSpPr>
          <p:cNvPr id="15" name="object 15"/>
          <p:cNvSpPr txBox="1">
            <a:spLocks noGrp="1"/>
          </p:cNvSpPr>
          <p:nvPr>
            <p:ph type="sldNum" sz="quarter" idx="7"/>
          </p:nvPr>
        </p:nvSpPr>
        <p:spPr>
          <a:xfrm>
            <a:off x="10075069" y="7251700"/>
            <a:ext cx="282575" cy="127000"/>
          </a:xfrm>
          <a:prstGeom prst="rect">
            <a:avLst/>
          </a:prstGeom>
        </p:spPr>
        <p:txBody>
          <a:bodyPr vert="horz" wrap="square" lIns="0" tIns="0" rIns="0" bIns="0" rtlCol="0">
            <a:spAutoFit/>
          </a:bodyPr>
          <a:lstStyle>
            <a:defPPr>
              <a:defRPr lang="en-US"/>
            </a:defPPr>
            <a:lvl1pPr marL="0" algn="l" defTabSz="914400" rtl="0" eaLnBrk="1" latinLnBrk="0" hangingPunct="1">
              <a:defRPr sz="800" b="0" i="0" kern="1200">
                <a:solidFill>
                  <a:schemeClr val="tx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860"/>
              </a:lnSpc>
            </a:pPr>
            <a:fld id="{81D60167-4931-47E6-BA6A-407CBD079E47}" type="slidenum">
              <a:rPr lang="en-GB" smtClean="0"/>
              <a:pPr marL="38100">
                <a:lnSpc>
                  <a:spcPts val="860"/>
                </a:lnSpc>
              </a:pPr>
              <a:t>16</a:t>
            </a:fld>
            <a:r>
              <a:rPr lang="en-GB" spc="-5"/>
              <a:t>/</a:t>
            </a:r>
            <a:r>
              <a:rPr lang="en-GB"/>
              <a:t>17</a:t>
            </a:r>
            <a:endParaRPr dirty="0"/>
          </a:p>
        </p:txBody>
      </p:sp>
      <p:pic>
        <p:nvPicPr>
          <p:cNvPr id="17" name="Picture 16">
            <a:extLst>
              <a:ext uri="{FF2B5EF4-FFF2-40B4-BE49-F238E27FC236}">
                <a16:creationId xmlns:a16="http://schemas.microsoft.com/office/drawing/2014/main" id="{3873BB9E-B5E3-467C-8ACF-4B463969F0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834" y="111942"/>
            <a:ext cx="1375234" cy="971550"/>
          </a:xfrm>
          <a:prstGeom prst="rect">
            <a:avLst/>
          </a:prstGeom>
        </p:spPr>
      </p:pic>
      <p:sp>
        <p:nvSpPr>
          <p:cNvPr id="18" name="TextBox 17">
            <a:extLst>
              <a:ext uri="{FF2B5EF4-FFF2-40B4-BE49-F238E27FC236}">
                <a16:creationId xmlns:a16="http://schemas.microsoft.com/office/drawing/2014/main" id="{1104FDE1-9DA6-4872-AE03-EBB503A50273}"/>
              </a:ext>
            </a:extLst>
          </p:cNvPr>
          <p:cNvSpPr txBox="1"/>
          <p:nvPr/>
        </p:nvSpPr>
        <p:spPr>
          <a:xfrm>
            <a:off x="3159853" y="1092988"/>
            <a:ext cx="5872293" cy="879728"/>
          </a:xfrm>
          <a:prstGeom prst="rect">
            <a:avLst/>
          </a:prstGeom>
          <a:noFill/>
        </p:spPr>
        <p:txBody>
          <a:bodyPr wrap="square" rtlCol="0">
            <a:spAutoFit/>
          </a:bodyPr>
          <a:lstStyle/>
          <a:p>
            <a:pPr marL="11527" marR="0" lvl="0" indent="0" algn="l" defTabSz="914400" rtl="0" eaLnBrk="1" fontAlgn="auto" latinLnBrk="0" hangingPunct="1">
              <a:lnSpc>
                <a:spcPct val="100000"/>
              </a:lnSpc>
              <a:spcBef>
                <a:spcPts val="91"/>
              </a:spcBef>
              <a:spcAft>
                <a:spcPts val="0"/>
              </a:spcAft>
              <a:buClrTx/>
              <a:buSzTx/>
              <a:buFontTx/>
              <a:buNone/>
              <a:tabLst/>
              <a:defRPr/>
            </a:pPr>
            <a:r>
              <a:rPr kumimoji="0" lang="en-GB" sz="1600" b="0" i="0" u="none" strike="noStrike" kern="1200" cap="none" spc="27" normalizeH="0" baseline="0" noProof="0" dirty="0">
                <a:ln>
                  <a:noFill/>
                </a:ln>
                <a:solidFill>
                  <a:schemeClr val="accent1">
                    <a:lumMod val="50000"/>
                  </a:schemeClr>
                </a:solidFill>
                <a:effectLst/>
                <a:uLnTx/>
                <a:uFillTx/>
                <a:latin typeface="Calibri"/>
                <a:ea typeface="+mn-ea"/>
                <a:cs typeface="Calibri"/>
              </a:rPr>
              <a:t>If</a:t>
            </a:r>
            <a:r>
              <a:rPr kumimoji="0" lang="en-GB" sz="1600" b="0" i="0" u="none" strike="noStrike" kern="1200" cap="none" spc="18" normalizeH="0" baseline="0" noProof="0" dirty="0">
                <a:ln>
                  <a:noFill/>
                </a:ln>
                <a:solidFill>
                  <a:schemeClr val="accent1">
                    <a:lumMod val="50000"/>
                  </a:schemeClr>
                </a:solidFill>
                <a:effectLst/>
                <a:uLnTx/>
                <a:uFillTx/>
                <a:latin typeface="Calibri"/>
                <a:ea typeface="+mn-ea"/>
                <a:cs typeface="Calibri"/>
              </a:rPr>
              <a:t> </a:t>
            </a:r>
            <a:r>
              <a:rPr kumimoji="0" lang="en-GB" sz="1600" b="0" i="0" u="none" strike="noStrike" kern="1200" cap="none" spc="54" normalizeH="0" baseline="0" noProof="0" dirty="0">
                <a:ln>
                  <a:noFill/>
                </a:ln>
                <a:solidFill>
                  <a:schemeClr val="accent1">
                    <a:lumMod val="50000"/>
                  </a:schemeClr>
                </a:solidFill>
                <a:effectLst/>
                <a:uLnTx/>
                <a:uFillTx/>
                <a:latin typeface="Calibri"/>
                <a:ea typeface="+mn-ea"/>
                <a:cs typeface="Calibri"/>
              </a:rPr>
              <a:t>you</a:t>
            </a:r>
            <a:r>
              <a:rPr kumimoji="0" lang="en-GB" sz="1600" b="0" i="0" u="none" strike="noStrike" kern="1200" cap="none" spc="23" normalizeH="0" baseline="0" noProof="0" dirty="0">
                <a:ln>
                  <a:noFill/>
                </a:ln>
                <a:solidFill>
                  <a:schemeClr val="accent1">
                    <a:lumMod val="50000"/>
                  </a:schemeClr>
                </a:solidFill>
                <a:effectLst/>
                <a:uLnTx/>
                <a:uFillTx/>
                <a:latin typeface="Calibri"/>
                <a:ea typeface="+mn-ea"/>
                <a:cs typeface="Calibri"/>
              </a:rPr>
              <a:t> </a:t>
            </a:r>
            <a:r>
              <a:rPr kumimoji="0" lang="en-GB" sz="1600" b="0" i="0" u="none" strike="noStrike" kern="1200" cap="none" spc="59" normalizeH="0" baseline="0" noProof="0" dirty="0">
                <a:ln>
                  <a:noFill/>
                </a:ln>
                <a:solidFill>
                  <a:schemeClr val="accent1">
                    <a:lumMod val="50000"/>
                  </a:schemeClr>
                </a:solidFill>
                <a:effectLst/>
                <a:uLnTx/>
                <a:uFillTx/>
                <a:latin typeface="Calibri"/>
                <a:ea typeface="+mn-ea"/>
                <a:cs typeface="Calibri"/>
              </a:rPr>
              <a:t>could</a:t>
            </a:r>
            <a:r>
              <a:rPr kumimoji="0" lang="en-GB" sz="1600" b="0" i="0" u="none" strike="noStrike" kern="1200" cap="none" spc="23" normalizeH="0" baseline="0" noProof="0" dirty="0">
                <a:ln>
                  <a:noFill/>
                </a:ln>
                <a:solidFill>
                  <a:schemeClr val="accent1">
                    <a:lumMod val="50000"/>
                  </a:schemeClr>
                </a:solidFill>
                <a:effectLst/>
                <a:uLnTx/>
                <a:uFillTx/>
                <a:latin typeface="Calibri"/>
                <a:ea typeface="+mn-ea"/>
                <a:cs typeface="Calibri"/>
              </a:rPr>
              <a:t> </a:t>
            </a:r>
            <a:r>
              <a:rPr kumimoji="0" lang="en-GB" sz="1600" b="0" i="0" u="none" strike="noStrike" kern="1200" cap="none" spc="77" normalizeH="0" baseline="0" noProof="0" dirty="0">
                <a:ln>
                  <a:noFill/>
                </a:ln>
                <a:solidFill>
                  <a:schemeClr val="accent1">
                    <a:lumMod val="50000"/>
                  </a:schemeClr>
                </a:solidFill>
                <a:effectLst/>
                <a:uLnTx/>
                <a:uFillTx/>
                <a:latin typeface="Calibri"/>
                <a:ea typeface="+mn-ea"/>
                <a:cs typeface="Calibri"/>
              </a:rPr>
              <a:t>change</a:t>
            </a:r>
            <a:r>
              <a:rPr kumimoji="0" lang="en-GB" sz="1600" b="0" i="0" u="none" strike="noStrike" kern="1200" cap="none" spc="18" normalizeH="0" baseline="0" noProof="0" dirty="0">
                <a:ln>
                  <a:noFill/>
                </a:ln>
                <a:solidFill>
                  <a:schemeClr val="accent1">
                    <a:lumMod val="50000"/>
                  </a:schemeClr>
                </a:solidFill>
                <a:effectLst/>
                <a:uLnTx/>
                <a:uFillTx/>
                <a:latin typeface="Calibri"/>
                <a:ea typeface="+mn-ea"/>
                <a:cs typeface="Calibri"/>
              </a:rPr>
              <a:t> </a:t>
            </a:r>
            <a:r>
              <a:rPr kumimoji="0" lang="en-GB" sz="1600" b="0" i="0" u="none" strike="noStrike" kern="1200" cap="none" spc="59" normalizeH="0" baseline="0" noProof="0" dirty="0">
                <a:ln>
                  <a:noFill/>
                </a:ln>
                <a:solidFill>
                  <a:schemeClr val="accent1">
                    <a:lumMod val="50000"/>
                  </a:schemeClr>
                </a:solidFill>
                <a:effectLst/>
                <a:uLnTx/>
                <a:uFillTx/>
                <a:latin typeface="Calibri"/>
                <a:ea typeface="+mn-ea"/>
                <a:cs typeface="Calibri"/>
              </a:rPr>
              <a:t>one</a:t>
            </a:r>
            <a:r>
              <a:rPr kumimoji="0" lang="en-GB" sz="1600" b="0" i="0" u="none" strike="noStrike" kern="1200" cap="none" spc="23" normalizeH="0" baseline="0" noProof="0" dirty="0">
                <a:ln>
                  <a:noFill/>
                </a:ln>
                <a:solidFill>
                  <a:schemeClr val="accent1">
                    <a:lumMod val="50000"/>
                  </a:schemeClr>
                </a:solidFill>
                <a:effectLst/>
                <a:uLnTx/>
                <a:uFillTx/>
                <a:latin typeface="Calibri"/>
                <a:ea typeface="+mn-ea"/>
                <a:cs typeface="Calibri"/>
              </a:rPr>
              <a:t> </a:t>
            </a:r>
            <a:r>
              <a:rPr kumimoji="0" lang="en-GB" sz="1600" b="0" i="0" u="none" strike="noStrike" kern="1200" cap="none" spc="50" normalizeH="0" baseline="0" noProof="0" dirty="0">
                <a:ln>
                  <a:noFill/>
                </a:ln>
                <a:solidFill>
                  <a:schemeClr val="accent1">
                    <a:lumMod val="50000"/>
                  </a:schemeClr>
                </a:solidFill>
                <a:effectLst/>
                <a:uLnTx/>
                <a:uFillTx/>
                <a:latin typeface="Calibri"/>
                <a:ea typeface="+mn-ea"/>
                <a:cs typeface="Calibri"/>
              </a:rPr>
              <a:t>thing</a:t>
            </a:r>
            <a:r>
              <a:rPr kumimoji="0" lang="en-GB" sz="1600" b="0" i="0" u="none" strike="noStrike" kern="1200" cap="none" spc="23" normalizeH="0" baseline="0" noProof="0" dirty="0">
                <a:ln>
                  <a:noFill/>
                </a:ln>
                <a:solidFill>
                  <a:schemeClr val="accent1">
                    <a:lumMod val="50000"/>
                  </a:schemeClr>
                </a:solidFill>
                <a:effectLst/>
                <a:uLnTx/>
                <a:uFillTx/>
                <a:latin typeface="Calibri"/>
                <a:ea typeface="+mn-ea"/>
                <a:cs typeface="Calibri"/>
              </a:rPr>
              <a:t> </a:t>
            </a:r>
            <a:r>
              <a:rPr kumimoji="0" lang="en-GB" sz="1600" b="0" i="0" u="none" strike="noStrike" kern="1200" cap="none" spc="59" normalizeH="0" baseline="0" noProof="0" dirty="0">
                <a:ln>
                  <a:noFill/>
                </a:ln>
                <a:solidFill>
                  <a:schemeClr val="accent1">
                    <a:lumMod val="50000"/>
                  </a:schemeClr>
                </a:solidFill>
                <a:effectLst/>
                <a:uLnTx/>
                <a:uFillTx/>
                <a:latin typeface="Calibri"/>
                <a:ea typeface="+mn-ea"/>
                <a:cs typeface="Calibri"/>
              </a:rPr>
              <a:t>about</a:t>
            </a:r>
            <a:r>
              <a:rPr kumimoji="0" lang="en-GB" sz="1600" b="0" i="0" u="none" strike="noStrike" kern="1200" cap="none" spc="18" normalizeH="0" baseline="0" noProof="0" dirty="0">
                <a:ln>
                  <a:noFill/>
                </a:ln>
                <a:solidFill>
                  <a:schemeClr val="accent1">
                    <a:lumMod val="50000"/>
                  </a:schemeClr>
                </a:solidFill>
                <a:effectLst/>
                <a:uLnTx/>
                <a:uFillTx/>
                <a:latin typeface="Calibri"/>
                <a:ea typeface="+mn-ea"/>
                <a:cs typeface="Calibri"/>
              </a:rPr>
              <a:t> </a:t>
            </a:r>
            <a:r>
              <a:rPr kumimoji="0" lang="en-GB" sz="1600" b="0" i="0" u="none" strike="noStrike" kern="1200" cap="none" spc="86" normalizeH="0" baseline="0" noProof="0" dirty="0">
                <a:ln>
                  <a:noFill/>
                </a:ln>
                <a:solidFill>
                  <a:schemeClr val="accent1">
                    <a:lumMod val="50000"/>
                  </a:schemeClr>
                </a:solidFill>
                <a:effectLst/>
                <a:uLnTx/>
                <a:uFillTx/>
                <a:latin typeface="Calibri"/>
                <a:ea typeface="+mn-ea"/>
                <a:cs typeface="Calibri"/>
              </a:rPr>
              <a:t>SPYC,</a:t>
            </a:r>
            <a:r>
              <a:rPr kumimoji="0" lang="en-GB" sz="1600" b="0" i="0" u="none" strike="noStrike" kern="1200" cap="none" spc="23" normalizeH="0" baseline="0" noProof="0" dirty="0">
                <a:ln>
                  <a:noFill/>
                </a:ln>
                <a:solidFill>
                  <a:schemeClr val="accent1">
                    <a:lumMod val="50000"/>
                  </a:schemeClr>
                </a:solidFill>
                <a:effectLst/>
                <a:uLnTx/>
                <a:uFillTx/>
                <a:latin typeface="Calibri"/>
                <a:ea typeface="+mn-ea"/>
                <a:cs typeface="Calibri"/>
              </a:rPr>
              <a:t> </a:t>
            </a:r>
            <a:r>
              <a:rPr kumimoji="0" lang="en-GB" sz="1600" b="0" i="0" u="none" strike="noStrike" kern="1200" cap="none" spc="50" normalizeH="0" baseline="0" noProof="0" dirty="0">
                <a:ln>
                  <a:noFill/>
                </a:ln>
                <a:solidFill>
                  <a:schemeClr val="accent1">
                    <a:lumMod val="50000"/>
                  </a:schemeClr>
                </a:solidFill>
                <a:effectLst/>
                <a:uLnTx/>
                <a:uFillTx/>
                <a:latin typeface="Calibri"/>
                <a:ea typeface="+mn-ea"/>
                <a:cs typeface="Calibri"/>
              </a:rPr>
              <a:t>what</a:t>
            </a:r>
            <a:r>
              <a:rPr kumimoji="0" lang="en-GB" sz="1600" b="0" i="0" u="none" strike="noStrike" kern="1200" cap="none" spc="23" normalizeH="0" baseline="0" noProof="0" dirty="0">
                <a:ln>
                  <a:noFill/>
                </a:ln>
                <a:solidFill>
                  <a:schemeClr val="accent1">
                    <a:lumMod val="50000"/>
                  </a:schemeClr>
                </a:solidFill>
                <a:effectLst/>
                <a:uLnTx/>
                <a:uFillTx/>
                <a:latin typeface="Calibri"/>
                <a:ea typeface="+mn-ea"/>
                <a:cs typeface="Calibri"/>
              </a:rPr>
              <a:t> </a:t>
            </a:r>
            <a:r>
              <a:rPr kumimoji="0" lang="en-GB" sz="1600" b="0" i="0" u="none" strike="noStrike" kern="1200" cap="none" spc="45" normalizeH="0" baseline="0" noProof="0" dirty="0">
                <a:ln>
                  <a:noFill/>
                </a:ln>
                <a:solidFill>
                  <a:schemeClr val="accent1">
                    <a:lumMod val="50000"/>
                  </a:schemeClr>
                </a:solidFill>
                <a:effectLst/>
                <a:uLnTx/>
                <a:uFillTx/>
                <a:latin typeface="Calibri"/>
                <a:ea typeface="+mn-ea"/>
                <a:cs typeface="Calibri"/>
              </a:rPr>
              <a:t>would</a:t>
            </a:r>
            <a:r>
              <a:rPr kumimoji="0" lang="en-GB" sz="1600" b="0" i="0" u="none" strike="noStrike" kern="1200" cap="none" spc="18" normalizeH="0" baseline="0" noProof="0" dirty="0">
                <a:ln>
                  <a:noFill/>
                </a:ln>
                <a:solidFill>
                  <a:schemeClr val="accent1">
                    <a:lumMod val="50000"/>
                  </a:schemeClr>
                </a:solidFill>
                <a:effectLst/>
                <a:uLnTx/>
                <a:uFillTx/>
                <a:latin typeface="Calibri"/>
                <a:ea typeface="+mn-ea"/>
                <a:cs typeface="Calibri"/>
              </a:rPr>
              <a:t> </a:t>
            </a:r>
            <a:r>
              <a:rPr kumimoji="0" lang="en-GB" sz="1600" b="0" i="0" u="none" strike="noStrike" kern="1200" cap="none" spc="14" normalizeH="0" baseline="0" noProof="0" dirty="0">
                <a:ln>
                  <a:noFill/>
                </a:ln>
                <a:solidFill>
                  <a:schemeClr val="accent1">
                    <a:lumMod val="50000"/>
                  </a:schemeClr>
                </a:solidFill>
                <a:effectLst/>
                <a:uLnTx/>
                <a:uFillTx/>
                <a:latin typeface="Calibri"/>
                <a:ea typeface="+mn-ea"/>
                <a:cs typeface="Calibri"/>
              </a:rPr>
              <a:t>it</a:t>
            </a:r>
            <a:r>
              <a:rPr kumimoji="0" lang="en-GB" sz="1600" b="0" i="0" u="none" strike="noStrike" kern="1200" cap="none" spc="23" normalizeH="0" baseline="0" noProof="0" dirty="0">
                <a:ln>
                  <a:noFill/>
                </a:ln>
                <a:solidFill>
                  <a:schemeClr val="accent1">
                    <a:lumMod val="50000"/>
                  </a:schemeClr>
                </a:solidFill>
                <a:effectLst/>
                <a:uLnTx/>
                <a:uFillTx/>
                <a:latin typeface="Calibri"/>
                <a:ea typeface="+mn-ea"/>
                <a:cs typeface="Calibri"/>
              </a:rPr>
              <a:t> </a:t>
            </a:r>
            <a:r>
              <a:rPr kumimoji="0" lang="en-GB" sz="1600" b="0" i="0" u="none" strike="noStrike" kern="1200" cap="none" spc="68" normalizeH="0" baseline="0" noProof="0" dirty="0">
                <a:ln>
                  <a:noFill/>
                </a:ln>
                <a:solidFill>
                  <a:schemeClr val="accent1">
                    <a:lumMod val="50000"/>
                  </a:schemeClr>
                </a:solidFill>
                <a:effectLst/>
                <a:uLnTx/>
                <a:uFillTx/>
                <a:latin typeface="Calibri"/>
                <a:ea typeface="+mn-ea"/>
                <a:cs typeface="Calibri"/>
              </a:rPr>
              <a:t>be?</a:t>
            </a:r>
            <a:endParaRPr kumimoji="0" lang="en-GB" sz="1600" b="0" i="0" u="none" strike="noStrike" kern="1200" cap="none" spc="0" normalizeH="0" baseline="0" noProof="0" dirty="0">
              <a:ln>
                <a:noFill/>
              </a:ln>
              <a:solidFill>
                <a:schemeClr val="accent1">
                  <a:lumMod val="50000"/>
                </a:schemeClr>
              </a:solidFill>
              <a:effectLst/>
              <a:uLnTx/>
              <a:uFillTx/>
              <a:latin typeface="Calibri"/>
              <a:ea typeface="+mn-ea"/>
              <a:cs typeface="Calibri"/>
            </a:endParaRPr>
          </a:p>
          <a:p>
            <a:pPr marL="11527" marR="0" lvl="0" indent="0" algn="l" defTabSz="914400" rtl="0" eaLnBrk="1" fontAlgn="auto" latinLnBrk="0" hangingPunct="1">
              <a:lnSpc>
                <a:spcPct val="100000"/>
              </a:lnSpc>
              <a:spcBef>
                <a:spcPts val="803"/>
              </a:spcBef>
              <a:spcAft>
                <a:spcPts val="0"/>
              </a:spcAft>
              <a:buClrTx/>
              <a:buSzTx/>
              <a:buFontTx/>
              <a:buNone/>
              <a:tabLst/>
              <a:defRPr/>
            </a:pPr>
            <a:r>
              <a:rPr kumimoji="0" lang="en-GB" sz="1100" b="0" i="0" u="none" strike="noStrike" kern="1200" cap="none" spc="9" normalizeH="0" baseline="0" noProof="0" dirty="0">
                <a:ln>
                  <a:noFill/>
                </a:ln>
                <a:solidFill>
                  <a:schemeClr val="accent1">
                    <a:lumMod val="50000"/>
                  </a:schemeClr>
                </a:solidFill>
                <a:effectLst/>
                <a:uLnTx/>
                <a:uFillTx/>
                <a:latin typeface="Roboto"/>
                <a:ea typeface="+mn-ea"/>
                <a:cs typeface="Roboto"/>
              </a:rPr>
              <a:t>26</a:t>
            </a:r>
            <a:r>
              <a:rPr kumimoji="0" lang="en-GB" sz="1100" b="0" i="0" u="none" strike="noStrike" kern="1200" cap="none" spc="0" normalizeH="0" baseline="0" noProof="0" dirty="0">
                <a:ln>
                  <a:noFill/>
                </a:ln>
                <a:solidFill>
                  <a:schemeClr val="accent1">
                    <a:lumMod val="50000"/>
                  </a:schemeClr>
                </a:solidFill>
                <a:effectLst/>
                <a:uLnTx/>
                <a:uFillTx/>
                <a:latin typeface="Roboto"/>
                <a:ea typeface="+mn-ea"/>
                <a:cs typeface="Roboto"/>
              </a:rPr>
              <a:t> </a:t>
            </a:r>
            <a:r>
              <a:rPr kumimoji="0" lang="en-GB" sz="1100" b="0" i="0" u="none" strike="noStrike" kern="1200" cap="none" spc="14" normalizeH="0" baseline="0" noProof="0" dirty="0">
                <a:ln>
                  <a:noFill/>
                </a:ln>
                <a:solidFill>
                  <a:schemeClr val="accent1">
                    <a:lumMod val="50000"/>
                  </a:schemeClr>
                </a:solidFill>
                <a:effectLst/>
                <a:uLnTx/>
                <a:uFillTx/>
                <a:latin typeface="Roboto"/>
                <a:ea typeface="+mn-ea"/>
                <a:cs typeface="Roboto"/>
              </a:rPr>
              <a:t>responses</a:t>
            </a:r>
            <a:endParaRPr kumimoji="0" lang="en-GB" sz="1100" b="0" i="0" u="none" strike="noStrike" kern="1200" cap="none" spc="0" normalizeH="0" baseline="0" noProof="0" dirty="0">
              <a:ln>
                <a:noFill/>
              </a:ln>
              <a:solidFill>
                <a:schemeClr val="accent1">
                  <a:lumMod val="50000"/>
                </a:schemeClr>
              </a:solidFill>
              <a:effectLst/>
              <a:uLnTx/>
              <a:uFillTx/>
              <a:latin typeface="Roboto"/>
              <a:ea typeface="+mn-ea"/>
              <a:cs typeface="Roboto"/>
            </a:endParaRPr>
          </a:p>
          <a:p>
            <a:endParaRPr lang="en-GB" dirty="0"/>
          </a:p>
        </p:txBody>
      </p:sp>
      <p:sp>
        <p:nvSpPr>
          <p:cNvPr id="19" name="Title 1">
            <a:extLst>
              <a:ext uri="{FF2B5EF4-FFF2-40B4-BE49-F238E27FC236}">
                <a16:creationId xmlns:a16="http://schemas.microsoft.com/office/drawing/2014/main" id="{5FD0EC41-5F09-4165-AAA9-D6064B0FEEDC}"/>
              </a:ext>
            </a:extLst>
          </p:cNvPr>
          <p:cNvSpPr txBox="1">
            <a:spLocks/>
          </p:cNvSpPr>
          <p:nvPr/>
        </p:nvSpPr>
        <p:spPr>
          <a:xfrm>
            <a:off x="2716326" y="111942"/>
            <a:ext cx="5837139" cy="990710"/>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accent1">
                    <a:lumMod val="50000"/>
                  </a:schemeClr>
                </a:solidFill>
              </a:rPr>
              <a:t>Membership Survey 2021 </a:t>
            </a:r>
            <a:br>
              <a:rPr lang="en-US" b="1" dirty="0">
                <a:solidFill>
                  <a:schemeClr val="accent1">
                    <a:lumMod val="50000"/>
                  </a:schemeClr>
                </a:solidFill>
              </a:rPr>
            </a:br>
            <a:r>
              <a:rPr lang="en-US" sz="2700" b="1" dirty="0">
                <a:solidFill>
                  <a:schemeClr val="accent1">
                    <a:lumMod val="50000"/>
                  </a:schemeClr>
                </a:solidFill>
              </a:rPr>
              <a:t>The Future</a:t>
            </a:r>
            <a:endParaRPr lang="en-US" sz="2700" dirty="0"/>
          </a:p>
        </p:txBody>
      </p:sp>
      <p:sp>
        <p:nvSpPr>
          <p:cNvPr id="20" name="Speech Bubble: Rectangle 19">
            <a:extLst>
              <a:ext uri="{FF2B5EF4-FFF2-40B4-BE49-F238E27FC236}">
                <a16:creationId xmlns:a16="http://schemas.microsoft.com/office/drawing/2014/main" id="{0B23648A-43F0-4555-B551-7A263CF79C82}"/>
              </a:ext>
            </a:extLst>
          </p:cNvPr>
          <p:cNvSpPr/>
          <p:nvPr/>
        </p:nvSpPr>
        <p:spPr>
          <a:xfrm>
            <a:off x="5220293" y="5810345"/>
            <a:ext cx="1404214" cy="254529"/>
          </a:xfrm>
          <a:prstGeom prst="wedgeRectCallout">
            <a:avLst>
              <a:gd name="adj1" fmla="val -21783"/>
              <a:gd name="adj2" fmla="val -59889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Have a club boat</a:t>
            </a:r>
            <a:endParaRPr lang="en-GB" sz="1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Speech Bubble: Rectangle 20">
            <a:extLst>
              <a:ext uri="{FF2B5EF4-FFF2-40B4-BE49-F238E27FC236}">
                <a16:creationId xmlns:a16="http://schemas.microsoft.com/office/drawing/2014/main" id="{30C90F61-3A84-4D6B-901C-A7B50FDFF286}"/>
              </a:ext>
            </a:extLst>
          </p:cNvPr>
          <p:cNvSpPr/>
          <p:nvPr/>
        </p:nvSpPr>
        <p:spPr>
          <a:xfrm>
            <a:off x="775170" y="2821042"/>
            <a:ext cx="1685811" cy="484499"/>
          </a:xfrm>
          <a:prstGeom prst="wedgeRectCallout">
            <a:avLst>
              <a:gd name="adj1" fmla="val 165770"/>
              <a:gd name="adj2" fmla="val 4515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7975" marR="254160">
              <a:spcBef>
                <a:spcPts val="5"/>
              </a:spcBef>
            </a:pPr>
            <a:r>
              <a:rPr lang="en-GB" sz="1400" dirty="0">
                <a:solidFill>
                  <a:schemeClr val="accent1">
                    <a:lumMod val="50000"/>
                  </a:schemeClr>
                </a:solidFill>
                <a:effectLst/>
                <a:latin typeface="Calibri" panose="020F0502020204030204" pitchFamily="34" charset="0"/>
                <a:ea typeface="Calibri" panose="020F0502020204030204" pitchFamily="34" charset="0"/>
              </a:rPr>
              <a:t>Better online community</a:t>
            </a:r>
            <a:endParaRPr lang="en-GB" sz="800" spc="9" dirty="0">
              <a:solidFill>
                <a:schemeClr val="accent1">
                  <a:lumMod val="50000"/>
                </a:schemeClr>
              </a:solidFill>
              <a:latin typeface="Roboto"/>
              <a:cs typeface="Roboto"/>
            </a:endParaRPr>
          </a:p>
        </p:txBody>
      </p:sp>
      <p:sp>
        <p:nvSpPr>
          <p:cNvPr id="22" name="Speech Bubble: Rectangle 21">
            <a:extLst>
              <a:ext uri="{FF2B5EF4-FFF2-40B4-BE49-F238E27FC236}">
                <a16:creationId xmlns:a16="http://schemas.microsoft.com/office/drawing/2014/main" id="{D13AD2DD-6DE2-45B6-9382-2CB0095802BE}"/>
              </a:ext>
            </a:extLst>
          </p:cNvPr>
          <p:cNvSpPr/>
          <p:nvPr/>
        </p:nvSpPr>
        <p:spPr>
          <a:xfrm>
            <a:off x="1618075" y="1736572"/>
            <a:ext cx="1685811" cy="988298"/>
          </a:xfrm>
          <a:prstGeom prst="wedgeRectCallout">
            <a:avLst>
              <a:gd name="adj1" fmla="val 114017"/>
              <a:gd name="adj2" fmla="val 9010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I would like to have somewhere to meet and socialise (x3).</a:t>
            </a:r>
          </a:p>
          <a:p>
            <a:r>
              <a:rPr lang="en-GB" sz="11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On the marina (not The Shipwreck).</a:t>
            </a:r>
          </a:p>
          <a:p>
            <a:r>
              <a:rPr lang="en-GB" sz="11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Outside toilets is not it.</a:t>
            </a:r>
            <a:endParaRPr lang="en-GB" sz="1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Speech Bubble: Rectangle 22">
            <a:extLst>
              <a:ext uri="{FF2B5EF4-FFF2-40B4-BE49-F238E27FC236}">
                <a16:creationId xmlns:a16="http://schemas.microsoft.com/office/drawing/2014/main" id="{62B3B8A9-EAF4-4542-A298-8994C2270F11}"/>
              </a:ext>
            </a:extLst>
          </p:cNvPr>
          <p:cNvSpPr/>
          <p:nvPr/>
        </p:nvSpPr>
        <p:spPr>
          <a:xfrm>
            <a:off x="8931330" y="3975610"/>
            <a:ext cx="3151787" cy="988298"/>
          </a:xfrm>
          <a:prstGeom prst="wedgeRectCallout">
            <a:avLst>
              <a:gd name="adj1" fmla="val -109536"/>
              <a:gd name="adj2" fmla="val -4190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I understand the need to have the survey in box ticking form but I could add lots more to the answers to give more than yes/ no answers.... and I would prefer that.... Thanks to all for this year and all the work put in by all concerned</a:t>
            </a:r>
            <a:endParaRPr lang="en-GB" sz="12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Speech Bubble: Rectangle 23">
            <a:extLst>
              <a:ext uri="{FF2B5EF4-FFF2-40B4-BE49-F238E27FC236}">
                <a16:creationId xmlns:a16="http://schemas.microsoft.com/office/drawing/2014/main" id="{92D0A79D-EB46-4B1C-9D0F-50A35A019E00}"/>
              </a:ext>
            </a:extLst>
          </p:cNvPr>
          <p:cNvSpPr/>
          <p:nvPr/>
        </p:nvSpPr>
        <p:spPr>
          <a:xfrm>
            <a:off x="4308164" y="6141649"/>
            <a:ext cx="1614236" cy="486860"/>
          </a:xfrm>
          <a:prstGeom prst="wedgeRectCallout">
            <a:avLst>
              <a:gd name="adj1" fmla="val -5977"/>
              <a:gd name="adj2" fmla="val -41816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Get more members to volunteer</a:t>
            </a:r>
            <a:endParaRPr lang="en-GB" sz="1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Speech Bubble: Rectangle 24">
            <a:extLst>
              <a:ext uri="{FF2B5EF4-FFF2-40B4-BE49-F238E27FC236}">
                <a16:creationId xmlns:a16="http://schemas.microsoft.com/office/drawing/2014/main" id="{D1582800-5D77-4B17-A33A-FE4249493D42}"/>
              </a:ext>
            </a:extLst>
          </p:cNvPr>
          <p:cNvSpPr/>
          <p:nvPr/>
        </p:nvSpPr>
        <p:spPr>
          <a:xfrm>
            <a:off x="2544077" y="5553512"/>
            <a:ext cx="1581712" cy="1095318"/>
          </a:xfrm>
          <a:prstGeom prst="wedgeRectCallout">
            <a:avLst>
              <a:gd name="adj1" fmla="val 81614"/>
              <a:gd name="adj2" fmla="val -15087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Join up with the sailing club and apply for royal status, considering our location.</a:t>
            </a:r>
            <a:endParaRPr lang="en-GB" sz="1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Speech Bubble: Rectangle 25">
            <a:extLst>
              <a:ext uri="{FF2B5EF4-FFF2-40B4-BE49-F238E27FC236}">
                <a16:creationId xmlns:a16="http://schemas.microsoft.com/office/drawing/2014/main" id="{91B9600D-8FAD-4E61-A4AD-B87A2BB36A2F}"/>
              </a:ext>
            </a:extLst>
          </p:cNvPr>
          <p:cNvSpPr/>
          <p:nvPr/>
        </p:nvSpPr>
        <p:spPr>
          <a:xfrm>
            <a:off x="5922400" y="1773387"/>
            <a:ext cx="1823451" cy="254529"/>
          </a:xfrm>
          <a:prstGeom prst="wedgeRectCallout">
            <a:avLst>
              <a:gd name="adj1" fmla="val -54927"/>
              <a:gd name="adj2" fmla="val 35003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H</a:t>
            </a:r>
            <a:r>
              <a:rPr lang="en-GB" sz="14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ave a club house (x2)</a:t>
            </a:r>
            <a:endParaRPr lang="en-GB" sz="1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Speech Bubble: Rectangle 26">
            <a:extLst>
              <a:ext uri="{FF2B5EF4-FFF2-40B4-BE49-F238E27FC236}">
                <a16:creationId xmlns:a16="http://schemas.microsoft.com/office/drawing/2014/main" id="{DBC818DB-C0C4-48F2-84D0-FCB6B4C1840F}"/>
              </a:ext>
            </a:extLst>
          </p:cNvPr>
          <p:cNvSpPr/>
          <p:nvPr/>
        </p:nvSpPr>
        <p:spPr>
          <a:xfrm>
            <a:off x="7850771" y="1396584"/>
            <a:ext cx="2074689" cy="883818"/>
          </a:xfrm>
          <a:prstGeom prst="wedgeRectCallout">
            <a:avLst>
              <a:gd name="adj1" fmla="val -112067"/>
              <a:gd name="adj2" fmla="val 11253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I am happy with the club as it is (x5), relaxed atmosphere, casual but organised.</a:t>
            </a:r>
            <a:endParaRPr lang="en-GB" sz="1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Speech Bubble: Rectangle 27">
            <a:extLst>
              <a:ext uri="{FF2B5EF4-FFF2-40B4-BE49-F238E27FC236}">
                <a16:creationId xmlns:a16="http://schemas.microsoft.com/office/drawing/2014/main" id="{60EAAC85-A14F-4511-879B-259AB35F2901}"/>
              </a:ext>
            </a:extLst>
          </p:cNvPr>
          <p:cNvSpPr/>
          <p:nvPr/>
        </p:nvSpPr>
        <p:spPr>
          <a:xfrm>
            <a:off x="9441362" y="5062724"/>
            <a:ext cx="2641755" cy="1178423"/>
          </a:xfrm>
          <a:prstGeom prst="wedgeRectCallout">
            <a:avLst>
              <a:gd name="adj1" fmla="val -139476"/>
              <a:gd name="adj2" fmla="val -12076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I agree that members should always look at ways to improve the club, but feel any proposed changes should be carefully considered from all sides.</a:t>
            </a:r>
            <a:endParaRPr lang="en-GB" sz="1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Speech Bubble: Rectangle 28">
            <a:extLst>
              <a:ext uri="{FF2B5EF4-FFF2-40B4-BE49-F238E27FC236}">
                <a16:creationId xmlns:a16="http://schemas.microsoft.com/office/drawing/2014/main" id="{6275D12F-EFDC-492E-A738-F518993C291E}"/>
              </a:ext>
            </a:extLst>
          </p:cNvPr>
          <p:cNvSpPr/>
          <p:nvPr/>
        </p:nvSpPr>
        <p:spPr>
          <a:xfrm>
            <a:off x="7182457" y="5425016"/>
            <a:ext cx="2018368" cy="512593"/>
          </a:xfrm>
          <a:prstGeom prst="wedgeRectCallout">
            <a:avLst>
              <a:gd name="adj1" fmla="val -81827"/>
              <a:gd name="adj2" fmla="val -24338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7975" marR="254160" fontAlgn="b">
              <a:spcBef>
                <a:spcPts val="5"/>
              </a:spcBef>
            </a:pPr>
            <a:r>
              <a:rPr lang="en-GB" sz="1100" spc="9" dirty="0">
                <a:solidFill>
                  <a:schemeClr val="accent1">
                    <a:lumMod val="50000"/>
                  </a:schemeClr>
                </a:solidFill>
                <a:latin typeface="Roboto"/>
              </a:rPr>
              <a:t>Better quality burgees - happy to pay more if they didn't shred!!</a:t>
            </a:r>
          </a:p>
        </p:txBody>
      </p:sp>
      <p:sp>
        <p:nvSpPr>
          <p:cNvPr id="30" name="Speech Bubble: Rectangle 29">
            <a:extLst>
              <a:ext uri="{FF2B5EF4-FFF2-40B4-BE49-F238E27FC236}">
                <a16:creationId xmlns:a16="http://schemas.microsoft.com/office/drawing/2014/main" id="{A353F044-6AF7-4DFD-9E89-3E5EDFA794BC}"/>
              </a:ext>
            </a:extLst>
          </p:cNvPr>
          <p:cNvSpPr/>
          <p:nvPr/>
        </p:nvSpPr>
        <p:spPr>
          <a:xfrm>
            <a:off x="10030380" y="1971958"/>
            <a:ext cx="1571949" cy="613133"/>
          </a:xfrm>
          <a:prstGeom prst="wedgeRectCallout">
            <a:avLst>
              <a:gd name="adj1" fmla="val -239288"/>
              <a:gd name="adj2" fmla="val 14930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Too new to be able to comment, but I really like the friendly club.</a:t>
            </a:r>
            <a:endParaRPr lang="en-GB" sz="12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2" name="Picture 4" descr="Transparent Two People Talking, Cliparts &amp;amp; Cartoons - Jing.fm">
            <a:extLst>
              <a:ext uri="{FF2B5EF4-FFF2-40B4-BE49-F238E27FC236}">
                <a16:creationId xmlns:a16="http://schemas.microsoft.com/office/drawing/2014/main" id="{412967EB-4412-40F4-B23C-6CE9823BE7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3532" y="2957072"/>
            <a:ext cx="2321552" cy="1318641"/>
          </a:xfrm>
          <a:prstGeom prst="rect">
            <a:avLst/>
          </a:prstGeom>
          <a:noFill/>
          <a:extLst>
            <a:ext uri="{909E8E84-426E-40DD-AFC4-6F175D3DCCD1}">
              <a14:hiddenFill xmlns:a14="http://schemas.microsoft.com/office/drawing/2010/main">
                <a:solidFill>
                  <a:srgbClr val="FFFFFF"/>
                </a:solidFill>
              </a14:hiddenFill>
            </a:ext>
          </a:extLst>
        </p:spPr>
      </p:pic>
      <p:sp>
        <p:nvSpPr>
          <p:cNvPr id="33" name="Speech Bubble: Rectangle 32">
            <a:extLst>
              <a:ext uri="{FF2B5EF4-FFF2-40B4-BE49-F238E27FC236}">
                <a16:creationId xmlns:a16="http://schemas.microsoft.com/office/drawing/2014/main" id="{5980E388-2596-4ABD-855B-A1657152D547}"/>
              </a:ext>
            </a:extLst>
          </p:cNvPr>
          <p:cNvSpPr/>
          <p:nvPr/>
        </p:nvSpPr>
        <p:spPr>
          <a:xfrm>
            <a:off x="8553465" y="2933394"/>
            <a:ext cx="3506850" cy="988298"/>
          </a:xfrm>
          <a:prstGeom prst="wedgeRectCallout">
            <a:avLst>
              <a:gd name="adj1" fmla="val -94859"/>
              <a:gd name="adj2" fmla="val 2189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G</a:t>
            </a:r>
            <a:r>
              <a:rPr lang="en-GB" sz="12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eared mostly towards retired generation, who have plenty of time available. Cruising events do not take into account school holidays. When cruising events occupy school days, it is simply not possible to join in. </a:t>
            </a:r>
            <a:endParaRPr lang="en-GB" sz="12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Speech Bubble: Rectangle 33">
            <a:extLst>
              <a:ext uri="{FF2B5EF4-FFF2-40B4-BE49-F238E27FC236}">
                <a16:creationId xmlns:a16="http://schemas.microsoft.com/office/drawing/2014/main" id="{02BF8DA4-2376-4AD6-97C9-80BA14E5BEAB}"/>
              </a:ext>
            </a:extLst>
          </p:cNvPr>
          <p:cNvSpPr/>
          <p:nvPr/>
        </p:nvSpPr>
        <p:spPr>
          <a:xfrm>
            <a:off x="622694" y="3537339"/>
            <a:ext cx="1854592" cy="654294"/>
          </a:xfrm>
          <a:prstGeom prst="wedgeRectCallout">
            <a:avLst>
              <a:gd name="adj1" fmla="val 154486"/>
              <a:gd name="adj2" fmla="val -5478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S</a:t>
            </a:r>
            <a:r>
              <a:rPr lang="en-GB" sz="14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pecific social (meet &amp; greet) event for new members</a:t>
            </a:r>
            <a:endParaRPr lang="en-GB" sz="1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Speech Bubble: Rectangle 34">
            <a:extLst>
              <a:ext uri="{FF2B5EF4-FFF2-40B4-BE49-F238E27FC236}">
                <a16:creationId xmlns:a16="http://schemas.microsoft.com/office/drawing/2014/main" id="{E1E993D3-8D4E-4D53-AFB1-56B143D5D291}"/>
              </a:ext>
            </a:extLst>
          </p:cNvPr>
          <p:cNvSpPr/>
          <p:nvPr/>
        </p:nvSpPr>
        <p:spPr>
          <a:xfrm>
            <a:off x="108883" y="4278480"/>
            <a:ext cx="2018367" cy="949150"/>
          </a:xfrm>
          <a:prstGeom prst="wedgeRectCallout">
            <a:avLst>
              <a:gd name="adj1" fmla="val 164144"/>
              <a:gd name="adj2" fmla="val -10261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More ad hoc onshore social evenings would be more achievable if we join Shotley sailing club</a:t>
            </a:r>
            <a:endParaRPr lang="en-GB" sz="1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Speech Bubble: Rectangle 35">
            <a:extLst>
              <a:ext uri="{FF2B5EF4-FFF2-40B4-BE49-F238E27FC236}">
                <a16:creationId xmlns:a16="http://schemas.microsoft.com/office/drawing/2014/main" id="{62AFA6F8-8596-4FE1-B61E-B048B4987729}"/>
              </a:ext>
            </a:extLst>
          </p:cNvPr>
          <p:cNvSpPr/>
          <p:nvPr/>
        </p:nvSpPr>
        <p:spPr>
          <a:xfrm>
            <a:off x="6653489" y="6091400"/>
            <a:ext cx="1123066" cy="512593"/>
          </a:xfrm>
          <a:prstGeom prst="wedgeRectCallout">
            <a:avLst>
              <a:gd name="adj1" fmla="val -104898"/>
              <a:gd name="adj2" fmla="val -37094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One level of membership</a:t>
            </a:r>
            <a:endParaRPr lang="en-GB" sz="1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Speech Bubble: Rectangle 36">
            <a:extLst>
              <a:ext uri="{FF2B5EF4-FFF2-40B4-BE49-F238E27FC236}">
                <a16:creationId xmlns:a16="http://schemas.microsoft.com/office/drawing/2014/main" id="{CBABAB3C-5AB7-41DE-B1B6-95607C5D1583}"/>
              </a:ext>
            </a:extLst>
          </p:cNvPr>
          <p:cNvSpPr/>
          <p:nvPr/>
        </p:nvSpPr>
        <p:spPr>
          <a:xfrm>
            <a:off x="4042163" y="1780710"/>
            <a:ext cx="1685811" cy="512593"/>
          </a:xfrm>
          <a:prstGeom prst="wedgeRectCallout">
            <a:avLst>
              <a:gd name="adj1" fmla="val 37134"/>
              <a:gd name="adj2" fmla="val 1586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Ability to socialise on an informal basis</a:t>
            </a:r>
            <a:endParaRPr lang="en-GB" sz="1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Speech Bubble: Rectangle 37">
            <a:extLst>
              <a:ext uri="{FF2B5EF4-FFF2-40B4-BE49-F238E27FC236}">
                <a16:creationId xmlns:a16="http://schemas.microsoft.com/office/drawing/2014/main" id="{57AC7346-09C3-480F-BF3E-10445E110443}"/>
              </a:ext>
            </a:extLst>
          </p:cNvPr>
          <p:cNvSpPr/>
          <p:nvPr/>
        </p:nvSpPr>
        <p:spPr>
          <a:xfrm>
            <a:off x="323254" y="5625706"/>
            <a:ext cx="2137727" cy="1120352"/>
          </a:xfrm>
          <a:prstGeom prst="wedgeRectCallout">
            <a:avLst>
              <a:gd name="adj1" fmla="val 139939"/>
              <a:gd name="adj2" fmla="val -18907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Join the sailing club. The club has a better social gathering point than The </a:t>
            </a:r>
            <a:r>
              <a:rPr lang="en-GB" sz="14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S</a:t>
            </a:r>
            <a:r>
              <a:rPr lang="en-GB" sz="14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hipwreck (this is my opinion only)</a:t>
            </a:r>
            <a:endParaRPr lang="en-GB" sz="105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614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B1740-3612-49A5-8BBC-33CE62834AC5}"/>
              </a:ext>
            </a:extLst>
          </p:cNvPr>
          <p:cNvSpPr txBox="1">
            <a:spLocks/>
          </p:cNvSpPr>
          <p:nvPr/>
        </p:nvSpPr>
        <p:spPr>
          <a:xfrm>
            <a:off x="2189527" y="111942"/>
            <a:ext cx="6803471" cy="990710"/>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accent1">
                    <a:lumMod val="50000"/>
                  </a:schemeClr>
                </a:solidFill>
              </a:rPr>
              <a:t>Membership Survey 2021 </a:t>
            </a:r>
            <a:br>
              <a:rPr lang="en-US" b="1" dirty="0">
                <a:solidFill>
                  <a:schemeClr val="accent1">
                    <a:lumMod val="50000"/>
                  </a:schemeClr>
                </a:solidFill>
              </a:rPr>
            </a:br>
            <a:r>
              <a:rPr lang="en-US" sz="2400" b="1" dirty="0">
                <a:solidFill>
                  <a:schemeClr val="accent1">
                    <a:lumMod val="50000"/>
                  </a:schemeClr>
                </a:solidFill>
              </a:rPr>
              <a:t>Garry Stratton</a:t>
            </a:r>
            <a:endParaRPr lang="en-US" sz="2400" dirty="0"/>
          </a:p>
        </p:txBody>
      </p:sp>
      <p:sp>
        <p:nvSpPr>
          <p:cNvPr id="6" name="TextBox 5">
            <a:extLst>
              <a:ext uri="{FF2B5EF4-FFF2-40B4-BE49-F238E27FC236}">
                <a16:creationId xmlns:a16="http://schemas.microsoft.com/office/drawing/2014/main" id="{C988A408-D25C-4CD6-B394-EBCAEE22B534}"/>
              </a:ext>
            </a:extLst>
          </p:cNvPr>
          <p:cNvSpPr txBox="1"/>
          <p:nvPr/>
        </p:nvSpPr>
        <p:spPr>
          <a:xfrm>
            <a:off x="570094" y="2987405"/>
            <a:ext cx="11051812" cy="646331"/>
          </a:xfrm>
          <a:prstGeom prst="rect">
            <a:avLst/>
          </a:prstGeom>
          <a:noFill/>
          <a:ln>
            <a:noFill/>
          </a:ln>
        </p:spPr>
        <p:txBody>
          <a:bodyPr wrap="square" rtlCol="0">
            <a:spAutoFit/>
          </a:bodyPr>
          <a:lstStyle/>
          <a:p>
            <a:pPr algn="ctr">
              <a:spcAft>
                <a:spcPts val="1200"/>
              </a:spcAft>
            </a:pPr>
            <a:r>
              <a:rPr lang="en-GB" sz="3600" b="1" dirty="0">
                <a:solidFill>
                  <a:schemeClr val="accent1">
                    <a:lumMod val="50000"/>
                  </a:schemeClr>
                </a:solidFill>
                <a:latin typeface="+mj-lt"/>
                <a:ea typeface="+mj-ea"/>
                <a:cs typeface="+mj-cs"/>
              </a:rPr>
              <a:t>Questions?</a:t>
            </a:r>
            <a:endParaRPr lang="en-GB" sz="3600" dirty="0">
              <a:solidFill>
                <a:schemeClr val="accent1">
                  <a:lumMod val="50000"/>
                </a:schemeClr>
              </a:solidFill>
              <a:latin typeface="+mj-lt"/>
              <a:ea typeface="+mj-ea"/>
              <a:cs typeface="+mj-cs"/>
            </a:endParaRPr>
          </a:p>
        </p:txBody>
      </p:sp>
      <p:pic>
        <p:nvPicPr>
          <p:cNvPr id="7" name="Picture 6">
            <a:extLst>
              <a:ext uri="{FF2B5EF4-FFF2-40B4-BE49-F238E27FC236}">
                <a16:creationId xmlns:a16="http://schemas.microsoft.com/office/drawing/2014/main" id="{0D5E858B-80CE-4B07-994F-E87E6A3773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834" y="111942"/>
            <a:ext cx="1375234" cy="971550"/>
          </a:xfrm>
          <a:prstGeom prst="rect">
            <a:avLst/>
          </a:prstGeom>
        </p:spPr>
      </p:pic>
    </p:spTree>
    <p:extLst>
      <p:ext uri="{BB962C8B-B14F-4D97-AF65-F5344CB8AC3E}">
        <p14:creationId xmlns:p14="http://schemas.microsoft.com/office/powerpoint/2010/main" val="878160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7BCB4-7C68-453B-8DF9-6438C6EAD70A}"/>
              </a:ext>
            </a:extLst>
          </p:cNvPr>
          <p:cNvSpPr txBox="1">
            <a:spLocks/>
          </p:cNvSpPr>
          <p:nvPr/>
        </p:nvSpPr>
        <p:spPr>
          <a:xfrm>
            <a:off x="2189527" y="111942"/>
            <a:ext cx="6803471" cy="990710"/>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accent1">
                    <a:lumMod val="50000"/>
                  </a:schemeClr>
                </a:solidFill>
              </a:rPr>
              <a:t>Membership Survey 2021 </a:t>
            </a:r>
            <a:br>
              <a:rPr lang="en-US" b="1" dirty="0">
                <a:solidFill>
                  <a:schemeClr val="accent1">
                    <a:lumMod val="50000"/>
                  </a:schemeClr>
                </a:solidFill>
              </a:rPr>
            </a:br>
            <a:r>
              <a:rPr lang="en-US" sz="2400" b="1" dirty="0">
                <a:solidFill>
                  <a:schemeClr val="accent1">
                    <a:lumMod val="50000"/>
                  </a:schemeClr>
                </a:solidFill>
              </a:rPr>
              <a:t>Detail</a:t>
            </a:r>
            <a:endParaRPr lang="en-US" sz="2400" dirty="0"/>
          </a:p>
        </p:txBody>
      </p:sp>
      <p:pic>
        <p:nvPicPr>
          <p:cNvPr id="6" name="Picture 5">
            <a:extLst>
              <a:ext uri="{FF2B5EF4-FFF2-40B4-BE49-F238E27FC236}">
                <a16:creationId xmlns:a16="http://schemas.microsoft.com/office/drawing/2014/main" id="{AC4B33D3-6F74-4E5F-9141-D101FFF426B8}"/>
              </a:ext>
            </a:extLst>
          </p:cNvPr>
          <p:cNvPicPr>
            <a:picLocks noChangeAspect="1"/>
          </p:cNvPicPr>
          <p:nvPr/>
        </p:nvPicPr>
        <p:blipFill>
          <a:blip r:embed="rId2"/>
          <a:stretch>
            <a:fillRect/>
          </a:stretch>
        </p:blipFill>
        <p:spPr>
          <a:xfrm>
            <a:off x="1938528" y="987587"/>
            <a:ext cx="7424928" cy="5547840"/>
          </a:xfrm>
          <a:prstGeom prst="rect">
            <a:avLst/>
          </a:prstGeom>
        </p:spPr>
      </p:pic>
      <p:pic>
        <p:nvPicPr>
          <p:cNvPr id="4" name="Picture 3">
            <a:extLst>
              <a:ext uri="{FF2B5EF4-FFF2-40B4-BE49-F238E27FC236}">
                <a16:creationId xmlns:a16="http://schemas.microsoft.com/office/drawing/2014/main" id="{39000A50-11DB-4FA8-91E3-98122F144C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834" y="111942"/>
            <a:ext cx="1375234" cy="971550"/>
          </a:xfrm>
          <a:prstGeom prst="rect">
            <a:avLst/>
          </a:prstGeom>
        </p:spPr>
      </p:pic>
    </p:spTree>
    <p:extLst>
      <p:ext uri="{BB962C8B-B14F-4D97-AF65-F5344CB8AC3E}">
        <p14:creationId xmlns:p14="http://schemas.microsoft.com/office/powerpoint/2010/main" val="3816071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object 4"/>
          <p:cNvSpPr/>
          <p:nvPr/>
        </p:nvSpPr>
        <p:spPr>
          <a:xfrm>
            <a:off x="3339833" y="327052"/>
            <a:ext cx="5523860" cy="2740318"/>
          </a:xfrm>
          <a:custGeom>
            <a:avLst/>
            <a:gdLst/>
            <a:ahLst/>
            <a:cxnLst/>
            <a:rect l="l" t="t" r="r" b="b"/>
            <a:pathLst>
              <a:path w="6086475" h="3019425">
                <a:moveTo>
                  <a:pt x="0" y="2947987"/>
                </a:moveTo>
                <a:lnTo>
                  <a:pt x="0" y="71437"/>
                </a:lnTo>
                <a:lnTo>
                  <a:pt x="0" y="66746"/>
                </a:lnTo>
                <a:lnTo>
                  <a:pt x="457" y="62100"/>
                </a:lnTo>
                <a:lnTo>
                  <a:pt x="1372" y="57499"/>
                </a:lnTo>
                <a:lnTo>
                  <a:pt x="2287" y="52899"/>
                </a:lnTo>
                <a:lnTo>
                  <a:pt x="3642" y="48432"/>
                </a:lnTo>
                <a:lnTo>
                  <a:pt x="5437" y="44099"/>
                </a:lnTo>
                <a:lnTo>
                  <a:pt x="7232" y="39764"/>
                </a:lnTo>
                <a:lnTo>
                  <a:pt x="9433" y="35648"/>
                </a:lnTo>
                <a:lnTo>
                  <a:pt x="12039" y="31748"/>
                </a:lnTo>
                <a:lnTo>
                  <a:pt x="14645" y="27847"/>
                </a:lnTo>
                <a:lnTo>
                  <a:pt x="17606" y="24239"/>
                </a:lnTo>
                <a:lnTo>
                  <a:pt x="20923" y="20923"/>
                </a:lnTo>
                <a:lnTo>
                  <a:pt x="24240" y="17605"/>
                </a:lnTo>
                <a:lnTo>
                  <a:pt x="62101" y="457"/>
                </a:lnTo>
                <a:lnTo>
                  <a:pt x="66747" y="0"/>
                </a:lnTo>
                <a:lnTo>
                  <a:pt x="71437" y="0"/>
                </a:lnTo>
                <a:lnTo>
                  <a:pt x="6015037" y="0"/>
                </a:lnTo>
                <a:lnTo>
                  <a:pt x="6019727" y="0"/>
                </a:lnTo>
                <a:lnTo>
                  <a:pt x="6024373" y="457"/>
                </a:lnTo>
                <a:lnTo>
                  <a:pt x="6054724" y="12038"/>
                </a:lnTo>
                <a:lnTo>
                  <a:pt x="6058625" y="14644"/>
                </a:lnTo>
                <a:lnTo>
                  <a:pt x="6062234" y="17605"/>
                </a:lnTo>
                <a:lnTo>
                  <a:pt x="6065550" y="20923"/>
                </a:lnTo>
                <a:lnTo>
                  <a:pt x="6068867" y="24239"/>
                </a:lnTo>
                <a:lnTo>
                  <a:pt x="6071829" y="27847"/>
                </a:lnTo>
                <a:lnTo>
                  <a:pt x="6074434" y="31748"/>
                </a:lnTo>
                <a:lnTo>
                  <a:pt x="6077040" y="35648"/>
                </a:lnTo>
                <a:lnTo>
                  <a:pt x="6079241" y="39764"/>
                </a:lnTo>
                <a:lnTo>
                  <a:pt x="6081036" y="44099"/>
                </a:lnTo>
                <a:lnTo>
                  <a:pt x="6082831" y="48432"/>
                </a:lnTo>
                <a:lnTo>
                  <a:pt x="6084186" y="52899"/>
                </a:lnTo>
                <a:lnTo>
                  <a:pt x="6085101" y="57499"/>
                </a:lnTo>
                <a:lnTo>
                  <a:pt x="6086017" y="62100"/>
                </a:lnTo>
                <a:lnTo>
                  <a:pt x="6086474" y="66746"/>
                </a:lnTo>
                <a:lnTo>
                  <a:pt x="6086474" y="71437"/>
                </a:lnTo>
                <a:lnTo>
                  <a:pt x="6086474" y="2947987"/>
                </a:lnTo>
                <a:lnTo>
                  <a:pt x="6086474" y="2952677"/>
                </a:lnTo>
                <a:lnTo>
                  <a:pt x="6086017" y="2957322"/>
                </a:lnTo>
                <a:lnTo>
                  <a:pt x="6085101" y="2961923"/>
                </a:lnTo>
                <a:lnTo>
                  <a:pt x="6084186" y="2966524"/>
                </a:lnTo>
                <a:lnTo>
                  <a:pt x="6082831" y="2970990"/>
                </a:lnTo>
                <a:lnTo>
                  <a:pt x="6081036" y="2975324"/>
                </a:lnTo>
                <a:lnTo>
                  <a:pt x="6079241" y="2979657"/>
                </a:lnTo>
                <a:lnTo>
                  <a:pt x="6077040" y="2983774"/>
                </a:lnTo>
                <a:lnTo>
                  <a:pt x="6074434" y="2987674"/>
                </a:lnTo>
                <a:lnTo>
                  <a:pt x="6071829" y="2991575"/>
                </a:lnTo>
                <a:lnTo>
                  <a:pt x="6068867" y="2995183"/>
                </a:lnTo>
                <a:lnTo>
                  <a:pt x="6065550" y="2998500"/>
                </a:lnTo>
                <a:lnTo>
                  <a:pt x="6062234" y="3001817"/>
                </a:lnTo>
                <a:lnTo>
                  <a:pt x="6042373" y="3013985"/>
                </a:lnTo>
                <a:lnTo>
                  <a:pt x="6038039" y="3015780"/>
                </a:lnTo>
                <a:lnTo>
                  <a:pt x="6033573" y="3017135"/>
                </a:lnTo>
                <a:lnTo>
                  <a:pt x="6028972" y="3018050"/>
                </a:lnTo>
                <a:lnTo>
                  <a:pt x="6024372" y="3018966"/>
                </a:lnTo>
                <a:lnTo>
                  <a:pt x="6019727" y="3019424"/>
                </a:lnTo>
                <a:lnTo>
                  <a:pt x="6015037" y="3019424"/>
                </a:lnTo>
                <a:lnTo>
                  <a:pt x="71437" y="3019424"/>
                </a:lnTo>
                <a:lnTo>
                  <a:pt x="66747" y="3019424"/>
                </a:lnTo>
                <a:lnTo>
                  <a:pt x="62101" y="3018966"/>
                </a:lnTo>
                <a:lnTo>
                  <a:pt x="57500" y="3018051"/>
                </a:lnTo>
                <a:lnTo>
                  <a:pt x="52900" y="3017136"/>
                </a:lnTo>
                <a:lnTo>
                  <a:pt x="48433" y="3015780"/>
                </a:lnTo>
                <a:lnTo>
                  <a:pt x="44099" y="3013985"/>
                </a:lnTo>
                <a:lnTo>
                  <a:pt x="39765" y="3012191"/>
                </a:lnTo>
                <a:lnTo>
                  <a:pt x="35649" y="3009990"/>
                </a:lnTo>
                <a:lnTo>
                  <a:pt x="31749" y="3007383"/>
                </a:lnTo>
                <a:lnTo>
                  <a:pt x="27848" y="3004777"/>
                </a:lnTo>
                <a:lnTo>
                  <a:pt x="24240" y="3001817"/>
                </a:lnTo>
                <a:lnTo>
                  <a:pt x="20923" y="2998500"/>
                </a:lnTo>
                <a:lnTo>
                  <a:pt x="17606" y="2995183"/>
                </a:lnTo>
                <a:lnTo>
                  <a:pt x="14645" y="2991575"/>
                </a:lnTo>
                <a:lnTo>
                  <a:pt x="12039" y="2987674"/>
                </a:lnTo>
                <a:lnTo>
                  <a:pt x="9433" y="2983774"/>
                </a:lnTo>
                <a:lnTo>
                  <a:pt x="1372" y="2961923"/>
                </a:lnTo>
                <a:lnTo>
                  <a:pt x="457" y="2957322"/>
                </a:lnTo>
                <a:lnTo>
                  <a:pt x="0" y="2952677"/>
                </a:lnTo>
                <a:lnTo>
                  <a:pt x="0" y="2947987"/>
                </a:lnTo>
                <a:close/>
              </a:path>
            </a:pathLst>
          </a:custGeom>
          <a:ln w="9524">
            <a:solidFill>
              <a:srgbClr val="D9DBDF"/>
            </a:solidFill>
          </a:ln>
        </p:spPr>
        <p:txBody>
          <a:bodyPr wrap="square" lIns="0" tIns="0" rIns="0" bIns="0" rtlCol="0"/>
          <a:lstStyle/>
          <a:p>
            <a:endParaRPr sz="1634"/>
          </a:p>
        </p:txBody>
      </p:sp>
      <p:sp>
        <p:nvSpPr>
          <p:cNvPr id="5" name="object 5"/>
          <p:cNvSpPr/>
          <p:nvPr/>
        </p:nvSpPr>
        <p:spPr>
          <a:xfrm>
            <a:off x="3339833" y="3179749"/>
            <a:ext cx="5523860" cy="2740318"/>
          </a:xfrm>
          <a:custGeom>
            <a:avLst/>
            <a:gdLst/>
            <a:ahLst/>
            <a:cxnLst/>
            <a:rect l="l" t="t" r="r" b="b"/>
            <a:pathLst>
              <a:path w="6086475" h="3019425">
                <a:moveTo>
                  <a:pt x="0" y="2947987"/>
                </a:moveTo>
                <a:lnTo>
                  <a:pt x="0" y="71437"/>
                </a:lnTo>
                <a:lnTo>
                  <a:pt x="0" y="66745"/>
                </a:lnTo>
                <a:lnTo>
                  <a:pt x="457" y="62100"/>
                </a:lnTo>
                <a:lnTo>
                  <a:pt x="1372" y="57499"/>
                </a:lnTo>
                <a:lnTo>
                  <a:pt x="2287" y="52899"/>
                </a:lnTo>
                <a:lnTo>
                  <a:pt x="3642" y="48431"/>
                </a:lnTo>
                <a:lnTo>
                  <a:pt x="5437" y="44098"/>
                </a:lnTo>
                <a:lnTo>
                  <a:pt x="7232" y="39764"/>
                </a:lnTo>
                <a:lnTo>
                  <a:pt x="20923" y="20923"/>
                </a:lnTo>
                <a:lnTo>
                  <a:pt x="24240" y="17605"/>
                </a:lnTo>
                <a:lnTo>
                  <a:pt x="27848" y="14644"/>
                </a:lnTo>
                <a:lnTo>
                  <a:pt x="31749" y="12038"/>
                </a:lnTo>
                <a:lnTo>
                  <a:pt x="35649" y="9433"/>
                </a:lnTo>
                <a:lnTo>
                  <a:pt x="66747" y="0"/>
                </a:lnTo>
                <a:lnTo>
                  <a:pt x="71437" y="0"/>
                </a:lnTo>
                <a:lnTo>
                  <a:pt x="6015037" y="0"/>
                </a:lnTo>
                <a:lnTo>
                  <a:pt x="6019727" y="0"/>
                </a:lnTo>
                <a:lnTo>
                  <a:pt x="6024373" y="456"/>
                </a:lnTo>
                <a:lnTo>
                  <a:pt x="6062234" y="17605"/>
                </a:lnTo>
                <a:lnTo>
                  <a:pt x="6065550" y="20923"/>
                </a:lnTo>
                <a:lnTo>
                  <a:pt x="6068867" y="24240"/>
                </a:lnTo>
                <a:lnTo>
                  <a:pt x="6081036" y="44098"/>
                </a:lnTo>
                <a:lnTo>
                  <a:pt x="6082831" y="48431"/>
                </a:lnTo>
                <a:lnTo>
                  <a:pt x="6084186" y="52899"/>
                </a:lnTo>
                <a:lnTo>
                  <a:pt x="6085101" y="57499"/>
                </a:lnTo>
                <a:lnTo>
                  <a:pt x="6086017" y="62100"/>
                </a:lnTo>
                <a:lnTo>
                  <a:pt x="6086474" y="66745"/>
                </a:lnTo>
                <a:lnTo>
                  <a:pt x="6086474" y="71437"/>
                </a:lnTo>
                <a:lnTo>
                  <a:pt x="6086474" y="2947987"/>
                </a:lnTo>
                <a:lnTo>
                  <a:pt x="6086474" y="2952677"/>
                </a:lnTo>
                <a:lnTo>
                  <a:pt x="6086017" y="2957322"/>
                </a:lnTo>
                <a:lnTo>
                  <a:pt x="6085101" y="2961923"/>
                </a:lnTo>
                <a:lnTo>
                  <a:pt x="6084186" y="2966524"/>
                </a:lnTo>
                <a:lnTo>
                  <a:pt x="6082831" y="2970991"/>
                </a:lnTo>
                <a:lnTo>
                  <a:pt x="6081036" y="2975325"/>
                </a:lnTo>
                <a:lnTo>
                  <a:pt x="6079241" y="2979658"/>
                </a:lnTo>
                <a:lnTo>
                  <a:pt x="6077040" y="2983774"/>
                </a:lnTo>
                <a:lnTo>
                  <a:pt x="6074434" y="2987673"/>
                </a:lnTo>
                <a:lnTo>
                  <a:pt x="6071829" y="2991574"/>
                </a:lnTo>
                <a:lnTo>
                  <a:pt x="6068867" y="2995183"/>
                </a:lnTo>
                <a:lnTo>
                  <a:pt x="6065550" y="2998500"/>
                </a:lnTo>
                <a:lnTo>
                  <a:pt x="6062234" y="3001817"/>
                </a:lnTo>
                <a:lnTo>
                  <a:pt x="6042373" y="3013984"/>
                </a:lnTo>
                <a:lnTo>
                  <a:pt x="6038039" y="3015779"/>
                </a:lnTo>
                <a:lnTo>
                  <a:pt x="6015037" y="3019424"/>
                </a:lnTo>
                <a:lnTo>
                  <a:pt x="71437" y="3019424"/>
                </a:lnTo>
                <a:lnTo>
                  <a:pt x="44099" y="3013984"/>
                </a:lnTo>
                <a:lnTo>
                  <a:pt x="39765" y="3012190"/>
                </a:lnTo>
                <a:lnTo>
                  <a:pt x="35649" y="3009989"/>
                </a:lnTo>
                <a:lnTo>
                  <a:pt x="31749" y="3007383"/>
                </a:lnTo>
                <a:lnTo>
                  <a:pt x="27848" y="3004777"/>
                </a:lnTo>
                <a:lnTo>
                  <a:pt x="24240" y="3001817"/>
                </a:lnTo>
                <a:lnTo>
                  <a:pt x="20923" y="2998500"/>
                </a:lnTo>
                <a:lnTo>
                  <a:pt x="17606" y="2995183"/>
                </a:lnTo>
                <a:lnTo>
                  <a:pt x="14645" y="2991574"/>
                </a:lnTo>
                <a:lnTo>
                  <a:pt x="12039" y="2987673"/>
                </a:lnTo>
                <a:lnTo>
                  <a:pt x="9433" y="2983774"/>
                </a:lnTo>
                <a:lnTo>
                  <a:pt x="1372" y="2961923"/>
                </a:lnTo>
                <a:lnTo>
                  <a:pt x="457" y="2957322"/>
                </a:lnTo>
                <a:lnTo>
                  <a:pt x="0" y="2952677"/>
                </a:lnTo>
                <a:lnTo>
                  <a:pt x="0" y="2947987"/>
                </a:lnTo>
                <a:close/>
              </a:path>
            </a:pathLst>
          </a:custGeom>
          <a:ln w="9524">
            <a:solidFill>
              <a:srgbClr val="D9DBDF"/>
            </a:solidFill>
          </a:ln>
        </p:spPr>
        <p:txBody>
          <a:bodyPr wrap="square" lIns="0" tIns="0" rIns="0" bIns="0" rtlCol="0"/>
          <a:lstStyle/>
          <a:p>
            <a:endParaRPr sz="1634"/>
          </a:p>
        </p:txBody>
      </p:sp>
      <p:sp>
        <p:nvSpPr>
          <p:cNvPr id="6" name="object 6"/>
          <p:cNvSpPr txBox="1"/>
          <p:nvPr/>
        </p:nvSpPr>
        <p:spPr>
          <a:xfrm>
            <a:off x="3540098" y="1348672"/>
            <a:ext cx="2192831" cy="706701"/>
          </a:xfrm>
          <a:prstGeom prst="rect">
            <a:avLst/>
          </a:prstGeom>
        </p:spPr>
        <p:txBody>
          <a:bodyPr vert="horz" wrap="square" lIns="0" tIns="11526" rIns="0" bIns="0" rtlCol="0">
            <a:spAutoFit/>
          </a:bodyPr>
          <a:lstStyle/>
          <a:p>
            <a:pPr marL="11527">
              <a:spcBef>
                <a:spcPts val="91"/>
              </a:spcBef>
            </a:pPr>
            <a:r>
              <a:rPr sz="1400" spc="45" dirty="0">
                <a:solidFill>
                  <a:srgbClr val="202024"/>
                </a:solidFill>
                <a:latin typeface="Calibri"/>
                <a:cs typeface="Calibri"/>
              </a:rPr>
              <a:t>What</a:t>
            </a:r>
            <a:r>
              <a:rPr sz="1400" spc="14" dirty="0">
                <a:solidFill>
                  <a:srgbClr val="202024"/>
                </a:solidFill>
                <a:latin typeface="Calibri"/>
                <a:cs typeface="Calibri"/>
              </a:rPr>
              <a:t> </a:t>
            </a:r>
            <a:r>
              <a:rPr sz="1400" spc="64" dirty="0">
                <a:solidFill>
                  <a:srgbClr val="202024"/>
                </a:solidFill>
                <a:latin typeface="Calibri"/>
                <a:cs typeface="Calibri"/>
              </a:rPr>
              <a:t>type</a:t>
            </a:r>
            <a:r>
              <a:rPr sz="1400" spc="14" dirty="0">
                <a:solidFill>
                  <a:srgbClr val="202024"/>
                </a:solidFill>
                <a:latin typeface="Calibri"/>
                <a:cs typeface="Calibri"/>
              </a:rPr>
              <a:t> </a:t>
            </a:r>
            <a:r>
              <a:rPr sz="1400" spc="68" dirty="0">
                <a:solidFill>
                  <a:srgbClr val="202024"/>
                </a:solidFill>
                <a:latin typeface="Calibri"/>
                <a:cs typeface="Calibri"/>
              </a:rPr>
              <a:t>of</a:t>
            </a:r>
            <a:r>
              <a:rPr sz="1400" spc="14" dirty="0">
                <a:solidFill>
                  <a:srgbClr val="202024"/>
                </a:solidFill>
                <a:latin typeface="Calibri"/>
                <a:cs typeface="Calibri"/>
              </a:rPr>
              <a:t> </a:t>
            </a:r>
            <a:r>
              <a:rPr sz="1400" spc="59" dirty="0">
                <a:solidFill>
                  <a:srgbClr val="202024"/>
                </a:solidFill>
                <a:latin typeface="Calibri"/>
                <a:cs typeface="Calibri"/>
              </a:rPr>
              <a:t>boat</a:t>
            </a:r>
            <a:r>
              <a:rPr sz="1400" spc="14" dirty="0">
                <a:solidFill>
                  <a:srgbClr val="202024"/>
                </a:solidFill>
                <a:latin typeface="Calibri"/>
                <a:cs typeface="Calibri"/>
              </a:rPr>
              <a:t> </a:t>
            </a:r>
            <a:r>
              <a:rPr sz="1400" spc="77" dirty="0">
                <a:solidFill>
                  <a:srgbClr val="202024"/>
                </a:solidFill>
                <a:latin typeface="Calibri"/>
                <a:cs typeface="Calibri"/>
              </a:rPr>
              <a:t>do</a:t>
            </a:r>
            <a:r>
              <a:rPr sz="1400" spc="14" dirty="0">
                <a:solidFill>
                  <a:srgbClr val="202024"/>
                </a:solidFill>
                <a:latin typeface="Calibri"/>
                <a:cs typeface="Calibri"/>
              </a:rPr>
              <a:t> </a:t>
            </a:r>
            <a:r>
              <a:rPr sz="1400" spc="54" dirty="0">
                <a:solidFill>
                  <a:srgbClr val="202024"/>
                </a:solidFill>
                <a:latin typeface="Calibri"/>
                <a:cs typeface="Calibri"/>
              </a:rPr>
              <a:t>you</a:t>
            </a:r>
            <a:r>
              <a:rPr sz="1400" spc="14" dirty="0">
                <a:solidFill>
                  <a:srgbClr val="202024"/>
                </a:solidFill>
                <a:latin typeface="Calibri"/>
                <a:cs typeface="Calibri"/>
              </a:rPr>
              <a:t> </a:t>
            </a:r>
            <a:r>
              <a:rPr sz="1400" spc="64" dirty="0">
                <a:solidFill>
                  <a:srgbClr val="202024"/>
                </a:solidFill>
                <a:latin typeface="Calibri"/>
                <a:cs typeface="Calibri"/>
              </a:rPr>
              <a:t>cruise</a:t>
            </a:r>
            <a:r>
              <a:rPr sz="1400" spc="14" dirty="0">
                <a:solidFill>
                  <a:srgbClr val="202024"/>
                </a:solidFill>
                <a:latin typeface="Calibri"/>
                <a:cs typeface="Calibri"/>
              </a:rPr>
              <a:t> </a:t>
            </a:r>
            <a:r>
              <a:rPr sz="1400" spc="18" dirty="0">
                <a:solidFill>
                  <a:srgbClr val="202024"/>
                </a:solidFill>
                <a:latin typeface="Calibri"/>
                <a:cs typeface="Calibri"/>
              </a:rPr>
              <a:t>in</a:t>
            </a:r>
            <a:endParaRPr sz="1400" dirty="0">
              <a:latin typeface="Calibri"/>
              <a:cs typeface="Calibri"/>
            </a:endParaRPr>
          </a:p>
          <a:p>
            <a:pPr marL="11527">
              <a:spcBef>
                <a:spcPts val="803"/>
              </a:spcBef>
            </a:pPr>
            <a:r>
              <a:rPr sz="1050" spc="9" dirty="0">
                <a:solidFill>
                  <a:srgbClr val="202024"/>
                </a:solidFill>
                <a:latin typeface="Roboto"/>
                <a:cs typeface="Roboto"/>
              </a:rPr>
              <a:t>40</a:t>
            </a:r>
            <a:r>
              <a:rPr sz="1050" dirty="0">
                <a:solidFill>
                  <a:srgbClr val="202024"/>
                </a:solidFill>
                <a:latin typeface="Roboto"/>
                <a:cs typeface="Roboto"/>
              </a:rPr>
              <a:t> </a:t>
            </a:r>
            <a:r>
              <a:rPr sz="1050" spc="14" dirty="0">
                <a:solidFill>
                  <a:srgbClr val="202024"/>
                </a:solidFill>
                <a:latin typeface="Roboto"/>
                <a:cs typeface="Roboto"/>
              </a:rPr>
              <a:t>responses</a:t>
            </a:r>
            <a:endParaRPr sz="1050" dirty="0">
              <a:latin typeface="Roboto"/>
              <a:cs typeface="Roboto"/>
            </a:endParaRPr>
          </a:p>
        </p:txBody>
      </p:sp>
      <p:sp>
        <p:nvSpPr>
          <p:cNvPr id="7" name="object 7"/>
          <p:cNvSpPr txBox="1"/>
          <p:nvPr/>
        </p:nvSpPr>
        <p:spPr>
          <a:xfrm>
            <a:off x="3540097" y="4201370"/>
            <a:ext cx="3096473" cy="706701"/>
          </a:xfrm>
          <a:prstGeom prst="rect">
            <a:avLst/>
          </a:prstGeom>
        </p:spPr>
        <p:txBody>
          <a:bodyPr vert="horz" wrap="square" lIns="0" tIns="11526" rIns="0" bIns="0" rtlCol="0">
            <a:spAutoFit/>
          </a:bodyPr>
          <a:lstStyle/>
          <a:p>
            <a:pPr marL="11527">
              <a:spcBef>
                <a:spcPts val="91"/>
              </a:spcBef>
            </a:pPr>
            <a:r>
              <a:rPr sz="1400" spc="45" dirty="0">
                <a:solidFill>
                  <a:srgbClr val="202024"/>
                </a:solidFill>
                <a:latin typeface="Calibri"/>
                <a:cs typeface="Calibri"/>
              </a:rPr>
              <a:t>What</a:t>
            </a:r>
            <a:r>
              <a:rPr sz="1400" spc="14" dirty="0">
                <a:solidFill>
                  <a:srgbClr val="202024"/>
                </a:solidFill>
                <a:latin typeface="Calibri"/>
                <a:cs typeface="Calibri"/>
              </a:rPr>
              <a:t> </a:t>
            </a:r>
            <a:r>
              <a:rPr sz="1400" spc="64" dirty="0">
                <a:solidFill>
                  <a:srgbClr val="202024"/>
                </a:solidFill>
                <a:latin typeface="Calibri"/>
                <a:cs typeface="Calibri"/>
              </a:rPr>
              <a:t>size</a:t>
            </a:r>
            <a:r>
              <a:rPr sz="1400" spc="14" dirty="0">
                <a:solidFill>
                  <a:srgbClr val="202024"/>
                </a:solidFill>
                <a:latin typeface="Calibri"/>
                <a:cs typeface="Calibri"/>
              </a:rPr>
              <a:t> </a:t>
            </a:r>
            <a:r>
              <a:rPr sz="1400" spc="68" dirty="0">
                <a:solidFill>
                  <a:srgbClr val="202024"/>
                </a:solidFill>
                <a:latin typeface="Calibri"/>
                <a:cs typeface="Calibri"/>
              </a:rPr>
              <a:t>of</a:t>
            </a:r>
            <a:r>
              <a:rPr sz="1400" spc="14" dirty="0">
                <a:solidFill>
                  <a:srgbClr val="202024"/>
                </a:solidFill>
                <a:latin typeface="Calibri"/>
                <a:cs typeface="Calibri"/>
              </a:rPr>
              <a:t> </a:t>
            </a:r>
            <a:r>
              <a:rPr sz="1400" spc="59" dirty="0">
                <a:solidFill>
                  <a:srgbClr val="202024"/>
                </a:solidFill>
                <a:latin typeface="Calibri"/>
                <a:cs typeface="Calibri"/>
              </a:rPr>
              <a:t>boat</a:t>
            </a:r>
            <a:r>
              <a:rPr sz="1400" spc="14" dirty="0">
                <a:solidFill>
                  <a:srgbClr val="202024"/>
                </a:solidFill>
                <a:latin typeface="Calibri"/>
                <a:cs typeface="Calibri"/>
              </a:rPr>
              <a:t> </a:t>
            </a:r>
            <a:r>
              <a:rPr sz="1400" spc="77" dirty="0">
                <a:solidFill>
                  <a:srgbClr val="202024"/>
                </a:solidFill>
                <a:latin typeface="Calibri"/>
                <a:cs typeface="Calibri"/>
              </a:rPr>
              <a:t>do</a:t>
            </a:r>
            <a:r>
              <a:rPr sz="1400" spc="18" dirty="0">
                <a:solidFill>
                  <a:srgbClr val="202024"/>
                </a:solidFill>
                <a:latin typeface="Calibri"/>
                <a:cs typeface="Calibri"/>
              </a:rPr>
              <a:t> </a:t>
            </a:r>
            <a:r>
              <a:rPr sz="1400" spc="54" dirty="0">
                <a:solidFill>
                  <a:srgbClr val="202024"/>
                </a:solidFill>
                <a:latin typeface="Calibri"/>
                <a:cs typeface="Calibri"/>
              </a:rPr>
              <a:t>you</a:t>
            </a:r>
            <a:r>
              <a:rPr sz="1400" spc="14" dirty="0">
                <a:solidFill>
                  <a:srgbClr val="202024"/>
                </a:solidFill>
                <a:latin typeface="Calibri"/>
                <a:cs typeface="Calibri"/>
              </a:rPr>
              <a:t> </a:t>
            </a:r>
            <a:r>
              <a:rPr sz="1400" spc="45" dirty="0">
                <a:solidFill>
                  <a:srgbClr val="202024"/>
                </a:solidFill>
                <a:latin typeface="Calibri"/>
                <a:cs typeface="Calibri"/>
              </a:rPr>
              <a:t>cruise/mostly</a:t>
            </a:r>
            <a:r>
              <a:rPr sz="1400" spc="14" dirty="0">
                <a:solidFill>
                  <a:srgbClr val="202024"/>
                </a:solidFill>
                <a:latin typeface="Calibri"/>
                <a:cs typeface="Calibri"/>
              </a:rPr>
              <a:t> </a:t>
            </a:r>
            <a:r>
              <a:rPr sz="1400" spc="64" dirty="0">
                <a:solidFill>
                  <a:srgbClr val="202024"/>
                </a:solidFill>
                <a:latin typeface="Calibri"/>
                <a:cs typeface="Calibri"/>
              </a:rPr>
              <a:t>cruise</a:t>
            </a:r>
            <a:r>
              <a:rPr sz="1400" spc="14" dirty="0">
                <a:solidFill>
                  <a:srgbClr val="202024"/>
                </a:solidFill>
                <a:latin typeface="Calibri"/>
                <a:cs typeface="Calibri"/>
              </a:rPr>
              <a:t> </a:t>
            </a:r>
            <a:r>
              <a:rPr sz="1400" spc="18" dirty="0">
                <a:solidFill>
                  <a:srgbClr val="202024"/>
                </a:solidFill>
                <a:latin typeface="Calibri"/>
                <a:cs typeface="Calibri"/>
              </a:rPr>
              <a:t>in?</a:t>
            </a:r>
            <a:endParaRPr sz="1400" dirty="0">
              <a:latin typeface="Calibri"/>
              <a:cs typeface="Calibri"/>
            </a:endParaRPr>
          </a:p>
          <a:p>
            <a:pPr marL="11527">
              <a:spcBef>
                <a:spcPts val="803"/>
              </a:spcBef>
            </a:pPr>
            <a:r>
              <a:rPr sz="1050" spc="9" dirty="0">
                <a:solidFill>
                  <a:srgbClr val="202024"/>
                </a:solidFill>
                <a:latin typeface="Roboto"/>
                <a:cs typeface="Roboto"/>
              </a:rPr>
              <a:t>40</a:t>
            </a:r>
            <a:r>
              <a:rPr sz="1050" dirty="0">
                <a:solidFill>
                  <a:srgbClr val="202024"/>
                </a:solidFill>
                <a:latin typeface="Roboto"/>
                <a:cs typeface="Roboto"/>
              </a:rPr>
              <a:t> </a:t>
            </a:r>
            <a:r>
              <a:rPr sz="1050" spc="14" dirty="0">
                <a:solidFill>
                  <a:srgbClr val="202024"/>
                </a:solidFill>
                <a:latin typeface="Roboto"/>
                <a:cs typeface="Roboto"/>
              </a:rPr>
              <a:t>responses</a:t>
            </a:r>
            <a:endParaRPr sz="1050" dirty="0">
              <a:latin typeface="Roboto"/>
              <a:cs typeface="Roboto"/>
            </a:endParaRPr>
          </a:p>
        </p:txBody>
      </p:sp>
      <p:pic>
        <p:nvPicPr>
          <p:cNvPr id="11" name="object 11"/>
          <p:cNvPicPr/>
          <p:nvPr/>
        </p:nvPicPr>
        <p:blipFill>
          <a:blip r:embed="rId2" cstate="print"/>
          <a:stretch>
            <a:fillRect/>
          </a:stretch>
        </p:blipFill>
        <p:spPr>
          <a:xfrm>
            <a:off x="6871126" y="2060405"/>
            <a:ext cx="103734" cy="103734"/>
          </a:xfrm>
          <a:prstGeom prst="rect">
            <a:avLst/>
          </a:prstGeom>
        </p:spPr>
      </p:pic>
      <p:sp>
        <p:nvSpPr>
          <p:cNvPr id="12" name="object 12"/>
          <p:cNvSpPr txBox="1"/>
          <p:nvPr/>
        </p:nvSpPr>
        <p:spPr>
          <a:xfrm>
            <a:off x="7006559" y="1993555"/>
            <a:ext cx="490433" cy="326020"/>
          </a:xfrm>
          <a:prstGeom prst="rect">
            <a:avLst/>
          </a:prstGeom>
        </p:spPr>
        <p:txBody>
          <a:bodyPr vert="horz" wrap="square" lIns="0" tIns="11526" rIns="0" bIns="0" rtlCol="0">
            <a:spAutoFit/>
          </a:bodyPr>
          <a:lstStyle/>
          <a:p>
            <a:pPr marL="11527" marR="4611">
              <a:lnSpc>
                <a:spcPct val="131900"/>
              </a:lnSpc>
              <a:spcBef>
                <a:spcPts val="91"/>
              </a:spcBef>
            </a:pPr>
            <a:r>
              <a:rPr sz="817" dirty="0">
                <a:solidFill>
                  <a:srgbClr val="212121"/>
                </a:solidFill>
                <a:latin typeface="Arial"/>
                <a:cs typeface="Arial"/>
              </a:rPr>
              <a:t>Sailboat </a:t>
            </a:r>
            <a:r>
              <a:rPr sz="817" spc="5" dirty="0">
                <a:solidFill>
                  <a:srgbClr val="212121"/>
                </a:solidFill>
                <a:latin typeface="Arial"/>
                <a:cs typeface="Arial"/>
              </a:rPr>
              <a:t> </a:t>
            </a:r>
            <a:r>
              <a:rPr sz="817" dirty="0">
                <a:solidFill>
                  <a:srgbClr val="212121"/>
                </a:solidFill>
                <a:latin typeface="Arial"/>
                <a:cs typeface="Arial"/>
              </a:rPr>
              <a:t>Motorboat</a:t>
            </a:r>
            <a:endParaRPr sz="817">
              <a:latin typeface="Arial"/>
              <a:cs typeface="Arial"/>
            </a:endParaRPr>
          </a:p>
        </p:txBody>
      </p:sp>
      <p:pic>
        <p:nvPicPr>
          <p:cNvPr id="14" name="object 14"/>
          <p:cNvPicPr/>
          <p:nvPr/>
        </p:nvPicPr>
        <p:blipFill>
          <a:blip r:embed="rId3" cstate="print"/>
          <a:stretch>
            <a:fillRect/>
          </a:stretch>
        </p:blipFill>
        <p:spPr>
          <a:xfrm>
            <a:off x="6871126" y="2224652"/>
            <a:ext cx="103734" cy="103734"/>
          </a:xfrm>
          <a:prstGeom prst="rect">
            <a:avLst/>
          </a:prstGeom>
        </p:spPr>
      </p:pic>
      <p:pic>
        <p:nvPicPr>
          <p:cNvPr id="15" name="object 15"/>
          <p:cNvPicPr/>
          <p:nvPr/>
        </p:nvPicPr>
        <p:blipFill>
          <a:blip r:embed="rId4" cstate="print"/>
          <a:stretch>
            <a:fillRect/>
          </a:stretch>
        </p:blipFill>
        <p:spPr>
          <a:xfrm>
            <a:off x="4480912" y="2056098"/>
            <a:ext cx="1564660" cy="1564625"/>
          </a:xfrm>
          <a:prstGeom prst="rect">
            <a:avLst/>
          </a:prstGeom>
        </p:spPr>
      </p:pic>
      <p:sp>
        <p:nvSpPr>
          <p:cNvPr id="16" name="object 16"/>
          <p:cNvSpPr txBox="1"/>
          <p:nvPr/>
        </p:nvSpPr>
        <p:spPr>
          <a:xfrm>
            <a:off x="4583868" y="2800455"/>
            <a:ext cx="317543" cy="137379"/>
          </a:xfrm>
          <a:prstGeom prst="rect">
            <a:avLst/>
          </a:prstGeom>
        </p:spPr>
        <p:txBody>
          <a:bodyPr vert="horz" wrap="square" lIns="0" tIns="11526" rIns="0" bIns="0" rtlCol="0">
            <a:spAutoFit/>
          </a:bodyPr>
          <a:lstStyle/>
          <a:p>
            <a:pPr marL="11527">
              <a:spcBef>
                <a:spcPts val="91"/>
              </a:spcBef>
            </a:pPr>
            <a:r>
              <a:rPr sz="817" dirty="0">
                <a:solidFill>
                  <a:srgbClr val="FFFFFF"/>
                </a:solidFill>
                <a:latin typeface="Arial"/>
                <a:cs typeface="Arial"/>
              </a:rPr>
              <a:t>97.5%</a:t>
            </a:r>
            <a:endParaRPr sz="817">
              <a:latin typeface="Arial"/>
              <a:cs typeface="Arial"/>
            </a:endParaRPr>
          </a:p>
        </p:txBody>
      </p:sp>
      <p:pic>
        <p:nvPicPr>
          <p:cNvPr id="19" name="object 19"/>
          <p:cNvPicPr/>
          <p:nvPr/>
        </p:nvPicPr>
        <p:blipFill>
          <a:blip r:embed="rId2" cstate="print"/>
          <a:stretch>
            <a:fillRect/>
          </a:stretch>
        </p:blipFill>
        <p:spPr>
          <a:xfrm>
            <a:off x="6871126" y="4913102"/>
            <a:ext cx="103734" cy="103734"/>
          </a:xfrm>
          <a:prstGeom prst="rect">
            <a:avLst/>
          </a:prstGeom>
        </p:spPr>
      </p:pic>
      <p:pic>
        <p:nvPicPr>
          <p:cNvPr id="20" name="object 20"/>
          <p:cNvPicPr/>
          <p:nvPr/>
        </p:nvPicPr>
        <p:blipFill>
          <a:blip r:embed="rId3" cstate="print"/>
          <a:stretch>
            <a:fillRect/>
          </a:stretch>
        </p:blipFill>
        <p:spPr>
          <a:xfrm>
            <a:off x="6871126" y="5077349"/>
            <a:ext cx="103734" cy="103734"/>
          </a:xfrm>
          <a:prstGeom prst="rect">
            <a:avLst/>
          </a:prstGeom>
        </p:spPr>
      </p:pic>
      <p:pic>
        <p:nvPicPr>
          <p:cNvPr id="21" name="object 21"/>
          <p:cNvPicPr/>
          <p:nvPr/>
        </p:nvPicPr>
        <p:blipFill>
          <a:blip r:embed="rId5" cstate="print"/>
          <a:stretch>
            <a:fillRect/>
          </a:stretch>
        </p:blipFill>
        <p:spPr>
          <a:xfrm>
            <a:off x="6871126" y="5241595"/>
            <a:ext cx="103734" cy="103734"/>
          </a:xfrm>
          <a:prstGeom prst="rect">
            <a:avLst/>
          </a:prstGeom>
        </p:spPr>
      </p:pic>
      <p:sp>
        <p:nvSpPr>
          <p:cNvPr id="22" name="object 22"/>
          <p:cNvSpPr txBox="1"/>
          <p:nvPr/>
        </p:nvSpPr>
        <p:spPr>
          <a:xfrm>
            <a:off x="7006558" y="4846253"/>
            <a:ext cx="328492" cy="670166"/>
          </a:xfrm>
          <a:prstGeom prst="rect">
            <a:avLst/>
          </a:prstGeom>
        </p:spPr>
        <p:txBody>
          <a:bodyPr vert="horz" wrap="square" lIns="0" tIns="51291" rIns="0" bIns="0" rtlCol="0">
            <a:spAutoFit/>
          </a:bodyPr>
          <a:lstStyle/>
          <a:p>
            <a:pPr marL="11527">
              <a:spcBef>
                <a:spcPts val="404"/>
              </a:spcBef>
            </a:pPr>
            <a:r>
              <a:rPr sz="817" dirty="0">
                <a:solidFill>
                  <a:srgbClr val="212121"/>
                </a:solidFill>
                <a:latin typeface="Arial"/>
                <a:cs typeface="Arial"/>
              </a:rPr>
              <a:t>&lt;20'</a:t>
            </a:r>
            <a:endParaRPr sz="817">
              <a:latin typeface="Arial"/>
              <a:cs typeface="Arial"/>
            </a:endParaRPr>
          </a:p>
          <a:p>
            <a:pPr marL="11527">
              <a:spcBef>
                <a:spcPts val="313"/>
              </a:spcBef>
            </a:pPr>
            <a:r>
              <a:rPr sz="817" dirty="0">
                <a:solidFill>
                  <a:srgbClr val="212121"/>
                </a:solidFill>
                <a:latin typeface="Arial"/>
                <a:cs typeface="Arial"/>
              </a:rPr>
              <a:t>20'-30'</a:t>
            </a:r>
            <a:endParaRPr sz="817">
              <a:latin typeface="Arial"/>
              <a:cs typeface="Arial"/>
            </a:endParaRPr>
          </a:p>
          <a:p>
            <a:pPr marL="11527">
              <a:spcBef>
                <a:spcPts val="313"/>
              </a:spcBef>
            </a:pPr>
            <a:r>
              <a:rPr sz="817" dirty="0">
                <a:solidFill>
                  <a:srgbClr val="212121"/>
                </a:solidFill>
                <a:latin typeface="Arial"/>
                <a:cs typeface="Arial"/>
              </a:rPr>
              <a:t>31'-40'</a:t>
            </a:r>
            <a:endParaRPr sz="817">
              <a:latin typeface="Arial"/>
              <a:cs typeface="Arial"/>
            </a:endParaRPr>
          </a:p>
          <a:p>
            <a:pPr marL="11527">
              <a:spcBef>
                <a:spcPts val="313"/>
              </a:spcBef>
            </a:pPr>
            <a:r>
              <a:rPr sz="817" dirty="0">
                <a:solidFill>
                  <a:srgbClr val="212121"/>
                </a:solidFill>
                <a:latin typeface="Arial"/>
                <a:cs typeface="Arial"/>
              </a:rPr>
              <a:t>&gt;40'</a:t>
            </a:r>
            <a:endParaRPr sz="817">
              <a:latin typeface="Arial"/>
              <a:cs typeface="Arial"/>
            </a:endParaRPr>
          </a:p>
        </p:txBody>
      </p:sp>
      <p:grpSp>
        <p:nvGrpSpPr>
          <p:cNvPr id="23" name="object 23"/>
          <p:cNvGrpSpPr/>
          <p:nvPr/>
        </p:nvGrpSpPr>
        <p:grpSpPr>
          <a:xfrm>
            <a:off x="5258920" y="5405842"/>
            <a:ext cx="1716229" cy="840249"/>
            <a:chOff x="4418012" y="5022850"/>
            <a:chExt cx="1891030" cy="925830"/>
          </a:xfrm>
        </p:grpSpPr>
        <p:pic>
          <p:nvPicPr>
            <p:cNvPr id="24" name="object 24"/>
            <p:cNvPicPr/>
            <p:nvPr/>
          </p:nvPicPr>
          <p:blipFill>
            <a:blip r:embed="rId6" cstate="print"/>
            <a:stretch>
              <a:fillRect/>
            </a:stretch>
          </p:blipFill>
          <p:spPr>
            <a:xfrm>
              <a:off x="6194424" y="5022850"/>
              <a:ext cx="114300" cy="114299"/>
            </a:xfrm>
            <a:prstGeom prst="rect">
              <a:avLst/>
            </a:prstGeom>
          </p:spPr>
        </p:pic>
        <p:sp>
          <p:nvSpPr>
            <p:cNvPr id="25" name="object 25"/>
            <p:cNvSpPr/>
            <p:nvPr/>
          </p:nvSpPr>
          <p:spPr>
            <a:xfrm>
              <a:off x="4422775" y="5337174"/>
              <a:ext cx="857250" cy="0"/>
            </a:xfrm>
            <a:custGeom>
              <a:avLst/>
              <a:gdLst/>
              <a:ahLst/>
              <a:cxnLst/>
              <a:rect l="l" t="t" r="r" b="b"/>
              <a:pathLst>
                <a:path w="857250">
                  <a:moveTo>
                    <a:pt x="0" y="0"/>
                  </a:moveTo>
                  <a:lnTo>
                    <a:pt x="857249" y="0"/>
                  </a:lnTo>
                  <a:lnTo>
                    <a:pt x="0" y="0"/>
                  </a:lnTo>
                </a:path>
              </a:pathLst>
            </a:custGeom>
            <a:ln w="9524">
              <a:solidFill>
                <a:srgbClr val="FFFFFF"/>
              </a:solidFill>
            </a:ln>
          </p:spPr>
          <p:txBody>
            <a:bodyPr wrap="square" lIns="0" tIns="0" rIns="0" bIns="0" rtlCol="0"/>
            <a:lstStyle/>
            <a:p>
              <a:endParaRPr sz="1634"/>
            </a:p>
          </p:txBody>
        </p:sp>
        <p:sp>
          <p:nvSpPr>
            <p:cNvPr id="26" name="object 26"/>
            <p:cNvSpPr/>
            <p:nvPr/>
          </p:nvSpPr>
          <p:spPr>
            <a:xfrm>
              <a:off x="4422775" y="5337174"/>
              <a:ext cx="857250" cy="606425"/>
            </a:xfrm>
            <a:custGeom>
              <a:avLst/>
              <a:gdLst/>
              <a:ahLst/>
              <a:cxnLst/>
              <a:rect l="l" t="t" r="r" b="b"/>
              <a:pathLst>
                <a:path w="857250" h="606425">
                  <a:moveTo>
                    <a:pt x="606167" y="606167"/>
                  </a:moveTo>
                  <a:lnTo>
                    <a:pt x="0" y="0"/>
                  </a:lnTo>
                  <a:lnTo>
                    <a:pt x="857249" y="0"/>
                  </a:lnTo>
                  <a:lnTo>
                    <a:pt x="856220" y="42114"/>
                  </a:lnTo>
                  <a:lnTo>
                    <a:pt x="853131" y="84026"/>
                  </a:lnTo>
                  <a:lnTo>
                    <a:pt x="847984" y="125735"/>
                  </a:lnTo>
                  <a:lnTo>
                    <a:pt x="840778" y="167241"/>
                  </a:lnTo>
                  <a:lnTo>
                    <a:pt x="831552" y="208345"/>
                  </a:lnTo>
                  <a:lnTo>
                    <a:pt x="820346" y="248849"/>
                  </a:lnTo>
                  <a:lnTo>
                    <a:pt x="807161" y="288752"/>
                  </a:lnTo>
                  <a:lnTo>
                    <a:pt x="791996" y="328055"/>
                  </a:lnTo>
                  <a:lnTo>
                    <a:pt x="774928" y="366570"/>
                  </a:lnTo>
                  <a:lnTo>
                    <a:pt x="756036" y="404109"/>
                  </a:lnTo>
                  <a:lnTo>
                    <a:pt x="735319" y="440673"/>
                  </a:lnTo>
                  <a:lnTo>
                    <a:pt x="712777" y="476262"/>
                  </a:lnTo>
                  <a:lnTo>
                    <a:pt x="688523" y="510707"/>
                  </a:lnTo>
                  <a:lnTo>
                    <a:pt x="662670" y="543840"/>
                  </a:lnTo>
                  <a:lnTo>
                    <a:pt x="635218" y="575659"/>
                  </a:lnTo>
                  <a:lnTo>
                    <a:pt x="606167" y="606167"/>
                  </a:lnTo>
                  <a:close/>
                </a:path>
              </a:pathLst>
            </a:custGeom>
            <a:solidFill>
              <a:srgbClr val="DB3812"/>
            </a:solidFill>
          </p:spPr>
          <p:txBody>
            <a:bodyPr wrap="square" lIns="0" tIns="0" rIns="0" bIns="0" rtlCol="0"/>
            <a:lstStyle/>
            <a:p>
              <a:endParaRPr sz="1634"/>
            </a:p>
          </p:txBody>
        </p:sp>
        <p:sp>
          <p:nvSpPr>
            <p:cNvPr id="27" name="object 27"/>
            <p:cNvSpPr/>
            <p:nvPr/>
          </p:nvSpPr>
          <p:spPr>
            <a:xfrm>
              <a:off x="4422775" y="5337174"/>
              <a:ext cx="857250" cy="606425"/>
            </a:xfrm>
            <a:custGeom>
              <a:avLst/>
              <a:gdLst/>
              <a:ahLst/>
              <a:cxnLst/>
              <a:rect l="l" t="t" r="r" b="b"/>
              <a:pathLst>
                <a:path w="857250" h="606425">
                  <a:moveTo>
                    <a:pt x="0" y="0"/>
                  </a:moveTo>
                  <a:lnTo>
                    <a:pt x="857249" y="0"/>
                  </a:lnTo>
                  <a:lnTo>
                    <a:pt x="856220" y="42114"/>
                  </a:lnTo>
                  <a:lnTo>
                    <a:pt x="853131" y="84026"/>
                  </a:lnTo>
                  <a:lnTo>
                    <a:pt x="847984" y="125735"/>
                  </a:lnTo>
                  <a:lnTo>
                    <a:pt x="840778" y="167241"/>
                  </a:lnTo>
                  <a:lnTo>
                    <a:pt x="831552" y="208345"/>
                  </a:lnTo>
                  <a:lnTo>
                    <a:pt x="820346" y="248849"/>
                  </a:lnTo>
                  <a:lnTo>
                    <a:pt x="807161" y="288752"/>
                  </a:lnTo>
                  <a:lnTo>
                    <a:pt x="791996" y="328055"/>
                  </a:lnTo>
                  <a:lnTo>
                    <a:pt x="774928" y="366570"/>
                  </a:lnTo>
                  <a:lnTo>
                    <a:pt x="756036" y="404109"/>
                  </a:lnTo>
                  <a:lnTo>
                    <a:pt x="735319" y="440673"/>
                  </a:lnTo>
                  <a:lnTo>
                    <a:pt x="712777" y="476262"/>
                  </a:lnTo>
                  <a:lnTo>
                    <a:pt x="688523" y="510707"/>
                  </a:lnTo>
                  <a:lnTo>
                    <a:pt x="662670" y="543840"/>
                  </a:lnTo>
                  <a:lnTo>
                    <a:pt x="635218" y="575659"/>
                  </a:lnTo>
                  <a:lnTo>
                    <a:pt x="606167" y="606167"/>
                  </a:lnTo>
                  <a:lnTo>
                    <a:pt x="0" y="0"/>
                  </a:lnTo>
                </a:path>
              </a:pathLst>
            </a:custGeom>
            <a:ln w="9524">
              <a:solidFill>
                <a:srgbClr val="FFFFFF"/>
              </a:solidFill>
            </a:ln>
          </p:spPr>
          <p:txBody>
            <a:bodyPr wrap="square" lIns="0" tIns="0" rIns="0" bIns="0" rtlCol="0"/>
            <a:lstStyle/>
            <a:p>
              <a:endParaRPr sz="1634"/>
            </a:p>
          </p:txBody>
        </p:sp>
      </p:grpSp>
      <p:sp>
        <p:nvSpPr>
          <p:cNvPr id="28" name="object 28"/>
          <p:cNvSpPr txBox="1"/>
          <p:nvPr/>
        </p:nvSpPr>
        <p:spPr>
          <a:xfrm>
            <a:off x="5583886" y="5810618"/>
            <a:ext cx="317543" cy="137379"/>
          </a:xfrm>
          <a:prstGeom prst="rect">
            <a:avLst/>
          </a:prstGeom>
        </p:spPr>
        <p:txBody>
          <a:bodyPr vert="horz" wrap="square" lIns="0" tIns="11526" rIns="0" bIns="0" rtlCol="0">
            <a:spAutoFit/>
          </a:bodyPr>
          <a:lstStyle/>
          <a:p>
            <a:pPr marL="11527">
              <a:spcBef>
                <a:spcPts val="91"/>
              </a:spcBef>
            </a:pPr>
            <a:r>
              <a:rPr sz="817" dirty="0">
                <a:solidFill>
                  <a:srgbClr val="FFFFFF"/>
                </a:solidFill>
                <a:latin typeface="Arial"/>
                <a:cs typeface="Arial"/>
              </a:rPr>
              <a:t>12.5%</a:t>
            </a:r>
            <a:endParaRPr sz="817">
              <a:latin typeface="Arial"/>
              <a:cs typeface="Arial"/>
            </a:endParaRPr>
          </a:p>
        </p:txBody>
      </p:sp>
      <p:grpSp>
        <p:nvGrpSpPr>
          <p:cNvPr id="29" name="object 29"/>
          <p:cNvGrpSpPr/>
          <p:nvPr/>
        </p:nvGrpSpPr>
        <p:grpSpPr>
          <a:xfrm>
            <a:off x="5258921" y="5057367"/>
            <a:ext cx="786653" cy="638543"/>
            <a:chOff x="4418012" y="4638882"/>
            <a:chExt cx="866775" cy="703580"/>
          </a:xfrm>
        </p:grpSpPr>
        <p:sp>
          <p:nvSpPr>
            <p:cNvPr id="30" name="object 30"/>
            <p:cNvSpPr/>
            <p:nvPr/>
          </p:nvSpPr>
          <p:spPr>
            <a:xfrm>
              <a:off x="4422775" y="4643645"/>
              <a:ext cx="857250" cy="694055"/>
            </a:xfrm>
            <a:custGeom>
              <a:avLst/>
              <a:gdLst/>
              <a:ahLst/>
              <a:cxnLst/>
              <a:rect l="l" t="t" r="r" b="b"/>
              <a:pathLst>
                <a:path w="857250" h="694054">
                  <a:moveTo>
                    <a:pt x="857249" y="693529"/>
                  </a:moveTo>
                  <a:lnTo>
                    <a:pt x="0" y="693529"/>
                  </a:lnTo>
                  <a:lnTo>
                    <a:pt x="503878" y="0"/>
                  </a:lnTo>
                  <a:lnTo>
                    <a:pt x="543834" y="30865"/>
                  </a:lnTo>
                  <a:lnTo>
                    <a:pt x="581901" y="64031"/>
                  </a:lnTo>
                  <a:lnTo>
                    <a:pt x="617952" y="99379"/>
                  </a:lnTo>
                  <a:lnTo>
                    <a:pt x="651857" y="136790"/>
                  </a:lnTo>
                  <a:lnTo>
                    <a:pt x="683503" y="176130"/>
                  </a:lnTo>
                  <a:lnTo>
                    <a:pt x="712776" y="217267"/>
                  </a:lnTo>
                  <a:lnTo>
                    <a:pt x="739580" y="260054"/>
                  </a:lnTo>
                  <a:lnTo>
                    <a:pt x="763815" y="304346"/>
                  </a:lnTo>
                  <a:lnTo>
                    <a:pt x="785403" y="349987"/>
                  </a:lnTo>
                  <a:lnTo>
                    <a:pt x="804264" y="396820"/>
                  </a:lnTo>
                  <a:lnTo>
                    <a:pt x="820338" y="444682"/>
                  </a:lnTo>
                  <a:lnTo>
                    <a:pt x="833563" y="493408"/>
                  </a:lnTo>
                  <a:lnTo>
                    <a:pt x="843900" y="542828"/>
                  </a:lnTo>
                  <a:lnTo>
                    <a:pt x="851307" y="592770"/>
                  </a:lnTo>
                  <a:lnTo>
                    <a:pt x="855764" y="643062"/>
                  </a:lnTo>
                  <a:lnTo>
                    <a:pt x="857249" y="693529"/>
                  </a:lnTo>
                  <a:close/>
                </a:path>
              </a:pathLst>
            </a:custGeom>
            <a:solidFill>
              <a:srgbClr val="0F9517"/>
            </a:solidFill>
          </p:spPr>
          <p:txBody>
            <a:bodyPr wrap="square" lIns="0" tIns="0" rIns="0" bIns="0" rtlCol="0"/>
            <a:lstStyle/>
            <a:p>
              <a:endParaRPr sz="1634"/>
            </a:p>
          </p:txBody>
        </p:sp>
        <p:sp>
          <p:nvSpPr>
            <p:cNvPr id="31" name="object 31"/>
            <p:cNvSpPr/>
            <p:nvPr/>
          </p:nvSpPr>
          <p:spPr>
            <a:xfrm>
              <a:off x="4422775" y="4643645"/>
              <a:ext cx="857250" cy="694055"/>
            </a:xfrm>
            <a:custGeom>
              <a:avLst/>
              <a:gdLst/>
              <a:ahLst/>
              <a:cxnLst/>
              <a:rect l="l" t="t" r="r" b="b"/>
              <a:pathLst>
                <a:path w="857250" h="694054">
                  <a:moveTo>
                    <a:pt x="0" y="693529"/>
                  </a:moveTo>
                  <a:lnTo>
                    <a:pt x="503878" y="0"/>
                  </a:lnTo>
                  <a:lnTo>
                    <a:pt x="524092" y="15145"/>
                  </a:lnTo>
                  <a:lnTo>
                    <a:pt x="543834" y="30865"/>
                  </a:lnTo>
                  <a:lnTo>
                    <a:pt x="581901" y="64031"/>
                  </a:lnTo>
                  <a:lnTo>
                    <a:pt x="617952" y="99379"/>
                  </a:lnTo>
                  <a:lnTo>
                    <a:pt x="651857" y="136790"/>
                  </a:lnTo>
                  <a:lnTo>
                    <a:pt x="683503" y="176130"/>
                  </a:lnTo>
                  <a:lnTo>
                    <a:pt x="712776" y="217267"/>
                  </a:lnTo>
                  <a:lnTo>
                    <a:pt x="739580" y="260054"/>
                  </a:lnTo>
                  <a:lnTo>
                    <a:pt x="763815" y="304346"/>
                  </a:lnTo>
                  <a:lnTo>
                    <a:pt x="785403" y="349987"/>
                  </a:lnTo>
                  <a:lnTo>
                    <a:pt x="804264" y="396820"/>
                  </a:lnTo>
                  <a:lnTo>
                    <a:pt x="820338" y="444682"/>
                  </a:lnTo>
                  <a:lnTo>
                    <a:pt x="833563" y="493408"/>
                  </a:lnTo>
                  <a:lnTo>
                    <a:pt x="843900" y="542828"/>
                  </a:lnTo>
                  <a:lnTo>
                    <a:pt x="851307" y="592770"/>
                  </a:lnTo>
                  <a:lnTo>
                    <a:pt x="855764" y="643062"/>
                  </a:lnTo>
                  <a:lnTo>
                    <a:pt x="857249" y="693529"/>
                  </a:lnTo>
                  <a:lnTo>
                    <a:pt x="0" y="693529"/>
                  </a:lnTo>
                </a:path>
              </a:pathLst>
            </a:custGeom>
            <a:ln w="9524">
              <a:solidFill>
                <a:srgbClr val="FFFFFF"/>
              </a:solidFill>
            </a:ln>
          </p:spPr>
          <p:txBody>
            <a:bodyPr wrap="square" lIns="0" tIns="0" rIns="0" bIns="0" rtlCol="0"/>
            <a:lstStyle/>
            <a:p>
              <a:endParaRPr sz="1634"/>
            </a:p>
          </p:txBody>
        </p:sp>
      </p:grpSp>
      <p:sp>
        <p:nvSpPr>
          <p:cNvPr id="32" name="object 32"/>
          <p:cNvSpPr txBox="1"/>
          <p:nvPr/>
        </p:nvSpPr>
        <p:spPr>
          <a:xfrm>
            <a:off x="5645430" y="5358696"/>
            <a:ext cx="231097" cy="137379"/>
          </a:xfrm>
          <a:prstGeom prst="rect">
            <a:avLst/>
          </a:prstGeom>
        </p:spPr>
        <p:txBody>
          <a:bodyPr vert="horz" wrap="square" lIns="0" tIns="11526" rIns="0" bIns="0" rtlCol="0">
            <a:spAutoFit/>
          </a:bodyPr>
          <a:lstStyle/>
          <a:p>
            <a:pPr marL="11527">
              <a:spcBef>
                <a:spcPts val="91"/>
              </a:spcBef>
            </a:pPr>
            <a:r>
              <a:rPr sz="817" dirty="0">
                <a:solidFill>
                  <a:srgbClr val="FFFFFF"/>
                </a:solidFill>
                <a:latin typeface="Arial"/>
                <a:cs typeface="Arial"/>
              </a:rPr>
              <a:t>15%</a:t>
            </a:r>
            <a:endParaRPr sz="817">
              <a:latin typeface="Arial"/>
              <a:cs typeface="Arial"/>
            </a:endParaRPr>
          </a:p>
        </p:txBody>
      </p:sp>
      <p:grpSp>
        <p:nvGrpSpPr>
          <p:cNvPr id="33" name="object 33"/>
          <p:cNvGrpSpPr/>
          <p:nvPr/>
        </p:nvGrpSpPr>
        <p:grpSpPr>
          <a:xfrm>
            <a:off x="4480933" y="4908832"/>
            <a:ext cx="1337022" cy="1564661"/>
            <a:chOff x="3560785" y="4475218"/>
            <a:chExt cx="1473200" cy="1724025"/>
          </a:xfrm>
        </p:grpSpPr>
        <p:sp>
          <p:nvSpPr>
            <p:cNvPr id="34" name="object 34"/>
            <p:cNvSpPr/>
            <p:nvPr/>
          </p:nvSpPr>
          <p:spPr>
            <a:xfrm>
              <a:off x="3565547" y="4479980"/>
              <a:ext cx="1463675" cy="1714500"/>
            </a:xfrm>
            <a:custGeom>
              <a:avLst/>
              <a:gdLst/>
              <a:ahLst/>
              <a:cxnLst/>
              <a:rect l="l" t="t" r="r" b="b"/>
              <a:pathLst>
                <a:path w="1463675" h="1714500">
                  <a:moveTo>
                    <a:pt x="859325" y="1714441"/>
                  </a:moveTo>
                  <a:lnTo>
                    <a:pt x="818672" y="1713577"/>
                  </a:lnTo>
                  <a:lnTo>
                    <a:pt x="778083" y="1710783"/>
                  </a:lnTo>
                  <a:lnTo>
                    <a:pt x="737695" y="1706070"/>
                  </a:lnTo>
                  <a:lnTo>
                    <a:pt x="697553" y="1699442"/>
                  </a:lnTo>
                  <a:lnTo>
                    <a:pt x="657793" y="1690923"/>
                  </a:lnTo>
                  <a:lnTo>
                    <a:pt x="618460" y="1680522"/>
                  </a:lnTo>
                  <a:lnTo>
                    <a:pt x="579686" y="1668273"/>
                  </a:lnTo>
                  <a:lnTo>
                    <a:pt x="541516" y="1654191"/>
                  </a:lnTo>
                  <a:lnTo>
                    <a:pt x="504078" y="1638324"/>
                  </a:lnTo>
                  <a:lnTo>
                    <a:pt x="467413" y="1620688"/>
                  </a:lnTo>
                  <a:lnTo>
                    <a:pt x="431647" y="1601344"/>
                  </a:lnTo>
                  <a:lnTo>
                    <a:pt x="396819" y="1580314"/>
                  </a:lnTo>
                  <a:lnTo>
                    <a:pt x="363046" y="1557668"/>
                  </a:lnTo>
                  <a:lnTo>
                    <a:pt x="330368" y="1533432"/>
                  </a:lnTo>
                  <a:lnTo>
                    <a:pt x="298893" y="1507687"/>
                  </a:lnTo>
                  <a:lnTo>
                    <a:pt x="268658" y="1480464"/>
                  </a:lnTo>
                  <a:lnTo>
                    <a:pt x="239765" y="1451853"/>
                  </a:lnTo>
                  <a:lnTo>
                    <a:pt x="212246" y="1421887"/>
                  </a:lnTo>
                  <a:lnTo>
                    <a:pt x="186194" y="1390666"/>
                  </a:lnTo>
                  <a:lnTo>
                    <a:pt x="161638" y="1358227"/>
                  </a:lnTo>
                  <a:lnTo>
                    <a:pt x="138662" y="1324679"/>
                  </a:lnTo>
                  <a:lnTo>
                    <a:pt x="117290" y="1290059"/>
                  </a:lnTo>
                  <a:lnTo>
                    <a:pt x="97596" y="1254484"/>
                  </a:lnTo>
                  <a:lnTo>
                    <a:pt x="79601" y="1217995"/>
                  </a:lnTo>
                  <a:lnTo>
                    <a:pt x="63367" y="1180714"/>
                  </a:lnTo>
                  <a:lnTo>
                    <a:pt x="48911" y="1142684"/>
                  </a:lnTo>
                  <a:lnTo>
                    <a:pt x="36283" y="1104032"/>
                  </a:lnTo>
                  <a:lnTo>
                    <a:pt x="25496" y="1064803"/>
                  </a:lnTo>
                  <a:lnTo>
                    <a:pt x="16586" y="1025129"/>
                  </a:lnTo>
                  <a:lnTo>
                    <a:pt x="9565" y="985054"/>
                  </a:lnTo>
                  <a:lnTo>
                    <a:pt x="4455" y="944714"/>
                  </a:lnTo>
                  <a:lnTo>
                    <a:pt x="1263" y="904154"/>
                  </a:lnTo>
                  <a:lnTo>
                    <a:pt x="0" y="863512"/>
                  </a:lnTo>
                  <a:lnTo>
                    <a:pt x="91" y="843168"/>
                  </a:lnTo>
                  <a:lnTo>
                    <a:pt x="1721" y="802527"/>
                  </a:lnTo>
                  <a:lnTo>
                    <a:pt x="5277" y="762009"/>
                  </a:lnTo>
                  <a:lnTo>
                    <a:pt x="10751" y="721705"/>
                  </a:lnTo>
                  <a:lnTo>
                    <a:pt x="18131" y="681707"/>
                  </a:lnTo>
                  <a:lnTo>
                    <a:pt x="27399" y="642103"/>
                  </a:lnTo>
                  <a:lnTo>
                    <a:pt x="38536" y="602984"/>
                  </a:lnTo>
                  <a:lnTo>
                    <a:pt x="51515" y="564436"/>
                  </a:lnTo>
                  <a:lnTo>
                    <a:pt x="66309" y="526548"/>
                  </a:lnTo>
                  <a:lnTo>
                    <a:pt x="82882" y="489405"/>
                  </a:lnTo>
                  <a:lnTo>
                    <a:pt x="101199" y="453089"/>
                  </a:lnTo>
                  <a:lnTo>
                    <a:pt x="121218" y="417683"/>
                  </a:lnTo>
                  <a:lnTo>
                    <a:pt x="142895" y="383266"/>
                  </a:lnTo>
                  <a:lnTo>
                    <a:pt x="166178" y="349916"/>
                  </a:lnTo>
                  <a:lnTo>
                    <a:pt x="191018" y="317709"/>
                  </a:lnTo>
                  <a:lnTo>
                    <a:pt x="217357" y="286715"/>
                  </a:lnTo>
                  <a:lnTo>
                    <a:pt x="245138" y="257007"/>
                  </a:lnTo>
                  <a:lnTo>
                    <a:pt x="274295" y="228649"/>
                  </a:lnTo>
                  <a:lnTo>
                    <a:pt x="304765" y="201706"/>
                  </a:lnTo>
                  <a:lnTo>
                    <a:pt x="336479" y="176238"/>
                  </a:lnTo>
                  <a:lnTo>
                    <a:pt x="369365" y="152304"/>
                  </a:lnTo>
                  <a:lnTo>
                    <a:pt x="403349" y="129957"/>
                  </a:lnTo>
                  <a:lnTo>
                    <a:pt x="438356" y="109247"/>
                  </a:lnTo>
                  <a:lnTo>
                    <a:pt x="474305" y="90220"/>
                  </a:lnTo>
                  <a:lnTo>
                    <a:pt x="511116" y="72920"/>
                  </a:lnTo>
                  <a:lnTo>
                    <a:pt x="548706" y="57385"/>
                  </a:lnTo>
                  <a:lnTo>
                    <a:pt x="586991" y="43652"/>
                  </a:lnTo>
                  <a:lnTo>
                    <a:pt x="625884" y="31749"/>
                  </a:lnTo>
                  <a:lnTo>
                    <a:pt x="665298" y="21705"/>
                  </a:lnTo>
                  <a:lnTo>
                    <a:pt x="705144" y="13541"/>
                  </a:lnTo>
                  <a:lnTo>
                    <a:pt x="745333" y="7278"/>
                  </a:lnTo>
                  <a:lnTo>
                    <a:pt x="785773" y="2926"/>
                  </a:lnTo>
                  <a:lnTo>
                    <a:pt x="826374" y="499"/>
                  </a:lnTo>
                  <a:lnTo>
                    <a:pt x="867045" y="0"/>
                  </a:lnTo>
                  <a:lnTo>
                    <a:pt x="887372" y="474"/>
                  </a:lnTo>
                  <a:lnTo>
                    <a:pt x="927987" y="2869"/>
                  </a:lnTo>
                  <a:lnTo>
                    <a:pt x="968419" y="7185"/>
                  </a:lnTo>
                  <a:lnTo>
                    <a:pt x="1008624" y="13418"/>
                  </a:lnTo>
                  <a:lnTo>
                    <a:pt x="1048465" y="21547"/>
                  </a:lnTo>
                  <a:lnTo>
                    <a:pt x="1087898" y="31562"/>
                  </a:lnTo>
                  <a:lnTo>
                    <a:pt x="1126791" y="43429"/>
                  </a:lnTo>
                  <a:lnTo>
                    <a:pt x="1165098" y="57135"/>
                  </a:lnTo>
                  <a:lnTo>
                    <a:pt x="1202690" y="72635"/>
                  </a:lnTo>
                  <a:lnTo>
                    <a:pt x="1239526" y="89909"/>
                  </a:lnTo>
                  <a:lnTo>
                    <a:pt x="1275480" y="108901"/>
                  </a:lnTo>
                  <a:lnTo>
                    <a:pt x="1310513" y="129589"/>
                  </a:lnTo>
                  <a:lnTo>
                    <a:pt x="1344506" y="151902"/>
                  </a:lnTo>
                  <a:lnTo>
                    <a:pt x="1361105" y="163664"/>
                  </a:lnTo>
                  <a:lnTo>
                    <a:pt x="857226" y="857194"/>
                  </a:lnTo>
                  <a:lnTo>
                    <a:pt x="1463394" y="1463361"/>
                  </a:lnTo>
                  <a:lnTo>
                    <a:pt x="1433959" y="1491432"/>
                  </a:lnTo>
                  <a:lnTo>
                    <a:pt x="1403226" y="1518074"/>
                  </a:lnTo>
                  <a:lnTo>
                    <a:pt x="1371264" y="1543229"/>
                  </a:lnTo>
                  <a:lnTo>
                    <a:pt x="1338144" y="1566839"/>
                  </a:lnTo>
                  <a:lnTo>
                    <a:pt x="1303942" y="1588852"/>
                  </a:lnTo>
                  <a:lnTo>
                    <a:pt x="1268734" y="1609217"/>
                  </a:lnTo>
                  <a:lnTo>
                    <a:pt x="1232600" y="1627890"/>
                  </a:lnTo>
                  <a:lnTo>
                    <a:pt x="1195620" y="1644827"/>
                  </a:lnTo>
                  <a:lnTo>
                    <a:pt x="1157880" y="1659993"/>
                  </a:lnTo>
                  <a:lnTo>
                    <a:pt x="1119462" y="1673350"/>
                  </a:lnTo>
                  <a:lnTo>
                    <a:pt x="1080454" y="1684870"/>
                  </a:lnTo>
                  <a:lnTo>
                    <a:pt x="1040943" y="1694526"/>
                  </a:lnTo>
                  <a:lnTo>
                    <a:pt x="1001019" y="1702299"/>
                  </a:lnTo>
                  <a:lnTo>
                    <a:pt x="960771" y="1708168"/>
                  </a:lnTo>
                  <a:lnTo>
                    <a:pt x="920290" y="1712122"/>
                  </a:lnTo>
                  <a:lnTo>
                    <a:pt x="879666" y="1714150"/>
                  </a:lnTo>
                  <a:lnTo>
                    <a:pt x="859325" y="1714441"/>
                  </a:lnTo>
                  <a:close/>
                </a:path>
              </a:pathLst>
            </a:custGeom>
            <a:solidFill>
              <a:srgbClr val="FF9900"/>
            </a:solidFill>
          </p:spPr>
          <p:txBody>
            <a:bodyPr wrap="square" lIns="0" tIns="0" rIns="0" bIns="0" rtlCol="0"/>
            <a:lstStyle/>
            <a:p>
              <a:endParaRPr sz="1634"/>
            </a:p>
          </p:txBody>
        </p:sp>
        <p:sp>
          <p:nvSpPr>
            <p:cNvPr id="35" name="object 35"/>
            <p:cNvSpPr/>
            <p:nvPr/>
          </p:nvSpPr>
          <p:spPr>
            <a:xfrm>
              <a:off x="3565547" y="4479980"/>
              <a:ext cx="1463675" cy="1714500"/>
            </a:xfrm>
            <a:custGeom>
              <a:avLst/>
              <a:gdLst/>
              <a:ahLst/>
              <a:cxnLst/>
              <a:rect l="l" t="t" r="r" b="b"/>
              <a:pathLst>
                <a:path w="1463675" h="1714500">
                  <a:moveTo>
                    <a:pt x="857226" y="857194"/>
                  </a:moveTo>
                  <a:lnTo>
                    <a:pt x="1463394" y="1463361"/>
                  </a:lnTo>
                  <a:lnTo>
                    <a:pt x="1448839" y="1477575"/>
                  </a:lnTo>
                  <a:lnTo>
                    <a:pt x="1433959" y="1491432"/>
                  </a:lnTo>
                  <a:lnTo>
                    <a:pt x="1403226" y="1518074"/>
                  </a:lnTo>
                  <a:lnTo>
                    <a:pt x="1371264" y="1543229"/>
                  </a:lnTo>
                  <a:lnTo>
                    <a:pt x="1338144" y="1566839"/>
                  </a:lnTo>
                  <a:lnTo>
                    <a:pt x="1303942" y="1588852"/>
                  </a:lnTo>
                  <a:lnTo>
                    <a:pt x="1268734" y="1609217"/>
                  </a:lnTo>
                  <a:lnTo>
                    <a:pt x="1232600" y="1627890"/>
                  </a:lnTo>
                  <a:lnTo>
                    <a:pt x="1195620" y="1644827"/>
                  </a:lnTo>
                  <a:lnTo>
                    <a:pt x="1157880" y="1659993"/>
                  </a:lnTo>
                  <a:lnTo>
                    <a:pt x="1119462" y="1673350"/>
                  </a:lnTo>
                  <a:lnTo>
                    <a:pt x="1080454" y="1684870"/>
                  </a:lnTo>
                  <a:lnTo>
                    <a:pt x="1040943" y="1694526"/>
                  </a:lnTo>
                  <a:lnTo>
                    <a:pt x="1001019" y="1702299"/>
                  </a:lnTo>
                  <a:lnTo>
                    <a:pt x="960771" y="1708168"/>
                  </a:lnTo>
                  <a:lnTo>
                    <a:pt x="920290" y="1712122"/>
                  </a:lnTo>
                  <a:lnTo>
                    <a:pt x="879666" y="1714150"/>
                  </a:lnTo>
                  <a:lnTo>
                    <a:pt x="859325" y="1714441"/>
                  </a:lnTo>
                  <a:lnTo>
                    <a:pt x="838993" y="1714250"/>
                  </a:lnTo>
                  <a:lnTo>
                    <a:pt x="798361" y="1712420"/>
                  </a:lnTo>
                  <a:lnTo>
                    <a:pt x="757861" y="1708666"/>
                  </a:lnTo>
                  <a:lnTo>
                    <a:pt x="717584" y="1702994"/>
                  </a:lnTo>
                  <a:lnTo>
                    <a:pt x="677622" y="1695419"/>
                  </a:lnTo>
                  <a:lnTo>
                    <a:pt x="638065" y="1685955"/>
                  </a:lnTo>
                  <a:lnTo>
                    <a:pt x="599001" y="1674628"/>
                  </a:lnTo>
                  <a:lnTo>
                    <a:pt x="560518" y="1661458"/>
                  </a:lnTo>
                  <a:lnTo>
                    <a:pt x="522703" y="1646480"/>
                  </a:lnTo>
                  <a:lnTo>
                    <a:pt x="485641" y="1629723"/>
                  </a:lnTo>
                  <a:lnTo>
                    <a:pt x="449415" y="1611229"/>
                  </a:lnTo>
                  <a:lnTo>
                    <a:pt x="414108" y="1591036"/>
                  </a:lnTo>
                  <a:lnTo>
                    <a:pt x="379798" y="1569191"/>
                  </a:lnTo>
                  <a:lnTo>
                    <a:pt x="346564" y="1545744"/>
                  </a:lnTo>
                  <a:lnTo>
                    <a:pt x="314478" y="1520747"/>
                  </a:lnTo>
                  <a:lnTo>
                    <a:pt x="283614" y="1494255"/>
                  </a:lnTo>
                  <a:lnTo>
                    <a:pt x="254042" y="1466330"/>
                  </a:lnTo>
                  <a:lnTo>
                    <a:pt x="225828" y="1437033"/>
                  </a:lnTo>
                  <a:lnTo>
                    <a:pt x="199034" y="1406431"/>
                  </a:lnTo>
                  <a:lnTo>
                    <a:pt x="173724" y="1374592"/>
                  </a:lnTo>
                  <a:lnTo>
                    <a:pt x="149951" y="1341589"/>
                  </a:lnTo>
                  <a:lnTo>
                    <a:pt x="127771" y="1307496"/>
                  </a:lnTo>
                  <a:lnTo>
                    <a:pt x="107232" y="1272388"/>
                  </a:lnTo>
                  <a:lnTo>
                    <a:pt x="88382" y="1236346"/>
                  </a:lnTo>
                  <a:lnTo>
                    <a:pt x="71263" y="1199451"/>
                  </a:lnTo>
                  <a:lnTo>
                    <a:pt x="55914" y="1161784"/>
                  </a:lnTo>
                  <a:lnTo>
                    <a:pt x="42368" y="1123433"/>
                  </a:lnTo>
                  <a:lnTo>
                    <a:pt x="30657" y="1084481"/>
                  </a:lnTo>
                  <a:lnTo>
                    <a:pt x="20805" y="1045019"/>
                  </a:lnTo>
                  <a:lnTo>
                    <a:pt x="12838" y="1005133"/>
                  </a:lnTo>
                  <a:lnTo>
                    <a:pt x="6771" y="964914"/>
                  </a:lnTo>
                  <a:lnTo>
                    <a:pt x="2619" y="924453"/>
                  </a:lnTo>
                  <a:lnTo>
                    <a:pt x="390" y="883840"/>
                  </a:lnTo>
                  <a:lnTo>
                    <a:pt x="0" y="863512"/>
                  </a:lnTo>
                  <a:lnTo>
                    <a:pt x="91" y="843168"/>
                  </a:lnTo>
                  <a:lnTo>
                    <a:pt x="1721" y="802527"/>
                  </a:lnTo>
                  <a:lnTo>
                    <a:pt x="5277" y="762009"/>
                  </a:lnTo>
                  <a:lnTo>
                    <a:pt x="10751" y="721705"/>
                  </a:lnTo>
                  <a:lnTo>
                    <a:pt x="18131" y="681707"/>
                  </a:lnTo>
                  <a:lnTo>
                    <a:pt x="27399" y="642103"/>
                  </a:lnTo>
                  <a:lnTo>
                    <a:pt x="38536" y="602984"/>
                  </a:lnTo>
                  <a:lnTo>
                    <a:pt x="51515" y="564436"/>
                  </a:lnTo>
                  <a:lnTo>
                    <a:pt x="66309" y="526548"/>
                  </a:lnTo>
                  <a:lnTo>
                    <a:pt x="82882" y="489405"/>
                  </a:lnTo>
                  <a:lnTo>
                    <a:pt x="101199" y="453089"/>
                  </a:lnTo>
                  <a:lnTo>
                    <a:pt x="121218" y="417683"/>
                  </a:lnTo>
                  <a:lnTo>
                    <a:pt x="142895" y="383266"/>
                  </a:lnTo>
                  <a:lnTo>
                    <a:pt x="166178" y="349916"/>
                  </a:lnTo>
                  <a:lnTo>
                    <a:pt x="191018" y="317709"/>
                  </a:lnTo>
                  <a:lnTo>
                    <a:pt x="217357" y="286715"/>
                  </a:lnTo>
                  <a:lnTo>
                    <a:pt x="245138" y="257007"/>
                  </a:lnTo>
                  <a:lnTo>
                    <a:pt x="274295" y="228649"/>
                  </a:lnTo>
                  <a:lnTo>
                    <a:pt x="304765" y="201706"/>
                  </a:lnTo>
                  <a:lnTo>
                    <a:pt x="336479" y="176238"/>
                  </a:lnTo>
                  <a:lnTo>
                    <a:pt x="369365" y="152304"/>
                  </a:lnTo>
                  <a:lnTo>
                    <a:pt x="403349" y="129957"/>
                  </a:lnTo>
                  <a:lnTo>
                    <a:pt x="438356" y="109247"/>
                  </a:lnTo>
                  <a:lnTo>
                    <a:pt x="474305" y="90220"/>
                  </a:lnTo>
                  <a:lnTo>
                    <a:pt x="511116" y="72920"/>
                  </a:lnTo>
                  <a:lnTo>
                    <a:pt x="548706" y="57385"/>
                  </a:lnTo>
                  <a:lnTo>
                    <a:pt x="586991" y="43652"/>
                  </a:lnTo>
                  <a:lnTo>
                    <a:pt x="625884" y="31749"/>
                  </a:lnTo>
                  <a:lnTo>
                    <a:pt x="665298" y="21705"/>
                  </a:lnTo>
                  <a:lnTo>
                    <a:pt x="705144" y="13541"/>
                  </a:lnTo>
                  <a:lnTo>
                    <a:pt x="745333" y="7278"/>
                  </a:lnTo>
                  <a:lnTo>
                    <a:pt x="785773" y="2926"/>
                  </a:lnTo>
                  <a:lnTo>
                    <a:pt x="826374" y="499"/>
                  </a:lnTo>
                  <a:lnTo>
                    <a:pt x="867045" y="0"/>
                  </a:lnTo>
                  <a:lnTo>
                    <a:pt x="887372" y="474"/>
                  </a:lnTo>
                  <a:lnTo>
                    <a:pt x="927987" y="2869"/>
                  </a:lnTo>
                  <a:lnTo>
                    <a:pt x="968419" y="7185"/>
                  </a:lnTo>
                  <a:lnTo>
                    <a:pt x="1008624" y="13418"/>
                  </a:lnTo>
                  <a:lnTo>
                    <a:pt x="1048465" y="21547"/>
                  </a:lnTo>
                  <a:lnTo>
                    <a:pt x="1087898" y="31562"/>
                  </a:lnTo>
                  <a:lnTo>
                    <a:pt x="1126791" y="43429"/>
                  </a:lnTo>
                  <a:lnTo>
                    <a:pt x="1165098" y="57135"/>
                  </a:lnTo>
                  <a:lnTo>
                    <a:pt x="1202690" y="72635"/>
                  </a:lnTo>
                  <a:lnTo>
                    <a:pt x="1239526" y="89909"/>
                  </a:lnTo>
                  <a:lnTo>
                    <a:pt x="1275480" y="108901"/>
                  </a:lnTo>
                  <a:lnTo>
                    <a:pt x="1310513" y="129589"/>
                  </a:lnTo>
                  <a:lnTo>
                    <a:pt x="1344506" y="151902"/>
                  </a:lnTo>
                  <a:lnTo>
                    <a:pt x="857226" y="857194"/>
                  </a:lnTo>
                </a:path>
              </a:pathLst>
            </a:custGeom>
            <a:ln w="9524">
              <a:solidFill>
                <a:srgbClr val="FFFFFF"/>
              </a:solidFill>
            </a:ln>
          </p:spPr>
          <p:txBody>
            <a:bodyPr wrap="square" lIns="0" tIns="0" rIns="0" bIns="0" rtlCol="0"/>
            <a:lstStyle/>
            <a:p>
              <a:endParaRPr sz="1634"/>
            </a:p>
          </p:txBody>
        </p:sp>
      </p:grpSp>
      <p:sp>
        <p:nvSpPr>
          <p:cNvPr id="36" name="object 36"/>
          <p:cNvSpPr txBox="1"/>
          <p:nvPr/>
        </p:nvSpPr>
        <p:spPr>
          <a:xfrm>
            <a:off x="4583868" y="5653153"/>
            <a:ext cx="317543" cy="137379"/>
          </a:xfrm>
          <a:prstGeom prst="rect">
            <a:avLst/>
          </a:prstGeom>
        </p:spPr>
        <p:txBody>
          <a:bodyPr vert="horz" wrap="square" lIns="0" tIns="11526" rIns="0" bIns="0" rtlCol="0">
            <a:spAutoFit/>
          </a:bodyPr>
          <a:lstStyle/>
          <a:p>
            <a:pPr marL="11527">
              <a:spcBef>
                <a:spcPts val="91"/>
              </a:spcBef>
            </a:pPr>
            <a:r>
              <a:rPr sz="817" dirty="0">
                <a:solidFill>
                  <a:srgbClr val="FFFFFF"/>
                </a:solidFill>
                <a:latin typeface="Arial"/>
                <a:cs typeface="Arial"/>
              </a:rPr>
              <a:t>72.5%</a:t>
            </a:r>
            <a:endParaRPr sz="817">
              <a:latin typeface="Arial"/>
              <a:cs typeface="Arial"/>
            </a:endParaRPr>
          </a:p>
        </p:txBody>
      </p:sp>
      <p:sp>
        <p:nvSpPr>
          <p:cNvPr id="39" name="object 39"/>
          <p:cNvSpPr txBox="1">
            <a:spLocks noGrp="1"/>
          </p:cNvSpPr>
          <p:nvPr>
            <p:ph type="sldNum" sz="quarter" idx="7"/>
          </p:nvPr>
        </p:nvSpPr>
        <p:spPr>
          <a:xfrm>
            <a:off x="10075069" y="7251700"/>
            <a:ext cx="282575" cy="127000"/>
          </a:xfrm>
          <a:prstGeom prst="rect">
            <a:avLst/>
          </a:prstGeom>
        </p:spPr>
        <p:txBody>
          <a:bodyPr vert="horz" wrap="square" lIns="0" tIns="0" rIns="0" bIns="0" rtlCol="0">
            <a:spAutoFit/>
          </a:bodyPr>
          <a:lstStyle>
            <a:defPPr>
              <a:defRPr lang="en-US"/>
            </a:defPPr>
            <a:lvl1pPr marL="0" algn="l" defTabSz="914400" rtl="0" eaLnBrk="1" latinLnBrk="0" hangingPunct="1">
              <a:defRPr sz="800" b="0" i="0" kern="1200">
                <a:solidFill>
                  <a:schemeClr val="tx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860"/>
              </a:lnSpc>
            </a:pPr>
            <a:fld id="{81D60167-4931-47E6-BA6A-407CBD079E47}" type="slidenum">
              <a:rPr lang="en-GB" smtClean="0"/>
              <a:pPr marL="38100">
                <a:lnSpc>
                  <a:spcPts val="860"/>
                </a:lnSpc>
              </a:pPr>
              <a:t>19</a:t>
            </a:fld>
            <a:r>
              <a:rPr lang="en-GB" spc="-5"/>
              <a:t>/</a:t>
            </a:r>
            <a:r>
              <a:rPr lang="en-GB"/>
              <a:t>17</a:t>
            </a:r>
            <a:endParaRPr dirty="0"/>
          </a:p>
        </p:txBody>
      </p:sp>
      <p:sp>
        <p:nvSpPr>
          <p:cNvPr id="38" name="Title 1">
            <a:extLst>
              <a:ext uri="{FF2B5EF4-FFF2-40B4-BE49-F238E27FC236}">
                <a16:creationId xmlns:a16="http://schemas.microsoft.com/office/drawing/2014/main" id="{2B398138-9F6F-4569-9BE6-99C54B7F9785}"/>
              </a:ext>
            </a:extLst>
          </p:cNvPr>
          <p:cNvSpPr txBox="1">
            <a:spLocks/>
          </p:cNvSpPr>
          <p:nvPr/>
        </p:nvSpPr>
        <p:spPr>
          <a:xfrm>
            <a:off x="2348070" y="111942"/>
            <a:ext cx="5830348" cy="990710"/>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1">
                    <a:lumMod val="50000"/>
                  </a:schemeClr>
                </a:solidFill>
              </a:rPr>
              <a:t>Membership Survey 2021 </a:t>
            </a:r>
            <a:br>
              <a:rPr lang="en-US" b="1" dirty="0">
                <a:solidFill>
                  <a:schemeClr val="accent1">
                    <a:lumMod val="50000"/>
                  </a:schemeClr>
                </a:solidFill>
              </a:rPr>
            </a:br>
            <a:r>
              <a:rPr lang="en-US" sz="2400" b="1" dirty="0">
                <a:solidFill>
                  <a:schemeClr val="accent1">
                    <a:lumMod val="50000"/>
                  </a:schemeClr>
                </a:solidFill>
              </a:rPr>
              <a:t>Responses</a:t>
            </a:r>
            <a:endParaRPr lang="en-US" sz="2400" dirty="0"/>
          </a:p>
        </p:txBody>
      </p:sp>
      <p:pic>
        <p:nvPicPr>
          <p:cNvPr id="42" name="Picture 41">
            <a:extLst>
              <a:ext uri="{FF2B5EF4-FFF2-40B4-BE49-F238E27FC236}">
                <a16:creationId xmlns:a16="http://schemas.microsoft.com/office/drawing/2014/main" id="{5BBC82C5-D916-4270-82C6-B693A45DE3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8834" y="111942"/>
            <a:ext cx="1375234" cy="9715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3FF2F-5C57-864A-A264-841FDBBA9A44}"/>
              </a:ext>
            </a:extLst>
          </p:cNvPr>
          <p:cNvSpPr>
            <a:spLocks noGrp="1"/>
          </p:cNvSpPr>
          <p:nvPr>
            <p:ph type="title"/>
          </p:nvPr>
        </p:nvSpPr>
        <p:spPr>
          <a:xfrm>
            <a:off x="3467100" y="320461"/>
            <a:ext cx="5257800" cy="763031"/>
          </a:xfrm>
        </p:spPr>
        <p:txBody>
          <a:bodyPr>
            <a:normAutofit fontScale="90000"/>
          </a:bodyPr>
          <a:lstStyle/>
          <a:p>
            <a:pPr algn="ctr"/>
            <a:r>
              <a:rPr lang="en-US" b="1" dirty="0">
                <a:solidFill>
                  <a:schemeClr val="accent1">
                    <a:lumMod val="50000"/>
                  </a:schemeClr>
                </a:solidFill>
              </a:rPr>
              <a:t>Commodores Report</a:t>
            </a:r>
            <a:br>
              <a:rPr lang="en-US" b="1" dirty="0">
                <a:solidFill>
                  <a:schemeClr val="accent1">
                    <a:lumMod val="50000"/>
                  </a:schemeClr>
                </a:solidFill>
              </a:rPr>
            </a:br>
            <a:r>
              <a:rPr lang="en-US" sz="2200" b="1" dirty="0">
                <a:solidFill>
                  <a:schemeClr val="accent1">
                    <a:lumMod val="50000"/>
                  </a:schemeClr>
                </a:solidFill>
              </a:rPr>
              <a:t>Mark Abbott RV</a:t>
            </a:r>
          </a:p>
        </p:txBody>
      </p:sp>
      <p:sp>
        <p:nvSpPr>
          <p:cNvPr id="3" name="Content Placeholder 2">
            <a:extLst>
              <a:ext uri="{FF2B5EF4-FFF2-40B4-BE49-F238E27FC236}">
                <a16:creationId xmlns:a16="http://schemas.microsoft.com/office/drawing/2014/main" id="{E66C3E9F-226C-3A48-BF80-1506201820B2}"/>
              </a:ext>
            </a:extLst>
          </p:cNvPr>
          <p:cNvSpPr>
            <a:spLocks noGrp="1"/>
          </p:cNvSpPr>
          <p:nvPr>
            <p:ph idx="1"/>
          </p:nvPr>
        </p:nvSpPr>
        <p:spPr>
          <a:xfrm>
            <a:off x="838200" y="1253330"/>
            <a:ext cx="10515600" cy="5040591"/>
          </a:xfrm>
        </p:spPr>
        <p:txBody>
          <a:bodyPr/>
          <a:lstStyle/>
          <a:p>
            <a:r>
              <a:rPr lang="en-GB" dirty="0">
                <a:solidFill>
                  <a:schemeClr val="accent1">
                    <a:lumMod val="50000"/>
                  </a:schemeClr>
                </a:solidFill>
              </a:rPr>
              <a:t>Membership is stable</a:t>
            </a:r>
          </a:p>
          <a:p>
            <a:r>
              <a:rPr lang="en-GB" dirty="0">
                <a:solidFill>
                  <a:schemeClr val="accent1">
                    <a:lumMod val="50000"/>
                  </a:schemeClr>
                </a:solidFill>
              </a:rPr>
              <a:t>41 Events with over 946M of cruising available.</a:t>
            </a:r>
          </a:p>
          <a:p>
            <a:r>
              <a:rPr lang="en-GB" dirty="0">
                <a:solidFill>
                  <a:schemeClr val="accent1">
                    <a:lumMod val="50000"/>
                  </a:schemeClr>
                </a:solidFill>
              </a:rPr>
              <a:t>10 Skippers with 32 Crew Pool over 5 Cruising Days.</a:t>
            </a:r>
          </a:p>
          <a:p>
            <a:r>
              <a:rPr lang="en-GB" dirty="0">
                <a:solidFill>
                  <a:schemeClr val="accent1">
                    <a:lumMod val="50000"/>
                  </a:schemeClr>
                </a:solidFill>
              </a:rPr>
              <a:t>Introduction of Skipper Skills</a:t>
            </a:r>
          </a:p>
          <a:p>
            <a:r>
              <a:rPr lang="en-GB" dirty="0">
                <a:solidFill>
                  <a:schemeClr val="accent1">
                    <a:lumMod val="50000"/>
                  </a:schemeClr>
                </a:solidFill>
              </a:rPr>
              <a:t>10 Winter Workshops</a:t>
            </a:r>
          </a:p>
          <a:p>
            <a:r>
              <a:rPr lang="en-GB" dirty="0">
                <a:solidFill>
                  <a:schemeClr val="accent1">
                    <a:lumMod val="50000"/>
                  </a:schemeClr>
                </a:solidFill>
              </a:rPr>
              <a:t>New Website, and introduction of WhatsApp</a:t>
            </a:r>
            <a:r>
              <a:rPr lang="en-US" dirty="0">
                <a:solidFill>
                  <a:schemeClr val="accent1">
                    <a:lumMod val="50000"/>
                  </a:schemeClr>
                </a:solidFill>
              </a:rPr>
              <a:t>. Facebook outward facing.</a:t>
            </a:r>
            <a:r>
              <a:rPr lang="en-GB" dirty="0">
                <a:solidFill>
                  <a:schemeClr val="accent1">
                    <a:lumMod val="50000"/>
                  </a:schemeClr>
                </a:solidFill>
              </a:rPr>
              <a:t> 3 editions of Crow’s Nest.</a:t>
            </a:r>
          </a:p>
          <a:p>
            <a:r>
              <a:rPr lang="en-GB" dirty="0">
                <a:solidFill>
                  <a:schemeClr val="accent1">
                    <a:lumMod val="50000"/>
                  </a:schemeClr>
                </a:solidFill>
              </a:rPr>
              <a:t>Covid allowed us to improve our process’</a:t>
            </a:r>
          </a:p>
          <a:p>
            <a:r>
              <a:rPr lang="en-GB" dirty="0">
                <a:solidFill>
                  <a:schemeClr val="accent1">
                    <a:lumMod val="50000"/>
                  </a:schemeClr>
                </a:solidFill>
              </a:rPr>
              <a:t>3 Year Plan </a:t>
            </a:r>
            <a:endParaRPr lang="en-US" dirty="0">
              <a:solidFill>
                <a:schemeClr val="accent1">
                  <a:lumMod val="50000"/>
                </a:schemeClr>
              </a:solidFill>
            </a:endParaRPr>
          </a:p>
          <a:p>
            <a:r>
              <a:rPr lang="en-US" dirty="0">
                <a:solidFill>
                  <a:schemeClr val="accent1">
                    <a:lumMod val="50000"/>
                  </a:schemeClr>
                </a:solidFill>
              </a:rPr>
              <a:t>Our Committee keep the cogs moving</a:t>
            </a:r>
            <a:endParaRPr lang="en-GB" dirty="0">
              <a:solidFill>
                <a:schemeClr val="accent1">
                  <a:lumMod val="50000"/>
                </a:schemeClr>
              </a:solidFill>
            </a:endParaRPr>
          </a:p>
        </p:txBody>
      </p:sp>
      <p:pic>
        <p:nvPicPr>
          <p:cNvPr id="4" name="Picture 3">
            <a:extLst>
              <a:ext uri="{FF2B5EF4-FFF2-40B4-BE49-F238E27FC236}">
                <a16:creationId xmlns:a16="http://schemas.microsoft.com/office/drawing/2014/main" id="{9A56DE58-86C8-284B-AC17-464F550512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834" y="111942"/>
            <a:ext cx="1375234" cy="971550"/>
          </a:xfrm>
          <a:prstGeom prst="rect">
            <a:avLst/>
          </a:prstGeom>
        </p:spPr>
      </p:pic>
    </p:spTree>
    <p:extLst>
      <p:ext uri="{BB962C8B-B14F-4D97-AF65-F5344CB8AC3E}">
        <p14:creationId xmlns:p14="http://schemas.microsoft.com/office/powerpoint/2010/main" val="3414821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object 4"/>
          <p:cNvGrpSpPr/>
          <p:nvPr/>
        </p:nvGrpSpPr>
        <p:grpSpPr>
          <a:xfrm>
            <a:off x="3335511" y="939374"/>
            <a:ext cx="5532504" cy="2740318"/>
            <a:chOff x="2298700" y="355598"/>
            <a:chExt cx="6096000" cy="3019425"/>
          </a:xfrm>
        </p:grpSpPr>
        <p:sp>
          <p:nvSpPr>
            <p:cNvPr id="5" name="object 5"/>
            <p:cNvSpPr/>
            <p:nvPr/>
          </p:nvSpPr>
          <p:spPr>
            <a:xfrm>
              <a:off x="2298687" y="355599"/>
              <a:ext cx="6096000" cy="3019425"/>
            </a:xfrm>
            <a:custGeom>
              <a:avLst/>
              <a:gdLst/>
              <a:ahLst/>
              <a:cxnLst/>
              <a:rect l="l" t="t" r="r" b="b"/>
              <a:pathLst>
                <a:path w="6096000" h="3019425">
                  <a:moveTo>
                    <a:pt x="6096000" y="0"/>
                  </a:moveTo>
                  <a:lnTo>
                    <a:pt x="6086475" y="0"/>
                  </a:lnTo>
                  <a:lnTo>
                    <a:pt x="6086475" y="2943237"/>
                  </a:lnTo>
                  <a:lnTo>
                    <a:pt x="6086157" y="2949803"/>
                  </a:lnTo>
                  <a:lnTo>
                    <a:pt x="6071374" y="2985503"/>
                  </a:lnTo>
                  <a:lnTo>
                    <a:pt x="6066447" y="2990824"/>
                  </a:lnTo>
                  <a:lnTo>
                    <a:pt x="6026378" y="3009582"/>
                  </a:lnTo>
                  <a:lnTo>
                    <a:pt x="6019800" y="3009900"/>
                  </a:lnTo>
                  <a:lnTo>
                    <a:pt x="76212" y="3009900"/>
                  </a:lnTo>
                  <a:lnTo>
                    <a:pt x="39154" y="2998673"/>
                  </a:lnTo>
                  <a:lnTo>
                    <a:pt x="29552" y="2990837"/>
                  </a:lnTo>
                  <a:lnTo>
                    <a:pt x="24638" y="2985503"/>
                  </a:lnTo>
                  <a:lnTo>
                    <a:pt x="9842" y="2949803"/>
                  </a:lnTo>
                  <a:lnTo>
                    <a:pt x="9525" y="2943225"/>
                  </a:lnTo>
                  <a:lnTo>
                    <a:pt x="9525" y="0"/>
                  </a:lnTo>
                  <a:lnTo>
                    <a:pt x="0" y="0"/>
                  </a:lnTo>
                  <a:lnTo>
                    <a:pt x="0" y="2943225"/>
                  </a:lnTo>
                  <a:lnTo>
                    <a:pt x="368" y="2950730"/>
                  </a:lnTo>
                  <a:lnTo>
                    <a:pt x="17272" y="2991548"/>
                  </a:lnTo>
                  <a:lnTo>
                    <a:pt x="22364" y="2997073"/>
                  </a:lnTo>
                  <a:lnTo>
                    <a:pt x="22771" y="2997530"/>
                  </a:lnTo>
                  <a:lnTo>
                    <a:pt x="27889" y="3002165"/>
                  </a:lnTo>
                  <a:lnTo>
                    <a:pt x="68694" y="3019069"/>
                  </a:lnTo>
                  <a:lnTo>
                    <a:pt x="76212" y="3019425"/>
                  </a:lnTo>
                  <a:lnTo>
                    <a:pt x="6019800" y="3019425"/>
                  </a:lnTo>
                  <a:lnTo>
                    <a:pt x="6056630" y="3009900"/>
                  </a:lnTo>
                  <a:lnTo>
                    <a:pt x="6062142" y="3006598"/>
                  </a:lnTo>
                  <a:lnTo>
                    <a:pt x="6068123" y="3002165"/>
                  </a:lnTo>
                  <a:lnTo>
                    <a:pt x="6073178" y="2997568"/>
                  </a:lnTo>
                  <a:lnTo>
                    <a:pt x="6094552" y="2958096"/>
                  </a:lnTo>
                  <a:lnTo>
                    <a:pt x="6096000" y="2943237"/>
                  </a:lnTo>
                  <a:lnTo>
                    <a:pt x="6096000" y="0"/>
                  </a:lnTo>
                  <a:close/>
                </a:path>
              </a:pathLst>
            </a:custGeom>
            <a:solidFill>
              <a:srgbClr val="D9DBDF"/>
            </a:solidFill>
          </p:spPr>
          <p:txBody>
            <a:bodyPr wrap="square" lIns="0" tIns="0" rIns="0" bIns="0" rtlCol="0"/>
            <a:lstStyle/>
            <a:p>
              <a:endParaRPr sz="1634"/>
            </a:p>
          </p:txBody>
        </p:sp>
        <p:pic>
          <p:nvPicPr>
            <p:cNvPr id="6" name="object 6"/>
            <p:cNvPicPr/>
            <p:nvPr/>
          </p:nvPicPr>
          <p:blipFill>
            <a:blip r:embed="rId2" cstate="print"/>
            <a:stretch>
              <a:fillRect/>
            </a:stretch>
          </p:blipFill>
          <p:spPr>
            <a:xfrm>
              <a:off x="6194424" y="1327149"/>
              <a:ext cx="114300" cy="114299"/>
            </a:xfrm>
            <a:prstGeom prst="rect">
              <a:avLst/>
            </a:prstGeom>
          </p:spPr>
        </p:pic>
        <p:pic>
          <p:nvPicPr>
            <p:cNvPr id="7" name="object 7"/>
            <p:cNvPicPr/>
            <p:nvPr/>
          </p:nvPicPr>
          <p:blipFill>
            <a:blip r:embed="rId3" cstate="print"/>
            <a:stretch>
              <a:fillRect/>
            </a:stretch>
          </p:blipFill>
          <p:spPr>
            <a:xfrm>
              <a:off x="6194424" y="1508124"/>
              <a:ext cx="114300" cy="114299"/>
            </a:xfrm>
            <a:prstGeom prst="rect">
              <a:avLst/>
            </a:prstGeom>
          </p:spPr>
        </p:pic>
        <p:pic>
          <p:nvPicPr>
            <p:cNvPr id="8" name="object 8"/>
            <p:cNvPicPr/>
            <p:nvPr/>
          </p:nvPicPr>
          <p:blipFill>
            <a:blip r:embed="rId4" cstate="print"/>
            <a:stretch>
              <a:fillRect/>
            </a:stretch>
          </p:blipFill>
          <p:spPr>
            <a:xfrm>
              <a:off x="6194424" y="1689099"/>
              <a:ext cx="114300" cy="114299"/>
            </a:xfrm>
            <a:prstGeom prst="rect">
              <a:avLst/>
            </a:prstGeom>
          </p:spPr>
        </p:pic>
      </p:grpSp>
      <p:sp>
        <p:nvSpPr>
          <p:cNvPr id="9" name="object 9"/>
          <p:cNvSpPr/>
          <p:nvPr/>
        </p:nvSpPr>
        <p:spPr>
          <a:xfrm>
            <a:off x="3339833" y="3787749"/>
            <a:ext cx="5523860" cy="2740318"/>
          </a:xfrm>
          <a:custGeom>
            <a:avLst/>
            <a:gdLst/>
            <a:ahLst/>
            <a:cxnLst/>
            <a:rect l="l" t="t" r="r" b="b"/>
            <a:pathLst>
              <a:path w="6086475" h="3019425">
                <a:moveTo>
                  <a:pt x="0" y="2947987"/>
                </a:moveTo>
                <a:lnTo>
                  <a:pt x="0" y="71437"/>
                </a:lnTo>
                <a:lnTo>
                  <a:pt x="0" y="66745"/>
                </a:lnTo>
                <a:lnTo>
                  <a:pt x="457" y="62101"/>
                </a:lnTo>
                <a:lnTo>
                  <a:pt x="1372" y="57499"/>
                </a:lnTo>
                <a:lnTo>
                  <a:pt x="2287" y="52898"/>
                </a:lnTo>
                <a:lnTo>
                  <a:pt x="3642" y="48431"/>
                </a:lnTo>
                <a:lnTo>
                  <a:pt x="5437" y="44098"/>
                </a:lnTo>
                <a:lnTo>
                  <a:pt x="7232" y="39764"/>
                </a:lnTo>
                <a:lnTo>
                  <a:pt x="20923" y="20923"/>
                </a:lnTo>
                <a:lnTo>
                  <a:pt x="24240" y="17606"/>
                </a:lnTo>
                <a:lnTo>
                  <a:pt x="27848" y="14643"/>
                </a:lnTo>
                <a:lnTo>
                  <a:pt x="31749" y="12037"/>
                </a:lnTo>
                <a:lnTo>
                  <a:pt x="35649" y="9431"/>
                </a:lnTo>
                <a:lnTo>
                  <a:pt x="39765" y="7231"/>
                </a:lnTo>
                <a:lnTo>
                  <a:pt x="44099" y="5436"/>
                </a:lnTo>
                <a:lnTo>
                  <a:pt x="48433" y="3641"/>
                </a:lnTo>
                <a:lnTo>
                  <a:pt x="52900" y="2286"/>
                </a:lnTo>
                <a:lnTo>
                  <a:pt x="57500" y="1373"/>
                </a:lnTo>
                <a:lnTo>
                  <a:pt x="62101" y="458"/>
                </a:lnTo>
                <a:lnTo>
                  <a:pt x="66747" y="0"/>
                </a:lnTo>
                <a:lnTo>
                  <a:pt x="71437" y="0"/>
                </a:lnTo>
                <a:lnTo>
                  <a:pt x="6015037" y="0"/>
                </a:lnTo>
                <a:lnTo>
                  <a:pt x="6019727" y="0"/>
                </a:lnTo>
                <a:lnTo>
                  <a:pt x="6024373" y="457"/>
                </a:lnTo>
                <a:lnTo>
                  <a:pt x="6028973" y="1371"/>
                </a:lnTo>
                <a:lnTo>
                  <a:pt x="6033573" y="2286"/>
                </a:lnTo>
                <a:lnTo>
                  <a:pt x="6038039" y="3641"/>
                </a:lnTo>
                <a:lnTo>
                  <a:pt x="6042373" y="5436"/>
                </a:lnTo>
                <a:lnTo>
                  <a:pt x="6046707" y="7231"/>
                </a:lnTo>
                <a:lnTo>
                  <a:pt x="6050824" y="9431"/>
                </a:lnTo>
                <a:lnTo>
                  <a:pt x="6054724" y="12038"/>
                </a:lnTo>
                <a:lnTo>
                  <a:pt x="6058625" y="14644"/>
                </a:lnTo>
                <a:lnTo>
                  <a:pt x="6062234" y="17606"/>
                </a:lnTo>
                <a:lnTo>
                  <a:pt x="6065550" y="20923"/>
                </a:lnTo>
                <a:lnTo>
                  <a:pt x="6068867" y="24240"/>
                </a:lnTo>
                <a:lnTo>
                  <a:pt x="6081036" y="44098"/>
                </a:lnTo>
                <a:lnTo>
                  <a:pt x="6082831" y="48431"/>
                </a:lnTo>
                <a:lnTo>
                  <a:pt x="6084186" y="52898"/>
                </a:lnTo>
                <a:lnTo>
                  <a:pt x="6085101" y="57499"/>
                </a:lnTo>
                <a:lnTo>
                  <a:pt x="6086017" y="62101"/>
                </a:lnTo>
                <a:lnTo>
                  <a:pt x="6086474" y="66745"/>
                </a:lnTo>
                <a:lnTo>
                  <a:pt x="6086474" y="71437"/>
                </a:lnTo>
                <a:lnTo>
                  <a:pt x="6086474" y="2947987"/>
                </a:lnTo>
                <a:lnTo>
                  <a:pt x="6086474" y="2952677"/>
                </a:lnTo>
                <a:lnTo>
                  <a:pt x="6086017" y="2957321"/>
                </a:lnTo>
                <a:lnTo>
                  <a:pt x="6085101" y="2961923"/>
                </a:lnTo>
                <a:lnTo>
                  <a:pt x="6084186" y="2966522"/>
                </a:lnTo>
                <a:lnTo>
                  <a:pt x="6082831" y="2970990"/>
                </a:lnTo>
                <a:lnTo>
                  <a:pt x="6081036" y="2975323"/>
                </a:lnTo>
                <a:lnTo>
                  <a:pt x="6079241" y="2979657"/>
                </a:lnTo>
                <a:lnTo>
                  <a:pt x="6077040" y="2983773"/>
                </a:lnTo>
                <a:lnTo>
                  <a:pt x="6074434" y="2987673"/>
                </a:lnTo>
                <a:lnTo>
                  <a:pt x="6071829" y="2991572"/>
                </a:lnTo>
                <a:lnTo>
                  <a:pt x="6042373" y="3013985"/>
                </a:lnTo>
                <a:lnTo>
                  <a:pt x="6038039" y="3015780"/>
                </a:lnTo>
                <a:lnTo>
                  <a:pt x="6033573" y="3017136"/>
                </a:lnTo>
                <a:lnTo>
                  <a:pt x="6028972" y="3018053"/>
                </a:lnTo>
                <a:lnTo>
                  <a:pt x="6024372" y="3018966"/>
                </a:lnTo>
                <a:lnTo>
                  <a:pt x="6019727" y="3019424"/>
                </a:lnTo>
                <a:lnTo>
                  <a:pt x="6015037" y="3019424"/>
                </a:lnTo>
                <a:lnTo>
                  <a:pt x="71437" y="3019424"/>
                </a:lnTo>
                <a:lnTo>
                  <a:pt x="66747" y="3019424"/>
                </a:lnTo>
                <a:lnTo>
                  <a:pt x="62101" y="3018966"/>
                </a:lnTo>
                <a:lnTo>
                  <a:pt x="57500" y="3018053"/>
                </a:lnTo>
                <a:lnTo>
                  <a:pt x="52900" y="3017136"/>
                </a:lnTo>
                <a:lnTo>
                  <a:pt x="48433" y="3015780"/>
                </a:lnTo>
                <a:lnTo>
                  <a:pt x="44099" y="3013985"/>
                </a:lnTo>
                <a:lnTo>
                  <a:pt x="39765" y="3012192"/>
                </a:lnTo>
                <a:lnTo>
                  <a:pt x="35649" y="3009993"/>
                </a:lnTo>
                <a:lnTo>
                  <a:pt x="31749" y="3007386"/>
                </a:lnTo>
                <a:lnTo>
                  <a:pt x="27848" y="3004779"/>
                </a:lnTo>
                <a:lnTo>
                  <a:pt x="12039" y="2987675"/>
                </a:lnTo>
                <a:lnTo>
                  <a:pt x="9433" y="2983775"/>
                </a:lnTo>
                <a:lnTo>
                  <a:pt x="7232" y="2979657"/>
                </a:lnTo>
                <a:lnTo>
                  <a:pt x="5437" y="2975323"/>
                </a:lnTo>
                <a:lnTo>
                  <a:pt x="3642" y="2970990"/>
                </a:lnTo>
                <a:lnTo>
                  <a:pt x="2287" y="2966522"/>
                </a:lnTo>
                <a:lnTo>
                  <a:pt x="1372" y="2961923"/>
                </a:lnTo>
                <a:lnTo>
                  <a:pt x="457" y="2957321"/>
                </a:lnTo>
                <a:lnTo>
                  <a:pt x="0" y="2952677"/>
                </a:lnTo>
                <a:lnTo>
                  <a:pt x="0" y="2947987"/>
                </a:lnTo>
                <a:close/>
              </a:path>
            </a:pathLst>
          </a:custGeom>
          <a:ln w="9524">
            <a:solidFill>
              <a:srgbClr val="D9DBDF"/>
            </a:solidFill>
          </a:ln>
        </p:spPr>
        <p:txBody>
          <a:bodyPr wrap="square" lIns="0" tIns="0" rIns="0" bIns="0" rtlCol="0"/>
          <a:lstStyle/>
          <a:p>
            <a:endParaRPr sz="1634"/>
          </a:p>
        </p:txBody>
      </p:sp>
      <p:sp>
        <p:nvSpPr>
          <p:cNvPr id="10" name="object 10"/>
          <p:cNvSpPr txBox="1"/>
          <p:nvPr/>
        </p:nvSpPr>
        <p:spPr>
          <a:xfrm>
            <a:off x="3540097" y="1109383"/>
            <a:ext cx="2026280" cy="706701"/>
          </a:xfrm>
          <a:prstGeom prst="rect">
            <a:avLst/>
          </a:prstGeom>
        </p:spPr>
        <p:txBody>
          <a:bodyPr vert="horz" wrap="square" lIns="0" tIns="11526" rIns="0" bIns="0" rtlCol="0">
            <a:spAutoFit/>
          </a:bodyPr>
          <a:lstStyle/>
          <a:p>
            <a:pPr marL="11527">
              <a:spcBef>
                <a:spcPts val="91"/>
              </a:spcBef>
            </a:pPr>
            <a:r>
              <a:rPr sz="1400" spc="59" dirty="0">
                <a:solidFill>
                  <a:srgbClr val="202024"/>
                </a:solidFill>
                <a:latin typeface="Calibri"/>
                <a:cs typeface="Calibri"/>
              </a:rPr>
              <a:t>Who</a:t>
            </a:r>
            <a:r>
              <a:rPr sz="1400" spc="9" dirty="0">
                <a:solidFill>
                  <a:srgbClr val="202024"/>
                </a:solidFill>
                <a:latin typeface="Calibri"/>
                <a:cs typeface="Calibri"/>
              </a:rPr>
              <a:t> </a:t>
            </a:r>
            <a:r>
              <a:rPr sz="1400" spc="77" dirty="0">
                <a:solidFill>
                  <a:srgbClr val="202024"/>
                </a:solidFill>
                <a:latin typeface="Calibri"/>
                <a:cs typeface="Calibri"/>
              </a:rPr>
              <a:t>do</a:t>
            </a:r>
            <a:r>
              <a:rPr sz="1400" spc="14" dirty="0">
                <a:solidFill>
                  <a:srgbClr val="202024"/>
                </a:solidFill>
                <a:latin typeface="Calibri"/>
                <a:cs typeface="Calibri"/>
              </a:rPr>
              <a:t> </a:t>
            </a:r>
            <a:r>
              <a:rPr sz="1400" spc="54" dirty="0">
                <a:solidFill>
                  <a:srgbClr val="202024"/>
                </a:solidFill>
                <a:latin typeface="Calibri"/>
                <a:cs typeface="Calibri"/>
              </a:rPr>
              <a:t>you</a:t>
            </a:r>
            <a:r>
              <a:rPr sz="1400" spc="9" dirty="0">
                <a:solidFill>
                  <a:srgbClr val="202024"/>
                </a:solidFill>
                <a:latin typeface="Calibri"/>
                <a:cs typeface="Calibri"/>
              </a:rPr>
              <a:t> </a:t>
            </a:r>
            <a:r>
              <a:rPr sz="1400" spc="54" dirty="0">
                <a:solidFill>
                  <a:srgbClr val="202024"/>
                </a:solidFill>
                <a:latin typeface="Calibri"/>
                <a:cs typeface="Calibri"/>
              </a:rPr>
              <a:t>mostly</a:t>
            </a:r>
            <a:r>
              <a:rPr sz="1400" spc="14" dirty="0">
                <a:solidFill>
                  <a:srgbClr val="202024"/>
                </a:solidFill>
                <a:latin typeface="Calibri"/>
                <a:cs typeface="Calibri"/>
              </a:rPr>
              <a:t> </a:t>
            </a:r>
            <a:r>
              <a:rPr sz="1400" spc="64" dirty="0">
                <a:solidFill>
                  <a:srgbClr val="202024"/>
                </a:solidFill>
                <a:latin typeface="Calibri"/>
                <a:cs typeface="Calibri"/>
              </a:rPr>
              <a:t>cruise</a:t>
            </a:r>
            <a:r>
              <a:rPr sz="1400" spc="14" dirty="0">
                <a:solidFill>
                  <a:srgbClr val="202024"/>
                </a:solidFill>
                <a:latin typeface="Calibri"/>
                <a:cs typeface="Calibri"/>
              </a:rPr>
              <a:t> </a:t>
            </a:r>
            <a:r>
              <a:rPr sz="1400" spc="32" dirty="0">
                <a:solidFill>
                  <a:srgbClr val="202024"/>
                </a:solidFill>
                <a:latin typeface="Calibri"/>
                <a:cs typeface="Calibri"/>
              </a:rPr>
              <a:t>with?</a:t>
            </a:r>
            <a:endParaRPr sz="1400" dirty="0">
              <a:latin typeface="Calibri"/>
              <a:cs typeface="Calibri"/>
            </a:endParaRPr>
          </a:p>
          <a:p>
            <a:pPr marL="11527">
              <a:spcBef>
                <a:spcPts val="803"/>
              </a:spcBef>
            </a:pPr>
            <a:r>
              <a:rPr sz="1050" spc="9" dirty="0">
                <a:solidFill>
                  <a:srgbClr val="202024"/>
                </a:solidFill>
                <a:latin typeface="Roboto"/>
                <a:cs typeface="Roboto"/>
              </a:rPr>
              <a:t>40</a:t>
            </a:r>
            <a:r>
              <a:rPr sz="1050" dirty="0">
                <a:solidFill>
                  <a:srgbClr val="202024"/>
                </a:solidFill>
                <a:latin typeface="Roboto"/>
                <a:cs typeface="Roboto"/>
              </a:rPr>
              <a:t> </a:t>
            </a:r>
            <a:r>
              <a:rPr sz="1050" spc="14" dirty="0">
                <a:solidFill>
                  <a:srgbClr val="202024"/>
                </a:solidFill>
                <a:latin typeface="Roboto"/>
                <a:cs typeface="Roboto"/>
              </a:rPr>
              <a:t>responses</a:t>
            </a:r>
            <a:endParaRPr sz="1050" dirty="0">
              <a:latin typeface="Roboto"/>
              <a:cs typeface="Roboto"/>
            </a:endParaRPr>
          </a:p>
        </p:txBody>
      </p:sp>
      <p:sp>
        <p:nvSpPr>
          <p:cNvPr id="11" name="object 11"/>
          <p:cNvSpPr txBox="1"/>
          <p:nvPr/>
        </p:nvSpPr>
        <p:spPr>
          <a:xfrm>
            <a:off x="3540098" y="3962081"/>
            <a:ext cx="3336215" cy="714395"/>
          </a:xfrm>
          <a:prstGeom prst="rect">
            <a:avLst/>
          </a:prstGeom>
        </p:spPr>
        <p:txBody>
          <a:bodyPr vert="horz" wrap="square" lIns="0" tIns="11526" rIns="0" bIns="0" rtlCol="0">
            <a:spAutoFit/>
          </a:bodyPr>
          <a:lstStyle/>
          <a:p>
            <a:pPr marL="11527">
              <a:spcBef>
                <a:spcPts val="91"/>
              </a:spcBef>
            </a:pPr>
            <a:r>
              <a:rPr sz="1400" spc="68" dirty="0">
                <a:solidFill>
                  <a:srgbClr val="202024"/>
                </a:solidFill>
                <a:latin typeface="Calibri"/>
                <a:cs typeface="Calibri"/>
              </a:rPr>
              <a:t>How</a:t>
            </a:r>
            <a:r>
              <a:rPr sz="1400" spc="18" dirty="0">
                <a:solidFill>
                  <a:srgbClr val="202024"/>
                </a:solidFill>
                <a:latin typeface="Calibri"/>
                <a:cs typeface="Calibri"/>
              </a:rPr>
              <a:t> </a:t>
            </a:r>
            <a:r>
              <a:rPr sz="1400" spc="50" dirty="0">
                <a:solidFill>
                  <a:srgbClr val="202024"/>
                </a:solidFill>
                <a:latin typeface="Calibri"/>
                <a:cs typeface="Calibri"/>
              </a:rPr>
              <a:t>far</a:t>
            </a:r>
            <a:r>
              <a:rPr sz="1400" spc="18" dirty="0">
                <a:solidFill>
                  <a:srgbClr val="202024"/>
                </a:solidFill>
                <a:latin typeface="Calibri"/>
                <a:cs typeface="Calibri"/>
              </a:rPr>
              <a:t> </a:t>
            </a:r>
            <a:r>
              <a:rPr sz="1400" spc="45" dirty="0">
                <a:solidFill>
                  <a:srgbClr val="202024"/>
                </a:solidFill>
                <a:latin typeface="Calibri"/>
                <a:cs typeface="Calibri"/>
              </a:rPr>
              <a:t>would</a:t>
            </a:r>
            <a:r>
              <a:rPr sz="1400" spc="18" dirty="0">
                <a:solidFill>
                  <a:srgbClr val="202024"/>
                </a:solidFill>
                <a:latin typeface="Calibri"/>
                <a:cs typeface="Calibri"/>
              </a:rPr>
              <a:t> </a:t>
            </a:r>
            <a:r>
              <a:rPr sz="1400" spc="54" dirty="0">
                <a:solidFill>
                  <a:srgbClr val="202024"/>
                </a:solidFill>
                <a:latin typeface="Calibri"/>
                <a:cs typeface="Calibri"/>
              </a:rPr>
              <a:t>you</a:t>
            </a:r>
            <a:r>
              <a:rPr sz="1400" spc="23" dirty="0">
                <a:solidFill>
                  <a:srgbClr val="202024"/>
                </a:solidFill>
                <a:latin typeface="Calibri"/>
                <a:cs typeface="Calibri"/>
              </a:rPr>
              <a:t> </a:t>
            </a:r>
            <a:r>
              <a:rPr sz="1400" spc="77" dirty="0">
                <a:solidFill>
                  <a:srgbClr val="202024"/>
                </a:solidFill>
                <a:latin typeface="Calibri"/>
                <a:cs typeface="Calibri"/>
              </a:rPr>
              <a:t>be</a:t>
            </a:r>
            <a:r>
              <a:rPr sz="1400" spc="18" dirty="0">
                <a:solidFill>
                  <a:srgbClr val="202024"/>
                </a:solidFill>
                <a:latin typeface="Calibri"/>
                <a:cs typeface="Calibri"/>
              </a:rPr>
              <a:t> </a:t>
            </a:r>
            <a:r>
              <a:rPr sz="1400" spc="54" dirty="0">
                <a:solidFill>
                  <a:srgbClr val="202024"/>
                </a:solidFill>
                <a:latin typeface="Calibri"/>
                <a:cs typeface="Calibri"/>
              </a:rPr>
              <a:t>prepared</a:t>
            </a:r>
            <a:r>
              <a:rPr sz="1400" spc="18" dirty="0">
                <a:solidFill>
                  <a:srgbClr val="202024"/>
                </a:solidFill>
                <a:latin typeface="Calibri"/>
                <a:cs typeface="Calibri"/>
              </a:rPr>
              <a:t> </a:t>
            </a:r>
            <a:r>
              <a:rPr sz="1400" spc="41" dirty="0">
                <a:solidFill>
                  <a:srgbClr val="202024"/>
                </a:solidFill>
                <a:latin typeface="Calibri"/>
                <a:cs typeface="Calibri"/>
              </a:rPr>
              <a:t>to</a:t>
            </a:r>
            <a:r>
              <a:rPr sz="1400" spc="23" dirty="0">
                <a:solidFill>
                  <a:srgbClr val="202024"/>
                </a:solidFill>
                <a:latin typeface="Calibri"/>
                <a:cs typeface="Calibri"/>
              </a:rPr>
              <a:t> </a:t>
            </a:r>
            <a:r>
              <a:rPr sz="1400" spc="64" dirty="0">
                <a:solidFill>
                  <a:srgbClr val="202024"/>
                </a:solidFill>
                <a:latin typeface="Calibri"/>
                <a:cs typeface="Calibri"/>
              </a:rPr>
              <a:t>cruise</a:t>
            </a:r>
            <a:r>
              <a:rPr sz="1400" spc="18" dirty="0">
                <a:solidFill>
                  <a:srgbClr val="202024"/>
                </a:solidFill>
                <a:latin typeface="Calibri"/>
                <a:cs typeface="Calibri"/>
              </a:rPr>
              <a:t> in </a:t>
            </a:r>
            <a:r>
              <a:rPr sz="1400" spc="59" dirty="0">
                <a:solidFill>
                  <a:srgbClr val="202024"/>
                </a:solidFill>
                <a:latin typeface="Calibri"/>
                <a:cs typeface="Calibri"/>
              </a:rPr>
              <a:t>one</a:t>
            </a:r>
            <a:r>
              <a:rPr sz="1400" spc="18" dirty="0">
                <a:solidFill>
                  <a:srgbClr val="202024"/>
                </a:solidFill>
                <a:latin typeface="Calibri"/>
                <a:cs typeface="Calibri"/>
              </a:rPr>
              <a:t> </a:t>
            </a:r>
            <a:r>
              <a:rPr sz="1400" spc="59" dirty="0">
                <a:solidFill>
                  <a:srgbClr val="202024"/>
                </a:solidFill>
                <a:latin typeface="Calibri"/>
                <a:cs typeface="Calibri"/>
              </a:rPr>
              <a:t>day?</a:t>
            </a:r>
            <a:endParaRPr sz="1400" dirty="0">
              <a:latin typeface="Calibri"/>
              <a:cs typeface="Calibri"/>
            </a:endParaRPr>
          </a:p>
          <a:p>
            <a:pPr marL="11527">
              <a:spcBef>
                <a:spcPts val="803"/>
              </a:spcBef>
            </a:pPr>
            <a:r>
              <a:rPr sz="1050" spc="9" dirty="0">
                <a:solidFill>
                  <a:srgbClr val="202024"/>
                </a:solidFill>
                <a:latin typeface="Roboto"/>
                <a:cs typeface="Roboto"/>
              </a:rPr>
              <a:t>40</a:t>
            </a:r>
            <a:r>
              <a:rPr sz="1050" dirty="0">
                <a:solidFill>
                  <a:srgbClr val="202024"/>
                </a:solidFill>
                <a:latin typeface="Roboto"/>
                <a:cs typeface="Roboto"/>
              </a:rPr>
              <a:t> </a:t>
            </a:r>
            <a:r>
              <a:rPr sz="1050" spc="14" dirty="0">
                <a:solidFill>
                  <a:srgbClr val="202024"/>
                </a:solidFill>
                <a:latin typeface="Roboto"/>
                <a:cs typeface="Roboto"/>
              </a:rPr>
              <a:t>responses</a:t>
            </a:r>
            <a:endParaRPr sz="1050" dirty="0">
              <a:latin typeface="Roboto"/>
              <a:cs typeface="Roboto"/>
            </a:endParaRPr>
          </a:p>
        </p:txBody>
      </p:sp>
      <p:sp>
        <p:nvSpPr>
          <p:cNvPr id="12" name="object 12"/>
          <p:cNvSpPr txBox="1"/>
          <p:nvPr/>
        </p:nvSpPr>
        <p:spPr>
          <a:xfrm>
            <a:off x="7006559" y="1754266"/>
            <a:ext cx="501959" cy="658034"/>
          </a:xfrm>
          <a:prstGeom prst="rect">
            <a:avLst/>
          </a:prstGeom>
        </p:spPr>
        <p:txBody>
          <a:bodyPr vert="horz" wrap="square" lIns="0" tIns="11526" rIns="0" bIns="0" rtlCol="0">
            <a:spAutoFit/>
          </a:bodyPr>
          <a:lstStyle/>
          <a:p>
            <a:pPr marL="11527" marR="137166">
              <a:lnSpc>
                <a:spcPct val="131900"/>
              </a:lnSpc>
              <a:spcBef>
                <a:spcPts val="91"/>
              </a:spcBef>
            </a:pPr>
            <a:r>
              <a:rPr sz="817" dirty="0">
                <a:solidFill>
                  <a:srgbClr val="212121"/>
                </a:solidFill>
                <a:latin typeface="Arial"/>
                <a:cs typeface="Arial"/>
              </a:rPr>
              <a:t>Family </a:t>
            </a:r>
            <a:r>
              <a:rPr sz="817" spc="5" dirty="0">
                <a:solidFill>
                  <a:srgbClr val="212121"/>
                </a:solidFill>
                <a:latin typeface="Arial"/>
                <a:cs typeface="Arial"/>
              </a:rPr>
              <a:t> </a:t>
            </a:r>
            <a:r>
              <a:rPr sz="817" dirty="0">
                <a:solidFill>
                  <a:srgbClr val="212121"/>
                </a:solidFill>
                <a:latin typeface="Arial"/>
                <a:cs typeface="Arial"/>
              </a:rPr>
              <a:t>Friends</a:t>
            </a:r>
            <a:endParaRPr sz="817">
              <a:latin typeface="Arial"/>
              <a:cs typeface="Arial"/>
            </a:endParaRPr>
          </a:p>
          <a:p>
            <a:pPr marL="11527" marR="4611">
              <a:lnSpc>
                <a:spcPct val="131900"/>
              </a:lnSpc>
            </a:pPr>
            <a:r>
              <a:rPr sz="817" dirty="0">
                <a:solidFill>
                  <a:srgbClr val="212121"/>
                </a:solidFill>
                <a:latin typeface="Arial"/>
                <a:cs typeface="Arial"/>
              </a:rPr>
              <a:t>Crew Pool  Alone</a:t>
            </a:r>
            <a:endParaRPr sz="817">
              <a:latin typeface="Arial"/>
              <a:cs typeface="Arial"/>
            </a:endParaRPr>
          </a:p>
        </p:txBody>
      </p:sp>
      <p:grpSp>
        <p:nvGrpSpPr>
          <p:cNvPr id="13" name="object 13"/>
          <p:cNvGrpSpPr/>
          <p:nvPr/>
        </p:nvGrpSpPr>
        <p:grpSpPr>
          <a:xfrm>
            <a:off x="5258920" y="1854873"/>
            <a:ext cx="1716229" cy="748617"/>
            <a:chOff x="4418012" y="1364343"/>
            <a:chExt cx="1891030" cy="824865"/>
          </a:xfrm>
        </p:grpSpPr>
        <p:pic>
          <p:nvPicPr>
            <p:cNvPr id="14" name="object 14"/>
            <p:cNvPicPr/>
            <p:nvPr/>
          </p:nvPicPr>
          <p:blipFill>
            <a:blip r:embed="rId5" cstate="print"/>
            <a:stretch>
              <a:fillRect/>
            </a:stretch>
          </p:blipFill>
          <p:spPr>
            <a:xfrm>
              <a:off x="6194424" y="1870074"/>
              <a:ext cx="114300" cy="114299"/>
            </a:xfrm>
            <a:prstGeom prst="rect">
              <a:avLst/>
            </a:prstGeom>
          </p:spPr>
        </p:pic>
        <p:sp>
          <p:nvSpPr>
            <p:cNvPr id="15" name="object 15"/>
            <p:cNvSpPr/>
            <p:nvPr/>
          </p:nvSpPr>
          <p:spPr>
            <a:xfrm>
              <a:off x="4422775" y="1919494"/>
              <a:ext cx="857250" cy="265430"/>
            </a:xfrm>
            <a:custGeom>
              <a:avLst/>
              <a:gdLst/>
              <a:ahLst/>
              <a:cxnLst/>
              <a:rect l="l" t="t" r="r" b="b"/>
              <a:pathLst>
                <a:path w="857250" h="265430">
                  <a:moveTo>
                    <a:pt x="857249" y="264904"/>
                  </a:moveTo>
                  <a:lnTo>
                    <a:pt x="0" y="264904"/>
                  </a:lnTo>
                  <a:lnTo>
                    <a:pt x="815293" y="0"/>
                  </a:lnTo>
                  <a:lnTo>
                    <a:pt x="830397" y="51917"/>
                  </a:lnTo>
                  <a:lnTo>
                    <a:pt x="842145" y="104366"/>
                  </a:lnTo>
                  <a:lnTo>
                    <a:pt x="850537" y="157347"/>
                  </a:lnTo>
                  <a:lnTo>
                    <a:pt x="855571" y="210860"/>
                  </a:lnTo>
                  <a:lnTo>
                    <a:pt x="857249" y="264904"/>
                  </a:lnTo>
                  <a:close/>
                </a:path>
              </a:pathLst>
            </a:custGeom>
            <a:solidFill>
              <a:srgbClr val="0F9517"/>
            </a:solidFill>
          </p:spPr>
          <p:txBody>
            <a:bodyPr wrap="square" lIns="0" tIns="0" rIns="0" bIns="0" rtlCol="0"/>
            <a:lstStyle/>
            <a:p>
              <a:endParaRPr sz="1634"/>
            </a:p>
          </p:txBody>
        </p:sp>
        <p:sp>
          <p:nvSpPr>
            <p:cNvPr id="16" name="object 16"/>
            <p:cNvSpPr/>
            <p:nvPr/>
          </p:nvSpPr>
          <p:spPr>
            <a:xfrm>
              <a:off x="4422775" y="1369106"/>
              <a:ext cx="815340" cy="815340"/>
            </a:xfrm>
            <a:custGeom>
              <a:avLst/>
              <a:gdLst/>
              <a:ahLst/>
              <a:cxnLst/>
              <a:rect l="l" t="t" r="r" b="b"/>
              <a:pathLst>
                <a:path w="815339" h="815339">
                  <a:moveTo>
                    <a:pt x="0" y="815293"/>
                  </a:moveTo>
                  <a:lnTo>
                    <a:pt x="264904" y="0"/>
                  </a:lnTo>
                  <a:lnTo>
                    <a:pt x="288809" y="8157"/>
                  </a:lnTo>
                  <a:lnTo>
                    <a:pt x="312442" y="17007"/>
                  </a:lnTo>
                  <a:lnTo>
                    <a:pt x="358895" y="36787"/>
                  </a:lnTo>
                  <a:lnTo>
                    <a:pt x="404105" y="59265"/>
                  </a:lnTo>
                  <a:lnTo>
                    <a:pt x="447911" y="84367"/>
                  </a:lnTo>
                  <a:lnTo>
                    <a:pt x="490165" y="112002"/>
                  </a:lnTo>
                  <a:lnTo>
                    <a:pt x="530718" y="142080"/>
                  </a:lnTo>
                  <a:lnTo>
                    <a:pt x="569431" y="174490"/>
                  </a:lnTo>
                  <a:lnTo>
                    <a:pt x="606167" y="209125"/>
                  </a:lnTo>
                  <a:lnTo>
                    <a:pt x="640802" y="245861"/>
                  </a:lnTo>
                  <a:lnTo>
                    <a:pt x="673212" y="284574"/>
                  </a:lnTo>
                  <a:lnTo>
                    <a:pt x="703290" y="325127"/>
                  </a:lnTo>
                  <a:lnTo>
                    <a:pt x="730925" y="367381"/>
                  </a:lnTo>
                  <a:lnTo>
                    <a:pt x="756027" y="411187"/>
                  </a:lnTo>
                  <a:lnTo>
                    <a:pt x="778505" y="456397"/>
                  </a:lnTo>
                  <a:lnTo>
                    <a:pt x="798284" y="502850"/>
                  </a:lnTo>
                  <a:lnTo>
                    <a:pt x="815293" y="550388"/>
                  </a:lnTo>
                  <a:lnTo>
                    <a:pt x="0" y="815293"/>
                  </a:lnTo>
                  <a:close/>
                </a:path>
              </a:pathLst>
            </a:custGeom>
            <a:solidFill>
              <a:srgbClr val="FF9900"/>
            </a:solidFill>
          </p:spPr>
          <p:txBody>
            <a:bodyPr wrap="square" lIns="0" tIns="0" rIns="0" bIns="0" rtlCol="0"/>
            <a:lstStyle/>
            <a:p>
              <a:endParaRPr sz="1634"/>
            </a:p>
          </p:txBody>
        </p:sp>
        <p:sp>
          <p:nvSpPr>
            <p:cNvPr id="17" name="object 17"/>
            <p:cNvSpPr/>
            <p:nvPr/>
          </p:nvSpPr>
          <p:spPr>
            <a:xfrm>
              <a:off x="4422775" y="1369106"/>
              <a:ext cx="815340" cy="815340"/>
            </a:xfrm>
            <a:custGeom>
              <a:avLst/>
              <a:gdLst/>
              <a:ahLst/>
              <a:cxnLst/>
              <a:rect l="l" t="t" r="r" b="b"/>
              <a:pathLst>
                <a:path w="815339" h="815339">
                  <a:moveTo>
                    <a:pt x="0" y="815293"/>
                  </a:moveTo>
                  <a:lnTo>
                    <a:pt x="264904" y="0"/>
                  </a:lnTo>
                  <a:lnTo>
                    <a:pt x="288809" y="8157"/>
                  </a:lnTo>
                  <a:lnTo>
                    <a:pt x="312442" y="17007"/>
                  </a:lnTo>
                  <a:lnTo>
                    <a:pt x="358895" y="36787"/>
                  </a:lnTo>
                  <a:lnTo>
                    <a:pt x="404105" y="59265"/>
                  </a:lnTo>
                  <a:lnTo>
                    <a:pt x="447911" y="84367"/>
                  </a:lnTo>
                  <a:lnTo>
                    <a:pt x="490165" y="112002"/>
                  </a:lnTo>
                  <a:lnTo>
                    <a:pt x="530718" y="142080"/>
                  </a:lnTo>
                  <a:lnTo>
                    <a:pt x="569431" y="174490"/>
                  </a:lnTo>
                  <a:lnTo>
                    <a:pt x="606167" y="209125"/>
                  </a:lnTo>
                  <a:lnTo>
                    <a:pt x="640802" y="245861"/>
                  </a:lnTo>
                  <a:lnTo>
                    <a:pt x="673212" y="284574"/>
                  </a:lnTo>
                  <a:lnTo>
                    <a:pt x="703290" y="325127"/>
                  </a:lnTo>
                  <a:lnTo>
                    <a:pt x="730925" y="367381"/>
                  </a:lnTo>
                  <a:lnTo>
                    <a:pt x="756027" y="411187"/>
                  </a:lnTo>
                  <a:lnTo>
                    <a:pt x="778505" y="456397"/>
                  </a:lnTo>
                  <a:lnTo>
                    <a:pt x="798284" y="502850"/>
                  </a:lnTo>
                  <a:lnTo>
                    <a:pt x="815293" y="550388"/>
                  </a:lnTo>
                  <a:lnTo>
                    <a:pt x="0" y="815293"/>
                  </a:lnTo>
                </a:path>
              </a:pathLst>
            </a:custGeom>
            <a:ln w="9524">
              <a:solidFill>
                <a:srgbClr val="FFFFFF"/>
              </a:solidFill>
            </a:ln>
          </p:spPr>
          <p:txBody>
            <a:bodyPr wrap="square" lIns="0" tIns="0" rIns="0" bIns="0" rtlCol="0"/>
            <a:lstStyle/>
            <a:p>
              <a:endParaRPr sz="1634"/>
            </a:p>
          </p:txBody>
        </p:sp>
      </p:grpSp>
      <p:sp>
        <p:nvSpPr>
          <p:cNvPr id="18" name="object 18"/>
          <p:cNvSpPr txBox="1"/>
          <p:nvPr/>
        </p:nvSpPr>
        <p:spPr>
          <a:xfrm>
            <a:off x="5546260" y="2121895"/>
            <a:ext cx="231097" cy="137379"/>
          </a:xfrm>
          <a:prstGeom prst="rect">
            <a:avLst/>
          </a:prstGeom>
        </p:spPr>
        <p:txBody>
          <a:bodyPr vert="horz" wrap="square" lIns="0" tIns="11526" rIns="0" bIns="0" rtlCol="0">
            <a:spAutoFit/>
          </a:bodyPr>
          <a:lstStyle/>
          <a:p>
            <a:pPr marL="11527">
              <a:spcBef>
                <a:spcPts val="91"/>
              </a:spcBef>
            </a:pPr>
            <a:r>
              <a:rPr sz="817" dirty="0">
                <a:solidFill>
                  <a:srgbClr val="FFFFFF"/>
                </a:solidFill>
                <a:latin typeface="Arial"/>
                <a:cs typeface="Arial"/>
              </a:rPr>
              <a:t>15%</a:t>
            </a:r>
            <a:endParaRPr sz="817">
              <a:latin typeface="Arial"/>
              <a:cs typeface="Arial"/>
            </a:endParaRPr>
          </a:p>
        </p:txBody>
      </p:sp>
      <p:grpSp>
        <p:nvGrpSpPr>
          <p:cNvPr id="19" name="object 19"/>
          <p:cNvGrpSpPr/>
          <p:nvPr/>
        </p:nvGrpSpPr>
        <p:grpSpPr>
          <a:xfrm>
            <a:off x="4480921" y="1816803"/>
            <a:ext cx="1027547" cy="1027547"/>
            <a:chOff x="3560771" y="1322395"/>
            <a:chExt cx="1132205" cy="1132205"/>
          </a:xfrm>
        </p:grpSpPr>
        <p:sp>
          <p:nvSpPr>
            <p:cNvPr id="20" name="object 20"/>
            <p:cNvSpPr/>
            <p:nvPr/>
          </p:nvSpPr>
          <p:spPr>
            <a:xfrm>
              <a:off x="3565533" y="1327158"/>
              <a:ext cx="1122680" cy="1122680"/>
            </a:xfrm>
            <a:custGeom>
              <a:avLst/>
              <a:gdLst/>
              <a:ahLst/>
              <a:cxnLst/>
              <a:rect l="l" t="t" r="r" b="b"/>
              <a:pathLst>
                <a:path w="1122679" h="1122680">
                  <a:moveTo>
                    <a:pt x="41947" y="1122145"/>
                  </a:moveTo>
                  <a:lnTo>
                    <a:pt x="25679" y="1065536"/>
                  </a:lnTo>
                  <a:lnTo>
                    <a:pt x="13341" y="1007942"/>
                  </a:lnTo>
                  <a:lnTo>
                    <a:pt x="4982" y="949637"/>
                  </a:lnTo>
                  <a:lnTo>
                    <a:pt x="652" y="890896"/>
                  </a:lnTo>
                  <a:lnTo>
                    <a:pt x="0" y="861431"/>
                  </a:lnTo>
                  <a:lnTo>
                    <a:pt x="360" y="831996"/>
                  </a:lnTo>
                  <a:lnTo>
                    <a:pt x="4118" y="773215"/>
                  </a:lnTo>
                  <a:lnTo>
                    <a:pt x="11900" y="714831"/>
                  </a:lnTo>
                  <a:lnTo>
                    <a:pt x="23677" y="657119"/>
                  </a:lnTo>
                  <a:lnTo>
                    <a:pt x="39384" y="600352"/>
                  </a:lnTo>
                  <a:lnTo>
                    <a:pt x="58957" y="544798"/>
                  </a:lnTo>
                  <a:lnTo>
                    <a:pt x="82294" y="490718"/>
                  </a:lnTo>
                  <a:lnTo>
                    <a:pt x="109293" y="438370"/>
                  </a:lnTo>
                  <a:lnTo>
                    <a:pt x="139820" y="387997"/>
                  </a:lnTo>
                  <a:lnTo>
                    <a:pt x="173737" y="339842"/>
                  </a:lnTo>
                  <a:lnTo>
                    <a:pt x="210878" y="294127"/>
                  </a:lnTo>
                  <a:lnTo>
                    <a:pt x="251073" y="251073"/>
                  </a:lnTo>
                  <a:lnTo>
                    <a:pt x="294127" y="210878"/>
                  </a:lnTo>
                  <a:lnTo>
                    <a:pt x="339842" y="173737"/>
                  </a:lnTo>
                  <a:lnTo>
                    <a:pt x="387997" y="139820"/>
                  </a:lnTo>
                  <a:lnTo>
                    <a:pt x="438370" y="109293"/>
                  </a:lnTo>
                  <a:lnTo>
                    <a:pt x="490718" y="82294"/>
                  </a:lnTo>
                  <a:lnTo>
                    <a:pt x="544798" y="58957"/>
                  </a:lnTo>
                  <a:lnTo>
                    <a:pt x="600352" y="39384"/>
                  </a:lnTo>
                  <a:lnTo>
                    <a:pt x="657119" y="23676"/>
                  </a:lnTo>
                  <a:lnTo>
                    <a:pt x="714831" y="11900"/>
                  </a:lnTo>
                  <a:lnTo>
                    <a:pt x="773215" y="4118"/>
                  </a:lnTo>
                  <a:lnTo>
                    <a:pt x="831996" y="360"/>
                  </a:lnTo>
                  <a:lnTo>
                    <a:pt x="861431" y="0"/>
                  </a:lnTo>
                  <a:lnTo>
                    <a:pt x="890896" y="652"/>
                  </a:lnTo>
                  <a:lnTo>
                    <a:pt x="949637" y="4982"/>
                  </a:lnTo>
                  <a:lnTo>
                    <a:pt x="1007942" y="13341"/>
                  </a:lnTo>
                  <a:lnTo>
                    <a:pt x="1065536" y="25679"/>
                  </a:lnTo>
                  <a:lnTo>
                    <a:pt x="1122145" y="41947"/>
                  </a:lnTo>
                  <a:lnTo>
                    <a:pt x="857240" y="857241"/>
                  </a:lnTo>
                  <a:lnTo>
                    <a:pt x="41947" y="1122145"/>
                  </a:lnTo>
                  <a:close/>
                </a:path>
              </a:pathLst>
            </a:custGeom>
            <a:solidFill>
              <a:srgbClr val="DB3812"/>
            </a:solidFill>
          </p:spPr>
          <p:txBody>
            <a:bodyPr wrap="square" lIns="0" tIns="0" rIns="0" bIns="0" rtlCol="0"/>
            <a:lstStyle/>
            <a:p>
              <a:endParaRPr sz="1634"/>
            </a:p>
          </p:txBody>
        </p:sp>
        <p:sp>
          <p:nvSpPr>
            <p:cNvPr id="21" name="object 21"/>
            <p:cNvSpPr/>
            <p:nvPr/>
          </p:nvSpPr>
          <p:spPr>
            <a:xfrm>
              <a:off x="3565533" y="1327158"/>
              <a:ext cx="1122680" cy="1122680"/>
            </a:xfrm>
            <a:custGeom>
              <a:avLst/>
              <a:gdLst/>
              <a:ahLst/>
              <a:cxnLst/>
              <a:rect l="l" t="t" r="r" b="b"/>
              <a:pathLst>
                <a:path w="1122679" h="1122680">
                  <a:moveTo>
                    <a:pt x="857240" y="857241"/>
                  </a:moveTo>
                  <a:lnTo>
                    <a:pt x="41947" y="1122145"/>
                  </a:lnTo>
                  <a:lnTo>
                    <a:pt x="33322" y="1093964"/>
                  </a:lnTo>
                  <a:lnTo>
                    <a:pt x="25679" y="1065536"/>
                  </a:lnTo>
                  <a:lnTo>
                    <a:pt x="13341" y="1007942"/>
                  </a:lnTo>
                  <a:lnTo>
                    <a:pt x="4982" y="949637"/>
                  </a:lnTo>
                  <a:lnTo>
                    <a:pt x="652" y="890896"/>
                  </a:lnTo>
                  <a:lnTo>
                    <a:pt x="0" y="861431"/>
                  </a:lnTo>
                  <a:lnTo>
                    <a:pt x="360" y="831996"/>
                  </a:lnTo>
                  <a:lnTo>
                    <a:pt x="4118" y="773215"/>
                  </a:lnTo>
                  <a:lnTo>
                    <a:pt x="11900" y="714831"/>
                  </a:lnTo>
                  <a:lnTo>
                    <a:pt x="23677" y="657119"/>
                  </a:lnTo>
                  <a:lnTo>
                    <a:pt x="39384" y="600352"/>
                  </a:lnTo>
                  <a:lnTo>
                    <a:pt x="58957" y="544798"/>
                  </a:lnTo>
                  <a:lnTo>
                    <a:pt x="82294" y="490718"/>
                  </a:lnTo>
                  <a:lnTo>
                    <a:pt x="109293" y="438370"/>
                  </a:lnTo>
                  <a:lnTo>
                    <a:pt x="139820" y="387997"/>
                  </a:lnTo>
                  <a:lnTo>
                    <a:pt x="173737" y="339842"/>
                  </a:lnTo>
                  <a:lnTo>
                    <a:pt x="210878" y="294127"/>
                  </a:lnTo>
                  <a:lnTo>
                    <a:pt x="251073" y="251073"/>
                  </a:lnTo>
                  <a:lnTo>
                    <a:pt x="294127" y="210878"/>
                  </a:lnTo>
                  <a:lnTo>
                    <a:pt x="339842" y="173737"/>
                  </a:lnTo>
                  <a:lnTo>
                    <a:pt x="387997" y="139820"/>
                  </a:lnTo>
                  <a:lnTo>
                    <a:pt x="438370" y="109293"/>
                  </a:lnTo>
                  <a:lnTo>
                    <a:pt x="490718" y="82294"/>
                  </a:lnTo>
                  <a:lnTo>
                    <a:pt x="544798" y="58957"/>
                  </a:lnTo>
                  <a:lnTo>
                    <a:pt x="600352" y="39384"/>
                  </a:lnTo>
                  <a:lnTo>
                    <a:pt x="657119" y="23676"/>
                  </a:lnTo>
                  <a:lnTo>
                    <a:pt x="714831" y="11900"/>
                  </a:lnTo>
                  <a:lnTo>
                    <a:pt x="773215" y="4118"/>
                  </a:lnTo>
                  <a:lnTo>
                    <a:pt x="831996" y="360"/>
                  </a:lnTo>
                  <a:lnTo>
                    <a:pt x="861431" y="0"/>
                  </a:lnTo>
                  <a:lnTo>
                    <a:pt x="890896" y="652"/>
                  </a:lnTo>
                  <a:lnTo>
                    <a:pt x="949637" y="4982"/>
                  </a:lnTo>
                  <a:lnTo>
                    <a:pt x="1007942" y="13341"/>
                  </a:lnTo>
                  <a:lnTo>
                    <a:pt x="1065536" y="25679"/>
                  </a:lnTo>
                  <a:lnTo>
                    <a:pt x="1122145" y="41947"/>
                  </a:lnTo>
                  <a:lnTo>
                    <a:pt x="857240" y="857241"/>
                  </a:lnTo>
                </a:path>
              </a:pathLst>
            </a:custGeom>
            <a:ln w="9524">
              <a:solidFill>
                <a:srgbClr val="FFFFFF"/>
              </a:solidFill>
            </a:ln>
          </p:spPr>
          <p:txBody>
            <a:bodyPr wrap="square" lIns="0" tIns="0" rIns="0" bIns="0" rtlCol="0"/>
            <a:lstStyle/>
            <a:p>
              <a:endParaRPr sz="1634"/>
            </a:p>
          </p:txBody>
        </p:sp>
      </p:grpSp>
      <p:sp>
        <p:nvSpPr>
          <p:cNvPr id="22" name="object 22"/>
          <p:cNvSpPr txBox="1"/>
          <p:nvPr/>
        </p:nvSpPr>
        <p:spPr>
          <a:xfrm>
            <a:off x="4749705" y="2121895"/>
            <a:ext cx="231097" cy="137379"/>
          </a:xfrm>
          <a:prstGeom prst="rect">
            <a:avLst/>
          </a:prstGeom>
        </p:spPr>
        <p:txBody>
          <a:bodyPr vert="horz" wrap="square" lIns="0" tIns="11526" rIns="0" bIns="0" rtlCol="0">
            <a:spAutoFit/>
          </a:bodyPr>
          <a:lstStyle/>
          <a:p>
            <a:pPr marL="11527">
              <a:spcBef>
                <a:spcPts val="91"/>
              </a:spcBef>
            </a:pPr>
            <a:r>
              <a:rPr sz="817" dirty="0">
                <a:solidFill>
                  <a:srgbClr val="FFFFFF"/>
                </a:solidFill>
                <a:latin typeface="Arial"/>
                <a:cs typeface="Arial"/>
              </a:rPr>
              <a:t>35%</a:t>
            </a:r>
            <a:endParaRPr sz="817">
              <a:latin typeface="Arial"/>
              <a:cs typeface="Arial"/>
            </a:endParaRPr>
          </a:p>
        </p:txBody>
      </p:sp>
      <p:grpSp>
        <p:nvGrpSpPr>
          <p:cNvPr id="23" name="object 23"/>
          <p:cNvGrpSpPr/>
          <p:nvPr/>
        </p:nvGrpSpPr>
        <p:grpSpPr>
          <a:xfrm>
            <a:off x="4518991" y="2594803"/>
            <a:ext cx="1526624" cy="786653"/>
            <a:chOff x="3602719" y="2179636"/>
            <a:chExt cx="1682114" cy="866775"/>
          </a:xfrm>
        </p:grpSpPr>
        <p:sp>
          <p:nvSpPr>
            <p:cNvPr id="24" name="object 24"/>
            <p:cNvSpPr/>
            <p:nvPr/>
          </p:nvSpPr>
          <p:spPr>
            <a:xfrm>
              <a:off x="3607481" y="2184399"/>
              <a:ext cx="1672589" cy="857250"/>
            </a:xfrm>
            <a:custGeom>
              <a:avLst/>
              <a:gdLst/>
              <a:ahLst/>
              <a:cxnLst/>
              <a:rect l="l" t="t" r="r" b="b"/>
              <a:pathLst>
                <a:path w="1672589" h="857250">
                  <a:moveTo>
                    <a:pt x="817401" y="857247"/>
                  </a:moveTo>
                  <a:lnTo>
                    <a:pt x="760626" y="855505"/>
                  </a:lnTo>
                  <a:lnTo>
                    <a:pt x="704090" y="850006"/>
                  </a:lnTo>
                  <a:lnTo>
                    <a:pt x="648052" y="840777"/>
                  </a:lnTo>
                  <a:lnTo>
                    <a:pt x="592747" y="827859"/>
                  </a:lnTo>
                  <a:lnTo>
                    <a:pt x="538411" y="811304"/>
                  </a:lnTo>
                  <a:lnTo>
                    <a:pt x="485290" y="791186"/>
                  </a:lnTo>
                  <a:lnTo>
                    <a:pt x="433627" y="767599"/>
                  </a:lnTo>
                  <a:lnTo>
                    <a:pt x="383639" y="740643"/>
                  </a:lnTo>
                  <a:lnTo>
                    <a:pt x="335537" y="710431"/>
                  </a:lnTo>
                  <a:lnTo>
                    <a:pt x="289542" y="677099"/>
                  </a:lnTo>
                  <a:lnTo>
                    <a:pt x="245862" y="640801"/>
                  </a:lnTo>
                  <a:lnTo>
                    <a:pt x="204682" y="601690"/>
                  </a:lnTo>
                  <a:lnTo>
                    <a:pt x="166175" y="559932"/>
                  </a:lnTo>
                  <a:lnTo>
                    <a:pt x="130519" y="515715"/>
                  </a:lnTo>
                  <a:lnTo>
                    <a:pt x="97874" y="469241"/>
                  </a:lnTo>
                  <a:lnTo>
                    <a:pt x="68378" y="420709"/>
                  </a:lnTo>
                  <a:lnTo>
                    <a:pt x="42156" y="370321"/>
                  </a:lnTo>
                  <a:lnTo>
                    <a:pt x="19329" y="318307"/>
                  </a:lnTo>
                  <a:lnTo>
                    <a:pt x="0" y="264904"/>
                  </a:lnTo>
                  <a:lnTo>
                    <a:pt x="815293" y="0"/>
                  </a:lnTo>
                  <a:lnTo>
                    <a:pt x="1672543" y="0"/>
                  </a:lnTo>
                  <a:lnTo>
                    <a:pt x="1672333" y="18939"/>
                  </a:lnTo>
                  <a:lnTo>
                    <a:pt x="1669198" y="75645"/>
                  </a:lnTo>
                  <a:lnTo>
                    <a:pt x="1662316" y="132020"/>
                  </a:lnTo>
                  <a:lnTo>
                    <a:pt x="1651714" y="187824"/>
                  </a:lnTo>
                  <a:lnTo>
                    <a:pt x="1637438" y="242804"/>
                  </a:lnTo>
                  <a:lnTo>
                    <a:pt x="1619557" y="296708"/>
                  </a:lnTo>
                  <a:lnTo>
                    <a:pt x="1598146" y="349311"/>
                  </a:lnTo>
                  <a:lnTo>
                    <a:pt x="1573295" y="400388"/>
                  </a:lnTo>
                  <a:lnTo>
                    <a:pt x="1545115" y="449708"/>
                  </a:lnTo>
                  <a:lnTo>
                    <a:pt x="1513736" y="497045"/>
                  </a:lnTo>
                  <a:lnTo>
                    <a:pt x="1479292" y="542202"/>
                  </a:lnTo>
                  <a:lnTo>
                    <a:pt x="1441927" y="584985"/>
                  </a:lnTo>
                  <a:lnTo>
                    <a:pt x="1401811" y="625199"/>
                  </a:lnTo>
                  <a:lnTo>
                    <a:pt x="1359126" y="662662"/>
                  </a:lnTo>
                  <a:lnTo>
                    <a:pt x="1314055" y="697218"/>
                  </a:lnTo>
                  <a:lnTo>
                    <a:pt x="1266787" y="728718"/>
                  </a:lnTo>
                  <a:lnTo>
                    <a:pt x="1217537" y="757018"/>
                  </a:lnTo>
                  <a:lnTo>
                    <a:pt x="1166529" y="781991"/>
                  </a:lnTo>
                  <a:lnTo>
                    <a:pt x="1113979" y="803532"/>
                  </a:lnTo>
                  <a:lnTo>
                    <a:pt x="1060110" y="821549"/>
                  </a:lnTo>
                  <a:lnTo>
                    <a:pt x="1005165" y="835958"/>
                  </a:lnTo>
                  <a:lnTo>
                    <a:pt x="949396" y="846695"/>
                  </a:lnTo>
                  <a:lnTo>
                    <a:pt x="893039" y="853717"/>
                  </a:lnTo>
                  <a:lnTo>
                    <a:pt x="836331" y="856991"/>
                  </a:lnTo>
                  <a:lnTo>
                    <a:pt x="817401" y="857247"/>
                  </a:lnTo>
                  <a:close/>
                </a:path>
              </a:pathLst>
            </a:custGeom>
            <a:solidFill>
              <a:srgbClr val="3366CC"/>
            </a:solidFill>
          </p:spPr>
          <p:txBody>
            <a:bodyPr wrap="square" lIns="0" tIns="0" rIns="0" bIns="0" rtlCol="0"/>
            <a:lstStyle/>
            <a:p>
              <a:endParaRPr sz="1634"/>
            </a:p>
          </p:txBody>
        </p:sp>
        <p:sp>
          <p:nvSpPr>
            <p:cNvPr id="25" name="object 25"/>
            <p:cNvSpPr/>
            <p:nvPr/>
          </p:nvSpPr>
          <p:spPr>
            <a:xfrm>
              <a:off x="3607481" y="2184399"/>
              <a:ext cx="1672589" cy="857250"/>
            </a:xfrm>
            <a:custGeom>
              <a:avLst/>
              <a:gdLst/>
              <a:ahLst/>
              <a:cxnLst/>
              <a:rect l="l" t="t" r="r" b="b"/>
              <a:pathLst>
                <a:path w="1672589" h="857250">
                  <a:moveTo>
                    <a:pt x="815293" y="0"/>
                  </a:moveTo>
                  <a:lnTo>
                    <a:pt x="1672543" y="0"/>
                  </a:lnTo>
                  <a:lnTo>
                    <a:pt x="1672333" y="18939"/>
                  </a:lnTo>
                  <a:lnTo>
                    <a:pt x="1669198" y="75645"/>
                  </a:lnTo>
                  <a:lnTo>
                    <a:pt x="1662316" y="132020"/>
                  </a:lnTo>
                  <a:lnTo>
                    <a:pt x="1651714" y="187824"/>
                  </a:lnTo>
                  <a:lnTo>
                    <a:pt x="1637438" y="242804"/>
                  </a:lnTo>
                  <a:lnTo>
                    <a:pt x="1619557" y="296708"/>
                  </a:lnTo>
                  <a:lnTo>
                    <a:pt x="1598146" y="349311"/>
                  </a:lnTo>
                  <a:lnTo>
                    <a:pt x="1573295" y="400388"/>
                  </a:lnTo>
                  <a:lnTo>
                    <a:pt x="1545115" y="449708"/>
                  </a:lnTo>
                  <a:lnTo>
                    <a:pt x="1513736" y="497045"/>
                  </a:lnTo>
                  <a:lnTo>
                    <a:pt x="1479292" y="542202"/>
                  </a:lnTo>
                  <a:lnTo>
                    <a:pt x="1441927" y="584985"/>
                  </a:lnTo>
                  <a:lnTo>
                    <a:pt x="1401811" y="625199"/>
                  </a:lnTo>
                  <a:lnTo>
                    <a:pt x="1359126" y="662662"/>
                  </a:lnTo>
                  <a:lnTo>
                    <a:pt x="1314055" y="697218"/>
                  </a:lnTo>
                  <a:lnTo>
                    <a:pt x="1266787" y="728718"/>
                  </a:lnTo>
                  <a:lnTo>
                    <a:pt x="1217537" y="757018"/>
                  </a:lnTo>
                  <a:lnTo>
                    <a:pt x="1166529" y="781991"/>
                  </a:lnTo>
                  <a:lnTo>
                    <a:pt x="1113979" y="803532"/>
                  </a:lnTo>
                  <a:lnTo>
                    <a:pt x="1060110" y="821549"/>
                  </a:lnTo>
                  <a:lnTo>
                    <a:pt x="1005165" y="835958"/>
                  </a:lnTo>
                  <a:lnTo>
                    <a:pt x="949396" y="846695"/>
                  </a:lnTo>
                  <a:lnTo>
                    <a:pt x="893039" y="853717"/>
                  </a:lnTo>
                  <a:lnTo>
                    <a:pt x="836331" y="856991"/>
                  </a:lnTo>
                  <a:lnTo>
                    <a:pt x="817401" y="857247"/>
                  </a:lnTo>
                  <a:lnTo>
                    <a:pt x="798462" y="857084"/>
                  </a:lnTo>
                  <a:lnTo>
                    <a:pt x="741748" y="854089"/>
                  </a:lnTo>
                  <a:lnTo>
                    <a:pt x="685347" y="847344"/>
                  </a:lnTo>
                  <a:lnTo>
                    <a:pt x="629517" y="836878"/>
                  </a:lnTo>
                  <a:lnTo>
                    <a:pt x="574512" y="822740"/>
                  </a:lnTo>
                  <a:lnTo>
                    <a:pt x="520563" y="804991"/>
                  </a:lnTo>
                  <a:lnTo>
                    <a:pt x="467900" y="783706"/>
                  </a:lnTo>
                  <a:lnTo>
                    <a:pt x="416762" y="758979"/>
                  </a:lnTo>
                  <a:lnTo>
                    <a:pt x="367381" y="730925"/>
                  </a:lnTo>
                  <a:lnTo>
                    <a:pt x="319966" y="699663"/>
                  </a:lnTo>
                  <a:lnTo>
                    <a:pt x="274718" y="665324"/>
                  </a:lnTo>
                  <a:lnTo>
                    <a:pt x="231844" y="628064"/>
                  </a:lnTo>
                  <a:lnTo>
                    <a:pt x="191538" y="588053"/>
                  </a:lnTo>
                  <a:lnTo>
                    <a:pt x="153969" y="545462"/>
                  </a:lnTo>
                  <a:lnTo>
                    <a:pt x="119298" y="500468"/>
                  </a:lnTo>
                  <a:lnTo>
                    <a:pt x="87682" y="453277"/>
                  </a:lnTo>
                  <a:lnTo>
                    <a:pt x="59266" y="404104"/>
                  </a:lnTo>
                  <a:lnTo>
                    <a:pt x="34167" y="353158"/>
                  </a:lnTo>
                  <a:lnTo>
                    <a:pt x="12494" y="300653"/>
                  </a:lnTo>
                  <a:lnTo>
                    <a:pt x="0" y="264904"/>
                  </a:lnTo>
                  <a:lnTo>
                    <a:pt x="815293" y="0"/>
                  </a:lnTo>
                </a:path>
              </a:pathLst>
            </a:custGeom>
            <a:ln w="9524">
              <a:solidFill>
                <a:srgbClr val="FFFFFF"/>
              </a:solidFill>
            </a:ln>
          </p:spPr>
          <p:txBody>
            <a:bodyPr wrap="square" lIns="0" tIns="0" rIns="0" bIns="0" rtlCol="0"/>
            <a:lstStyle/>
            <a:p>
              <a:endParaRPr sz="1634"/>
            </a:p>
          </p:txBody>
        </p:sp>
      </p:grpSp>
      <p:sp>
        <p:nvSpPr>
          <p:cNvPr id="26" name="object 26"/>
          <p:cNvSpPr txBox="1"/>
          <p:nvPr/>
        </p:nvSpPr>
        <p:spPr>
          <a:xfrm>
            <a:off x="5241872" y="3112967"/>
            <a:ext cx="231097" cy="137379"/>
          </a:xfrm>
          <a:prstGeom prst="rect">
            <a:avLst/>
          </a:prstGeom>
        </p:spPr>
        <p:txBody>
          <a:bodyPr vert="horz" wrap="square" lIns="0" tIns="11526" rIns="0" bIns="0" rtlCol="0">
            <a:spAutoFit/>
          </a:bodyPr>
          <a:lstStyle/>
          <a:p>
            <a:pPr marL="11527">
              <a:spcBef>
                <a:spcPts val="91"/>
              </a:spcBef>
            </a:pPr>
            <a:r>
              <a:rPr sz="817" dirty="0">
                <a:solidFill>
                  <a:srgbClr val="FFFFFF"/>
                </a:solidFill>
                <a:latin typeface="Arial"/>
                <a:cs typeface="Arial"/>
              </a:rPr>
              <a:t>45%</a:t>
            </a:r>
            <a:endParaRPr sz="817">
              <a:latin typeface="Arial"/>
              <a:cs typeface="Arial"/>
            </a:endParaRPr>
          </a:p>
        </p:txBody>
      </p:sp>
      <p:pic>
        <p:nvPicPr>
          <p:cNvPr id="29" name="object 29"/>
          <p:cNvPicPr/>
          <p:nvPr/>
        </p:nvPicPr>
        <p:blipFill>
          <a:blip r:embed="rId2" cstate="print"/>
          <a:stretch>
            <a:fillRect/>
          </a:stretch>
        </p:blipFill>
        <p:spPr>
          <a:xfrm>
            <a:off x="6871126" y="4673814"/>
            <a:ext cx="103734" cy="103734"/>
          </a:xfrm>
          <a:prstGeom prst="rect">
            <a:avLst/>
          </a:prstGeom>
        </p:spPr>
      </p:pic>
      <p:pic>
        <p:nvPicPr>
          <p:cNvPr id="30" name="object 30"/>
          <p:cNvPicPr/>
          <p:nvPr/>
        </p:nvPicPr>
        <p:blipFill>
          <a:blip r:embed="rId3" cstate="print"/>
          <a:stretch>
            <a:fillRect/>
          </a:stretch>
        </p:blipFill>
        <p:spPr>
          <a:xfrm>
            <a:off x="6871126" y="4838061"/>
            <a:ext cx="103734" cy="103734"/>
          </a:xfrm>
          <a:prstGeom prst="rect">
            <a:avLst/>
          </a:prstGeom>
        </p:spPr>
      </p:pic>
      <p:pic>
        <p:nvPicPr>
          <p:cNvPr id="31" name="object 31"/>
          <p:cNvPicPr/>
          <p:nvPr/>
        </p:nvPicPr>
        <p:blipFill>
          <a:blip r:embed="rId4" cstate="print"/>
          <a:stretch>
            <a:fillRect/>
          </a:stretch>
        </p:blipFill>
        <p:spPr>
          <a:xfrm>
            <a:off x="6871126" y="5002307"/>
            <a:ext cx="103734" cy="103734"/>
          </a:xfrm>
          <a:prstGeom prst="rect">
            <a:avLst/>
          </a:prstGeom>
        </p:spPr>
      </p:pic>
      <p:pic>
        <p:nvPicPr>
          <p:cNvPr id="32" name="object 32"/>
          <p:cNvPicPr/>
          <p:nvPr/>
        </p:nvPicPr>
        <p:blipFill>
          <a:blip r:embed="rId5" cstate="print"/>
          <a:stretch>
            <a:fillRect/>
          </a:stretch>
        </p:blipFill>
        <p:spPr>
          <a:xfrm>
            <a:off x="6871126" y="5166553"/>
            <a:ext cx="103734" cy="103734"/>
          </a:xfrm>
          <a:prstGeom prst="rect">
            <a:avLst/>
          </a:prstGeom>
        </p:spPr>
      </p:pic>
      <p:sp>
        <p:nvSpPr>
          <p:cNvPr id="33" name="object 33"/>
          <p:cNvSpPr txBox="1"/>
          <p:nvPr/>
        </p:nvSpPr>
        <p:spPr>
          <a:xfrm>
            <a:off x="7006558" y="4606963"/>
            <a:ext cx="375172" cy="836288"/>
          </a:xfrm>
          <a:prstGeom prst="rect">
            <a:avLst/>
          </a:prstGeom>
        </p:spPr>
        <p:txBody>
          <a:bodyPr vert="horz" wrap="square" lIns="0" tIns="11526" rIns="0" bIns="0" rtlCol="0">
            <a:spAutoFit/>
          </a:bodyPr>
          <a:lstStyle/>
          <a:p>
            <a:pPr marL="11527" marR="4611">
              <a:lnSpc>
                <a:spcPct val="131900"/>
              </a:lnSpc>
              <a:spcBef>
                <a:spcPts val="91"/>
              </a:spcBef>
            </a:pPr>
            <a:r>
              <a:rPr sz="817" dirty="0">
                <a:solidFill>
                  <a:srgbClr val="212121"/>
                </a:solidFill>
                <a:latin typeface="Arial"/>
                <a:cs typeface="Arial"/>
              </a:rPr>
              <a:t>&lt;10M </a:t>
            </a:r>
            <a:r>
              <a:rPr sz="817" spc="5" dirty="0">
                <a:solidFill>
                  <a:srgbClr val="212121"/>
                </a:solidFill>
                <a:latin typeface="Arial"/>
                <a:cs typeface="Arial"/>
              </a:rPr>
              <a:t> </a:t>
            </a:r>
            <a:r>
              <a:rPr sz="817" dirty="0">
                <a:solidFill>
                  <a:srgbClr val="212121"/>
                </a:solidFill>
                <a:latin typeface="Arial"/>
                <a:cs typeface="Arial"/>
              </a:rPr>
              <a:t>10-19M</a:t>
            </a:r>
            <a:endParaRPr sz="817">
              <a:latin typeface="Arial"/>
              <a:cs typeface="Arial"/>
            </a:endParaRPr>
          </a:p>
          <a:p>
            <a:pPr marL="11527">
              <a:spcBef>
                <a:spcPts val="313"/>
              </a:spcBef>
            </a:pPr>
            <a:r>
              <a:rPr sz="817" dirty="0">
                <a:solidFill>
                  <a:srgbClr val="212121"/>
                </a:solidFill>
                <a:latin typeface="Arial"/>
                <a:cs typeface="Arial"/>
              </a:rPr>
              <a:t>20-29M</a:t>
            </a:r>
            <a:endParaRPr sz="817">
              <a:latin typeface="Arial"/>
              <a:cs typeface="Arial"/>
            </a:endParaRPr>
          </a:p>
          <a:p>
            <a:pPr marL="11527">
              <a:spcBef>
                <a:spcPts val="313"/>
              </a:spcBef>
            </a:pPr>
            <a:r>
              <a:rPr sz="817" dirty="0">
                <a:solidFill>
                  <a:srgbClr val="212121"/>
                </a:solidFill>
                <a:latin typeface="Arial"/>
                <a:cs typeface="Arial"/>
              </a:rPr>
              <a:t>30-39M</a:t>
            </a:r>
            <a:endParaRPr sz="817">
              <a:latin typeface="Arial"/>
              <a:cs typeface="Arial"/>
            </a:endParaRPr>
          </a:p>
          <a:p>
            <a:pPr marL="11527">
              <a:spcBef>
                <a:spcPts val="313"/>
              </a:spcBef>
            </a:pPr>
            <a:r>
              <a:rPr sz="817" dirty="0">
                <a:solidFill>
                  <a:srgbClr val="212121"/>
                </a:solidFill>
                <a:latin typeface="Arial"/>
                <a:cs typeface="Arial"/>
              </a:rPr>
              <a:t>40M&gt;</a:t>
            </a:r>
            <a:endParaRPr sz="817">
              <a:latin typeface="Arial"/>
              <a:cs typeface="Arial"/>
            </a:endParaRPr>
          </a:p>
        </p:txBody>
      </p:sp>
      <p:grpSp>
        <p:nvGrpSpPr>
          <p:cNvPr id="34" name="object 34"/>
          <p:cNvGrpSpPr/>
          <p:nvPr/>
        </p:nvGrpSpPr>
        <p:grpSpPr>
          <a:xfrm>
            <a:off x="4565710" y="4669506"/>
            <a:ext cx="2409521" cy="1479945"/>
            <a:chOff x="3654197" y="4465652"/>
            <a:chExt cx="2654935" cy="1630680"/>
          </a:xfrm>
        </p:grpSpPr>
        <p:pic>
          <p:nvPicPr>
            <p:cNvPr id="35" name="object 35"/>
            <p:cNvPicPr/>
            <p:nvPr/>
          </p:nvPicPr>
          <p:blipFill>
            <a:blip r:embed="rId6" cstate="print"/>
            <a:stretch>
              <a:fillRect/>
            </a:stretch>
          </p:blipFill>
          <p:spPr>
            <a:xfrm>
              <a:off x="6194424" y="5194299"/>
              <a:ext cx="114300" cy="114299"/>
            </a:xfrm>
            <a:prstGeom prst="rect">
              <a:avLst/>
            </a:prstGeom>
          </p:spPr>
        </p:pic>
        <p:sp>
          <p:nvSpPr>
            <p:cNvPr id="36" name="object 36"/>
            <p:cNvSpPr/>
            <p:nvPr/>
          </p:nvSpPr>
          <p:spPr>
            <a:xfrm>
              <a:off x="4422774" y="5327649"/>
              <a:ext cx="857250" cy="0"/>
            </a:xfrm>
            <a:custGeom>
              <a:avLst/>
              <a:gdLst/>
              <a:ahLst/>
              <a:cxnLst/>
              <a:rect l="l" t="t" r="r" b="b"/>
              <a:pathLst>
                <a:path w="857250">
                  <a:moveTo>
                    <a:pt x="0" y="0"/>
                  </a:moveTo>
                  <a:lnTo>
                    <a:pt x="857249" y="0"/>
                  </a:lnTo>
                  <a:lnTo>
                    <a:pt x="0" y="0"/>
                  </a:lnTo>
                </a:path>
              </a:pathLst>
            </a:custGeom>
            <a:ln w="9524">
              <a:solidFill>
                <a:srgbClr val="FFFFFF"/>
              </a:solidFill>
            </a:ln>
          </p:spPr>
          <p:txBody>
            <a:bodyPr wrap="square" lIns="0" tIns="0" rIns="0" bIns="0" rtlCol="0"/>
            <a:lstStyle/>
            <a:p>
              <a:endParaRPr sz="1634"/>
            </a:p>
          </p:txBody>
        </p:sp>
        <p:sp>
          <p:nvSpPr>
            <p:cNvPr id="37" name="object 37"/>
            <p:cNvSpPr/>
            <p:nvPr/>
          </p:nvSpPr>
          <p:spPr>
            <a:xfrm>
              <a:off x="4422774" y="5327649"/>
              <a:ext cx="857250" cy="763905"/>
            </a:xfrm>
            <a:custGeom>
              <a:avLst/>
              <a:gdLst/>
              <a:ahLst/>
              <a:cxnLst/>
              <a:rect l="l" t="t" r="r" b="b"/>
              <a:pathLst>
                <a:path w="857250" h="763904">
                  <a:moveTo>
                    <a:pt x="389183" y="763815"/>
                  </a:moveTo>
                  <a:lnTo>
                    <a:pt x="0" y="0"/>
                  </a:lnTo>
                  <a:lnTo>
                    <a:pt x="857249" y="0"/>
                  </a:lnTo>
                  <a:lnTo>
                    <a:pt x="855228" y="58866"/>
                  </a:lnTo>
                  <a:lnTo>
                    <a:pt x="849165" y="117453"/>
                  </a:lnTo>
                  <a:lnTo>
                    <a:pt x="839098" y="175487"/>
                  </a:lnTo>
                  <a:lnTo>
                    <a:pt x="825064" y="232692"/>
                  </a:lnTo>
                  <a:lnTo>
                    <a:pt x="807140" y="288799"/>
                  </a:lnTo>
                  <a:lnTo>
                    <a:pt x="785401" y="343541"/>
                  </a:lnTo>
                  <a:lnTo>
                    <a:pt x="759959" y="396664"/>
                  </a:lnTo>
                  <a:lnTo>
                    <a:pt x="730925" y="447911"/>
                  </a:lnTo>
                  <a:lnTo>
                    <a:pt x="698444" y="497047"/>
                  </a:lnTo>
                  <a:lnTo>
                    <a:pt x="662662" y="543833"/>
                  </a:lnTo>
                  <a:lnTo>
                    <a:pt x="623756" y="588055"/>
                  </a:lnTo>
                  <a:lnTo>
                    <a:pt x="581901" y="629497"/>
                  </a:lnTo>
                  <a:lnTo>
                    <a:pt x="537302" y="667972"/>
                  </a:lnTo>
                  <a:lnTo>
                    <a:pt x="490164" y="703289"/>
                  </a:lnTo>
                  <a:lnTo>
                    <a:pt x="440715" y="735289"/>
                  </a:lnTo>
                  <a:lnTo>
                    <a:pt x="389183" y="763815"/>
                  </a:lnTo>
                  <a:close/>
                </a:path>
              </a:pathLst>
            </a:custGeom>
            <a:solidFill>
              <a:srgbClr val="DB3812"/>
            </a:solidFill>
          </p:spPr>
          <p:txBody>
            <a:bodyPr wrap="square" lIns="0" tIns="0" rIns="0" bIns="0" rtlCol="0"/>
            <a:lstStyle/>
            <a:p>
              <a:endParaRPr sz="1634"/>
            </a:p>
          </p:txBody>
        </p:sp>
        <p:sp>
          <p:nvSpPr>
            <p:cNvPr id="38" name="object 38"/>
            <p:cNvSpPr/>
            <p:nvPr/>
          </p:nvSpPr>
          <p:spPr>
            <a:xfrm>
              <a:off x="4422774" y="5327649"/>
              <a:ext cx="857250" cy="763905"/>
            </a:xfrm>
            <a:custGeom>
              <a:avLst/>
              <a:gdLst/>
              <a:ahLst/>
              <a:cxnLst/>
              <a:rect l="l" t="t" r="r" b="b"/>
              <a:pathLst>
                <a:path w="857250" h="763904">
                  <a:moveTo>
                    <a:pt x="0" y="0"/>
                  </a:moveTo>
                  <a:lnTo>
                    <a:pt x="857249" y="0"/>
                  </a:lnTo>
                  <a:lnTo>
                    <a:pt x="856744" y="29467"/>
                  </a:lnTo>
                  <a:lnTo>
                    <a:pt x="852702" y="88194"/>
                  </a:lnTo>
                  <a:lnTo>
                    <a:pt x="844627" y="146574"/>
                  </a:lnTo>
                  <a:lnTo>
                    <a:pt x="832577" y="204193"/>
                  </a:lnTo>
                  <a:lnTo>
                    <a:pt x="816579" y="260916"/>
                  </a:lnTo>
                  <a:lnTo>
                    <a:pt x="796747" y="316341"/>
                  </a:lnTo>
                  <a:lnTo>
                    <a:pt x="773129" y="370337"/>
                  </a:lnTo>
                  <a:lnTo>
                    <a:pt x="745891" y="422522"/>
                  </a:lnTo>
                  <a:lnTo>
                    <a:pt x="715097" y="472773"/>
                  </a:lnTo>
                  <a:lnTo>
                    <a:pt x="680966" y="520734"/>
                  </a:lnTo>
                  <a:lnTo>
                    <a:pt x="643578" y="566291"/>
                  </a:lnTo>
                  <a:lnTo>
                    <a:pt x="603197" y="609123"/>
                  </a:lnTo>
                  <a:lnTo>
                    <a:pt x="559919" y="649129"/>
                  </a:lnTo>
                  <a:lnTo>
                    <a:pt x="514051" y="686025"/>
                  </a:lnTo>
                  <a:lnTo>
                    <a:pt x="465700" y="719723"/>
                  </a:lnTo>
                  <a:lnTo>
                    <a:pt x="415209" y="749986"/>
                  </a:lnTo>
                  <a:lnTo>
                    <a:pt x="389183" y="763815"/>
                  </a:lnTo>
                  <a:lnTo>
                    <a:pt x="0" y="0"/>
                  </a:lnTo>
                </a:path>
              </a:pathLst>
            </a:custGeom>
            <a:ln w="9524">
              <a:solidFill>
                <a:srgbClr val="FFFFFF"/>
              </a:solidFill>
            </a:ln>
          </p:spPr>
          <p:txBody>
            <a:bodyPr wrap="square" lIns="0" tIns="0" rIns="0" bIns="0" rtlCol="0"/>
            <a:lstStyle/>
            <a:p>
              <a:endParaRPr sz="1634"/>
            </a:p>
          </p:txBody>
        </p:sp>
        <p:sp>
          <p:nvSpPr>
            <p:cNvPr id="39" name="object 39"/>
            <p:cNvSpPr/>
            <p:nvPr/>
          </p:nvSpPr>
          <p:spPr>
            <a:xfrm>
              <a:off x="3658959" y="4470415"/>
              <a:ext cx="1621155" cy="857250"/>
            </a:xfrm>
            <a:custGeom>
              <a:avLst/>
              <a:gdLst/>
              <a:ahLst/>
              <a:cxnLst/>
              <a:rect l="l" t="t" r="r" b="b"/>
              <a:pathLst>
                <a:path w="1621154" h="857250">
                  <a:moveTo>
                    <a:pt x="1621065" y="857234"/>
                  </a:moveTo>
                  <a:lnTo>
                    <a:pt x="763815" y="857234"/>
                  </a:lnTo>
                  <a:lnTo>
                    <a:pt x="0" y="468050"/>
                  </a:lnTo>
                  <a:lnTo>
                    <a:pt x="25834" y="421042"/>
                  </a:lnTo>
                  <a:lnTo>
                    <a:pt x="54563" y="375736"/>
                  </a:lnTo>
                  <a:lnTo>
                    <a:pt x="86070" y="332315"/>
                  </a:lnTo>
                  <a:lnTo>
                    <a:pt x="120226" y="290956"/>
                  </a:lnTo>
                  <a:lnTo>
                    <a:pt x="156901" y="251813"/>
                  </a:lnTo>
                  <a:lnTo>
                    <a:pt x="195959" y="215036"/>
                  </a:lnTo>
                  <a:lnTo>
                    <a:pt x="237240" y="180774"/>
                  </a:lnTo>
                  <a:lnTo>
                    <a:pt x="280578" y="149166"/>
                  </a:lnTo>
                  <a:lnTo>
                    <a:pt x="325807" y="120330"/>
                  </a:lnTo>
                  <a:lnTo>
                    <a:pt x="372758" y="94375"/>
                  </a:lnTo>
                  <a:lnTo>
                    <a:pt x="421240" y="71409"/>
                  </a:lnTo>
                  <a:lnTo>
                    <a:pt x="471058" y="51522"/>
                  </a:lnTo>
                  <a:lnTo>
                    <a:pt x="522021" y="34790"/>
                  </a:lnTo>
                  <a:lnTo>
                    <a:pt x="573938" y="21276"/>
                  </a:lnTo>
                  <a:lnTo>
                    <a:pt x="626599" y="11036"/>
                  </a:lnTo>
                  <a:lnTo>
                    <a:pt x="679789" y="4111"/>
                  </a:lnTo>
                  <a:lnTo>
                    <a:pt x="733309" y="526"/>
                  </a:lnTo>
                  <a:lnTo>
                    <a:pt x="769079" y="0"/>
                  </a:lnTo>
                  <a:lnTo>
                    <a:pt x="786956" y="296"/>
                  </a:lnTo>
                  <a:lnTo>
                    <a:pt x="840512" y="3421"/>
                  </a:lnTo>
                  <a:lnTo>
                    <a:pt x="893760" y="9890"/>
                  </a:lnTo>
                  <a:lnTo>
                    <a:pt x="946500" y="19675"/>
                  </a:lnTo>
                  <a:lnTo>
                    <a:pt x="998532" y="32742"/>
                  </a:lnTo>
                  <a:lnTo>
                    <a:pt x="1049644" y="49038"/>
                  </a:lnTo>
                  <a:lnTo>
                    <a:pt x="1099630" y="68497"/>
                  </a:lnTo>
                  <a:lnTo>
                    <a:pt x="1148301" y="91043"/>
                  </a:lnTo>
                  <a:lnTo>
                    <a:pt x="1195473" y="116592"/>
                  </a:lnTo>
                  <a:lnTo>
                    <a:pt x="1240955" y="145043"/>
                  </a:lnTo>
                  <a:lnTo>
                    <a:pt x="1284562" y="176278"/>
                  </a:lnTo>
                  <a:lnTo>
                    <a:pt x="1326130" y="210179"/>
                  </a:lnTo>
                  <a:lnTo>
                    <a:pt x="1365503" y="246619"/>
                  </a:lnTo>
                  <a:lnTo>
                    <a:pt x="1402519" y="285451"/>
                  </a:lnTo>
                  <a:lnTo>
                    <a:pt x="1437028" y="326515"/>
                  </a:lnTo>
                  <a:lnTo>
                    <a:pt x="1468902" y="369657"/>
                  </a:lnTo>
                  <a:lnTo>
                    <a:pt x="1498019" y="414715"/>
                  </a:lnTo>
                  <a:lnTo>
                    <a:pt x="1524261" y="461507"/>
                  </a:lnTo>
                  <a:lnTo>
                    <a:pt x="1547521" y="509840"/>
                  </a:lnTo>
                  <a:lnTo>
                    <a:pt x="1567713" y="559534"/>
                  </a:lnTo>
                  <a:lnTo>
                    <a:pt x="1584760" y="610401"/>
                  </a:lnTo>
                  <a:lnTo>
                    <a:pt x="1598592" y="662235"/>
                  </a:lnTo>
                  <a:lnTo>
                    <a:pt x="1609153" y="714824"/>
                  </a:lnTo>
                  <a:lnTo>
                    <a:pt x="1616405" y="767971"/>
                  </a:lnTo>
                  <a:lnTo>
                    <a:pt x="1620319" y="821476"/>
                  </a:lnTo>
                  <a:lnTo>
                    <a:pt x="1621065" y="857234"/>
                  </a:lnTo>
                  <a:close/>
                </a:path>
              </a:pathLst>
            </a:custGeom>
            <a:solidFill>
              <a:srgbClr val="990099"/>
            </a:solidFill>
          </p:spPr>
          <p:txBody>
            <a:bodyPr wrap="square" lIns="0" tIns="0" rIns="0" bIns="0" rtlCol="0"/>
            <a:lstStyle/>
            <a:p>
              <a:endParaRPr sz="1634"/>
            </a:p>
          </p:txBody>
        </p:sp>
        <p:sp>
          <p:nvSpPr>
            <p:cNvPr id="40" name="object 40"/>
            <p:cNvSpPr/>
            <p:nvPr/>
          </p:nvSpPr>
          <p:spPr>
            <a:xfrm>
              <a:off x="3658959" y="4470415"/>
              <a:ext cx="1621155" cy="857250"/>
            </a:xfrm>
            <a:custGeom>
              <a:avLst/>
              <a:gdLst/>
              <a:ahLst/>
              <a:cxnLst/>
              <a:rect l="l" t="t" r="r" b="b"/>
              <a:pathLst>
                <a:path w="1621154" h="857250">
                  <a:moveTo>
                    <a:pt x="763815" y="857234"/>
                  </a:moveTo>
                  <a:lnTo>
                    <a:pt x="0" y="468050"/>
                  </a:lnTo>
                  <a:lnTo>
                    <a:pt x="8286" y="452198"/>
                  </a:lnTo>
                  <a:lnTo>
                    <a:pt x="16898" y="436528"/>
                  </a:lnTo>
                  <a:lnTo>
                    <a:pt x="44676" y="390633"/>
                  </a:lnTo>
                  <a:lnTo>
                    <a:pt x="75265" y="346570"/>
                  </a:lnTo>
                  <a:lnTo>
                    <a:pt x="108550" y="304507"/>
                  </a:lnTo>
                  <a:lnTo>
                    <a:pt x="144406" y="264603"/>
                  </a:lnTo>
                  <a:lnTo>
                    <a:pt x="182688" y="227019"/>
                  </a:lnTo>
                  <a:lnTo>
                    <a:pt x="223240" y="191909"/>
                  </a:lnTo>
                  <a:lnTo>
                    <a:pt x="265909" y="159403"/>
                  </a:lnTo>
                  <a:lnTo>
                    <a:pt x="310533" y="129625"/>
                  </a:lnTo>
                  <a:lnTo>
                    <a:pt x="356933" y="102697"/>
                  </a:lnTo>
                  <a:lnTo>
                    <a:pt x="404919" y="78728"/>
                  </a:lnTo>
                  <a:lnTo>
                    <a:pt x="454310" y="57806"/>
                  </a:lnTo>
                  <a:lnTo>
                    <a:pt x="504920" y="40012"/>
                  </a:lnTo>
                  <a:lnTo>
                    <a:pt x="556544" y="25418"/>
                  </a:lnTo>
                  <a:lnTo>
                    <a:pt x="608973" y="14084"/>
                  </a:lnTo>
                  <a:lnTo>
                    <a:pt x="662007" y="6050"/>
                  </a:lnTo>
                  <a:lnTo>
                    <a:pt x="715448" y="1349"/>
                  </a:lnTo>
                  <a:lnTo>
                    <a:pt x="769079" y="0"/>
                  </a:lnTo>
                  <a:lnTo>
                    <a:pt x="786956" y="296"/>
                  </a:lnTo>
                  <a:lnTo>
                    <a:pt x="840512" y="3421"/>
                  </a:lnTo>
                  <a:lnTo>
                    <a:pt x="893760" y="9890"/>
                  </a:lnTo>
                  <a:lnTo>
                    <a:pt x="946500" y="19675"/>
                  </a:lnTo>
                  <a:lnTo>
                    <a:pt x="998532" y="32742"/>
                  </a:lnTo>
                  <a:lnTo>
                    <a:pt x="1049644" y="49038"/>
                  </a:lnTo>
                  <a:lnTo>
                    <a:pt x="1099630" y="68497"/>
                  </a:lnTo>
                  <a:lnTo>
                    <a:pt x="1148301" y="91043"/>
                  </a:lnTo>
                  <a:lnTo>
                    <a:pt x="1195473" y="116592"/>
                  </a:lnTo>
                  <a:lnTo>
                    <a:pt x="1240955" y="145043"/>
                  </a:lnTo>
                  <a:lnTo>
                    <a:pt x="1284562" y="176278"/>
                  </a:lnTo>
                  <a:lnTo>
                    <a:pt x="1326130" y="210179"/>
                  </a:lnTo>
                  <a:lnTo>
                    <a:pt x="1365503" y="246619"/>
                  </a:lnTo>
                  <a:lnTo>
                    <a:pt x="1402519" y="285451"/>
                  </a:lnTo>
                  <a:lnTo>
                    <a:pt x="1437028" y="326515"/>
                  </a:lnTo>
                  <a:lnTo>
                    <a:pt x="1468902" y="369657"/>
                  </a:lnTo>
                  <a:lnTo>
                    <a:pt x="1498019" y="414715"/>
                  </a:lnTo>
                  <a:lnTo>
                    <a:pt x="1524261" y="461507"/>
                  </a:lnTo>
                  <a:lnTo>
                    <a:pt x="1547521" y="509840"/>
                  </a:lnTo>
                  <a:lnTo>
                    <a:pt x="1567713" y="559534"/>
                  </a:lnTo>
                  <a:lnTo>
                    <a:pt x="1584760" y="610401"/>
                  </a:lnTo>
                  <a:lnTo>
                    <a:pt x="1598592" y="662235"/>
                  </a:lnTo>
                  <a:lnTo>
                    <a:pt x="1609153" y="714824"/>
                  </a:lnTo>
                  <a:lnTo>
                    <a:pt x="1616405" y="767971"/>
                  </a:lnTo>
                  <a:lnTo>
                    <a:pt x="1620319" y="821476"/>
                  </a:lnTo>
                  <a:lnTo>
                    <a:pt x="1621065" y="857234"/>
                  </a:lnTo>
                  <a:lnTo>
                    <a:pt x="763815" y="857234"/>
                  </a:lnTo>
                </a:path>
              </a:pathLst>
            </a:custGeom>
            <a:ln w="9524">
              <a:solidFill>
                <a:srgbClr val="FFFFFF"/>
              </a:solidFill>
            </a:ln>
          </p:spPr>
          <p:txBody>
            <a:bodyPr wrap="square" lIns="0" tIns="0" rIns="0" bIns="0" rtlCol="0"/>
            <a:lstStyle/>
            <a:p>
              <a:endParaRPr sz="1634"/>
            </a:p>
          </p:txBody>
        </p:sp>
      </p:grpSp>
      <p:sp>
        <p:nvSpPr>
          <p:cNvPr id="41" name="object 41"/>
          <p:cNvSpPr txBox="1"/>
          <p:nvPr/>
        </p:nvSpPr>
        <p:spPr>
          <a:xfrm>
            <a:off x="5239393" y="4812077"/>
            <a:ext cx="317543" cy="137379"/>
          </a:xfrm>
          <a:prstGeom prst="rect">
            <a:avLst/>
          </a:prstGeom>
        </p:spPr>
        <p:txBody>
          <a:bodyPr vert="horz" wrap="square" lIns="0" tIns="11526" rIns="0" bIns="0" rtlCol="0">
            <a:spAutoFit/>
          </a:bodyPr>
          <a:lstStyle/>
          <a:p>
            <a:pPr marL="11527">
              <a:spcBef>
                <a:spcPts val="91"/>
              </a:spcBef>
            </a:pPr>
            <a:r>
              <a:rPr sz="817" dirty="0">
                <a:solidFill>
                  <a:srgbClr val="FFFFFF"/>
                </a:solidFill>
                <a:latin typeface="Arial"/>
                <a:cs typeface="Arial"/>
              </a:rPr>
              <a:t>42.5%</a:t>
            </a:r>
            <a:endParaRPr sz="817">
              <a:latin typeface="Arial"/>
              <a:cs typeface="Arial"/>
            </a:endParaRPr>
          </a:p>
        </p:txBody>
      </p:sp>
      <p:grpSp>
        <p:nvGrpSpPr>
          <p:cNvPr id="42" name="object 42"/>
          <p:cNvGrpSpPr/>
          <p:nvPr/>
        </p:nvGrpSpPr>
        <p:grpSpPr>
          <a:xfrm>
            <a:off x="4480921" y="5094292"/>
            <a:ext cx="786653" cy="1055210"/>
            <a:chOff x="3560772" y="4933703"/>
            <a:chExt cx="866775" cy="1162685"/>
          </a:xfrm>
        </p:grpSpPr>
        <p:sp>
          <p:nvSpPr>
            <p:cNvPr id="43" name="object 43"/>
            <p:cNvSpPr/>
            <p:nvPr/>
          </p:nvSpPr>
          <p:spPr>
            <a:xfrm>
              <a:off x="3565535" y="4938466"/>
              <a:ext cx="857250" cy="1153160"/>
            </a:xfrm>
            <a:custGeom>
              <a:avLst/>
              <a:gdLst/>
              <a:ahLst/>
              <a:cxnLst/>
              <a:rect l="l" t="t" r="r" b="b"/>
              <a:pathLst>
                <a:path w="857250" h="1153160">
                  <a:moveTo>
                    <a:pt x="468056" y="1152998"/>
                  </a:moveTo>
                  <a:lnTo>
                    <a:pt x="431046" y="1132982"/>
                  </a:lnTo>
                  <a:lnTo>
                    <a:pt x="395063" y="1111174"/>
                  </a:lnTo>
                  <a:lnTo>
                    <a:pt x="360193" y="1087626"/>
                  </a:lnTo>
                  <a:lnTo>
                    <a:pt x="326521" y="1062396"/>
                  </a:lnTo>
                  <a:lnTo>
                    <a:pt x="294127" y="1035544"/>
                  </a:lnTo>
                  <a:lnTo>
                    <a:pt x="263090" y="1007134"/>
                  </a:lnTo>
                  <a:lnTo>
                    <a:pt x="233484" y="977237"/>
                  </a:lnTo>
                  <a:lnTo>
                    <a:pt x="205381" y="945922"/>
                  </a:lnTo>
                  <a:lnTo>
                    <a:pt x="178848" y="913266"/>
                  </a:lnTo>
                  <a:lnTo>
                    <a:pt x="153950" y="879348"/>
                  </a:lnTo>
                  <a:lnTo>
                    <a:pt x="130746" y="844249"/>
                  </a:lnTo>
                  <a:lnTo>
                    <a:pt x="109292" y="808053"/>
                  </a:lnTo>
                  <a:lnTo>
                    <a:pt x="89640" y="770849"/>
                  </a:lnTo>
                  <a:lnTo>
                    <a:pt x="71837" y="732725"/>
                  </a:lnTo>
                  <a:lnTo>
                    <a:pt x="55926" y="693773"/>
                  </a:lnTo>
                  <a:lnTo>
                    <a:pt x="41946" y="654088"/>
                  </a:lnTo>
                  <a:lnTo>
                    <a:pt x="29930" y="613764"/>
                  </a:lnTo>
                  <a:lnTo>
                    <a:pt x="19907" y="572899"/>
                  </a:lnTo>
                  <a:lnTo>
                    <a:pt x="11901" y="531592"/>
                  </a:lnTo>
                  <a:lnTo>
                    <a:pt x="5931" y="489942"/>
                  </a:lnTo>
                  <a:lnTo>
                    <a:pt x="2013" y="448049"/>
                  </a:lnTo>
                  <a:lnTo>
                    <a:pt x="155" y="406014"/>
                  </a:lnTo>
                  <a:lnTo>
                    <a:pt x="0" y="384975"/>
                  </a:lnTo>
                  <a:lnTo>
                    <a:pt x="361" y="363938"/>
                  </a:lnTo>
                  <a:lnTo>
                    <a:pt x="2632" y="321924"/>
                  </a:lnTo>
                  <a:lnTo>
                    <a:pt x="6961" y="280071"/>
                  </a:lnTo>
                  <a:lnTo>
                    <a:pt x="13340" y="238482"/>
                  </a:lnTo>
                  <a:lnTo>
                    <a:pt x="21751" y="197255"/>
                  </a:lnTo>
                  <a:lnTo>
                    <a:pt x="32174" y="156491"/>
                  </a:lnTo>
                  <a:lnTo>
                    <a:pt x="44586" y="116287"/>
                  </a:lnTo>
                  <a:lnTo>
                    <a:pt x="58955" y="76740"/>
                  </a:lnTo>
                  <a:lnTo>
                    <a:pt x="75248" y="37947"/>
                  </a:lnTo>
                  <a:lnTo>
                    <a:pt x="93424" y="0"/>
                  </a:lnTo>
                  <a:lnTo>
                    <a:pt x="857239" y="389183"/>
                  </a:lnTo>
                  <a:lnTo>
                    <a:pt x="468056" y="1152998"/>
                  </a:lnTo>
                  <a:close/>
                </a:path>
              </a:pathLst>
            </a:custGeom>
            <a:solidFill>
              <a:srgbClr val="0F9517"/>
            </a:solidFill>
          </p:spPr>
          <p:txBody>
            <a:bodyPr wrap="square" lIns="0" tIns="0" rIns="0" bIns="0" rtlCol="0"/>
            <a:lstStyle/>
            <a:p>
              <a:endParaRPr sz="1634"/>
            </a:p>
          </p:txBody>
        </p:sp>
        <p:sp>
          <p:nvSpPr>
            <p:cNvPr id="44" name="object 44"/>
            <p:cNvSpPr/>
            <p:nvPr/>
          </p:nvSpPr>
          <p:spPr>
            <a:xfrm>
              <a:off x="3565535" y="4938466"/>
              <a:ext cx="857250" cy="1153160"/>
            </a:xfrm>
            <a:custGeom>
              <a:avLst/>
              <a:gdLst/>
              <a:ahLst/>
              <a:cxnLst/>
              <a:rect l="l" t="t" r="r" b="b"/>
              <a:pathLst>
                <a:path w="857250" h="1153160">
                  <a:moveTo>
                    <a:pt x="857239" y="389183"/>
                  </a:moveTo>
                  <a:lnTo>
                    <a:pt x="468056" y="1152998"/>
                  </a:lnTo>
                  <a:lnTo>
                    <a:pt x="458711" y="1148164"/>
                  </a:lnTo>
                  <a:lnTo>
                    <a:pt x="449428" y="1143217"/>
                  </a:lnTo>
                  <a:lnTo>
                    <a:pt x="412921" y="1122299"/>
                  </a:lnTo>
                  <a:lnTo>
                    <a:pt x="377483" y="1099614"/>
                  </a:lnTo>
                  <a:lnTo>
                    <a:pt x="343202" y="1075217"/>
                  </a:lnTo>
                  <a:lnTo>
                    <a:pt x="310159" y="1049168"/>
                  </a:lnTo>
                  <a:lnTo>
                    <a:pt x="278434" y="1021530"/>
                  </a:lnTo>
                  <a:lnTo>
                    <a:pt x="248103" y="992367"/>
                  </a:lnTo>
                  <a:lnTo>
                    <a:pt x="219240" y="961752"/>
                  </a:lnTo>
                  <a:lnTo>
                    <a:pt x="191914" y="929757"/>
                  </a:lnTo>
                  <a:lnTo>
                    <a:pt x="166191" y="896460"/>
                  </a:lnTo>
                  <a:lnTo>
                    <a:pt x="142133" y="861941"/>
                  </a:lnTo>
                  <a:lnTo>
                    <a:pt x="119797" y="826283"/>
                  </a:lnTo>
                  <a:lnTo>
                    <a:pt x="99238" y="789572"/>
                  </a:lnTo>
                  <a:lnTo>
                    <a:pt x="80505" y="751896"/>
                  </a:lnTo>
                  <a:lnTo>
                    <a:pt x="63643" y="713347"/>
                  </a:lnTo>
                  <a:lnTo>
                    <a:pt x="48693" y="674016"/>
                  </a:lnTo>
                  <a:lnTo>
                    <a:pt x="35690" y="634000"/>
                  </a:lnTo>
                  <a:lnTo>
                    <a:pt x="24667" y="593393"/>
                  </a:lnTo>
                  <a:lnTo>
                    <a:pt x="15650" y="552295"/>
                  </a:lnTo>
                  <a:lnTo>
                    <a:pt x="8660" y="510803"/>
                  </a:lnTo>
                  <a:lnTo>
                    <a:pt x="3715" y="469019"/>
                  </a:lnTo>
                  <a:lnTo>
                    <a:pt x="826" y="427043"/>
                  </a:lnTo>
                  <a:lnTo>
                    <a:pt x="0" y="384975"/>
                  </a:lnTo>
                  <a:lnTo>
                    <a:pt x="116" y="374456"/>
                  </a:lnTo>
                  <a:lnTo>
                    <a:pt x="1871" y="332417"/>
                  </a:lnTo>
                  <a:lnTo>
                    <a:pt x="5686" y="290514"/>
                  </a:lnTo>
                  <a:lnTo>
                    <a:pt x="11554" y="248850"/>
                  </a:lnTo>
                  <a:lnTo>
                    <a:pt x="19458" y="207523"/>
                  </a:lnTo>
                  <a:lnTo>
                    <a:pt x="29381" y="166634"/>
                  </a:lnTo>
                  <a:lnTo>
                    <a:pt x="41298" y="126281"/>
                  </a:lnTo>
                  <a:lnTo>
                    <a:pt x="55181" y="86561"/>
                  </a:lnTo>
                  <a:lnTo>
                    <a:pt x="70996" y="47570"/>
                  </a:lnTo>
                  <a:lnTo>
                    <a:pt x="88705" y="9403"/>
                  </a:lnTo>
                  <a:lnTo>
                    <a:pt x="93424" y="0"/>
                  </a:lnTo>
                  <a:lnTo>
                    <a:pt x="857239" y="389183"/>
                  </a:lnTo>
                </a:path>
              </a:pathLst>
            </a:custGeom>
            <a:ln w="9524">
              <a:solidFill>
                <a:srgbClr val="FFFFFF"/>
              </a:solidFill>
            </a:ln>
          </p:spPr>
          <p:txBody>
            <a:bodyPr wrap="square" lIns="0" tIns="0" rIns="0" bIns="0" rtlCol="0"/>
            <a:lstStyle/>
            <a:p>
              <a:endParaRPr sz="1634"/>
            </a:p>
          </p:txBody>
        </p:sp>
      </p:grpSp>
      <p:sp>
        <p:nvSpPr>
          <p:cNvPr id="45" name="object 45"/>
          <p:cNvSpPr txBox="1"/>
          <p:nvPr/>
        </p:nvSpPr>
        <p:spPr>
          <a:xfrm>
            <a:off x="4615992" y="5545723"/>
            <a:ext cx="231097" cy="137379"/>
          </a:xfrm>
          <a:prstGeom prst="rect">
            <a:avLst/>
          </a:prstGeom>
        </p:spPr>
        <p:txBody>
          <a:bodyPr vert="horz" wrap="square" lIns="0" tIns="11526" rIns="0" bIns="0" rtlCol="0">
            <a:spAutoFit/>
          </a:bodyPr>
          <a:lstStyle/>
          <a:p>
            <a:pPr marL="11527">
              <a:spcBef>
                <a:spcPts val="91"/>
              </a:spcBef>
            </a:pPr>
            <a:r>
              <a:rPr sz="817" dirty="0">
                <a:solidFill>
                  <a:srgbClr val="FFFFFF"/>
                </a:solidFill>
                <a:latin typeface="Arial"/>
                <a:cs typeface="Arial"/>
              </a:rPr>
              <a:t>25%</a:t>
            </a:r>
            <a:endParaRPr sz="817">
              <a:latin typeface="Arial"/>
              <a:cs typeface="Arial"/>
            </a:endParaRPr>
          </a:p>
        </p:txBody>
      </p:sp>
      <p:grpSp>
        <p:nvGrpSpPr>
          <p:cNvPr id="46" name="object 46"/>
          <p:cNvGrpSpPr/>
          <p:nvPr/>
        </p:nvGrpSpPr>
        <p:grpSpPr>
          <a:xfrm>
            <a:off x="4905712" y="5447500"/>
            <a:ext cx="715191" cy="786653"/>
            <a:chOff x="4028828" y="5322886"/>
            <a:chExt cx="788035" cy="866775"/>
          </a:xfrm>
        </p:grpSpPr>
        <p:sp>
          <p:nvSpPr>
            <p:cNvPr id="47" name="object 47"/>
            <p:cNvSpPr/>
            <p:nvPr/>
          </p:nvSpPr>
          <p:spPr>
            <a:xfrm>
              <a:off x="4033591" y="5327649"/>
              <a:ext cx="778510" cy="857250"/>
            </a:xfrm>
            <a:custGeom>
              <a:avLst/>
              <a:gdLst/>
              <a:ahLst/>
              <a:cxnLst/>
              <a:rect l="l" t="t" r="r" b="b"/>
              <a:pathLst>
                <a:path w="778510" h="857250">
                  <a:moveTo>
                    <a:pt x="389183" y="857249"/>
                  </a:moveTo>
                  <a:lnTo>
                    <a:pt x="338716" y="855764"/>
                  </a:lnTo>
                  <a:lnTo>
                    <a:pt x="288424" y="851307"/>
                  </a:lnTo>
                  <a:lnTo>
                    <a:pt x="238481" y="843900"/>
                  </a:lnTo>
                  <a:lnTo>
                    <a:pt x="189062" y="833564"/>
                  </a:lnTo>
                  <a:lnTo>
                    <a:pt x="140336" y="820338"/>
                  </a:lnTo>
                  <a:lnTo>
                    <a:pt x="92474" y="804264"/>
                  </a:lnTo>
                  <a:lnTo>
                    <a:pt x="45640" y="785403"/>
                  </a:lnTo>
                  <a:lnTo>
                    <a:pt x="0" y="763815"/>
                  </a:lnTo>
                  <a:lnTo>
                    <a:pt x="389183" y="0"/>
                  </a:lnTo>
                  <a:lnTo>
                    <a:pt x="778366" y="763815"/>
                  </a:lnTo>
                  <a:lnTo>
                    <a:pt x="755695" y="774950"/>
                  </a:lnTo>
                  <a:lnTo>
                    <a:pt x="709457" y="795174"/>
                  </a:lnTo>
                  <a:lnTo>
                    <a:pt x="662068" y="812657"/>
                  </a:lnTo>
                  <a:lnTo>
                    <a:pt x="613775" y="827307"/>
                  </a:lnTo>
                  <a:lnTo>
                    <a:pt x="564659" y="839098"/>
                  </a:lnTo>
                  <a:lnTo>
                    <a:pt x="514978" y="847970"/>
                  </a:lnTo>
                  <a:lnTo>
                    <a:pt x="464818" y="853907"/>
                  </a:lnTo>
                  <a:lnTo>
                    <a:pt x="414438" y="856878"/>
                  </a:lnTo>
                  <a:lnTo>
                    <a:pt x="389183" y="857249"/>
                  </a:lnTo>
                  <a:close/>
                </a:path>
              </a:pathLst>
            </a:custGeom>
            <a:solidFill>
              <a:srgbClr val="FF9900"/>
            </a:solidFill>
          </p:spPr>
          <p:txBody>
            <a:bodyPr wrap="square" lIns="0" tIns="0" rIns="0" bIns="0" rtlCol="0"/>
            <a:lstStyle/>
            <a:p>
              <a:endParaRPr sz="1634"/>
            </a:p>
          </p:txBody>
        </p:sp>
        <p:sp>
          <p:nvSpPr>
            <p:cNvPr id="48" name="object 48"/>
            <p:cNvSpPr/>
            <p:nvPr/>
          </p:nvSpPr>
          <p:spPr>
            <a:xfrm>
              <a:off x="4033591" y="5327649"/>
              <a:ext cx="778510" cy="857250"/>
            </a:xfrm>
            <a:custGeom>
              <a:avLst/>
              <a:gdLst/>
              <a:ahLst/>
              <a:cxnLst/>
              <a:rect l="l" t="t" r="r" b="b"/>
              <a:pathLst>
                <a:path w="778510" h="857250">
                  <a:moveTo>
                    <a:pt x="389183" y="0"/>
                  </a:moveTo>
                  <a:lnTo>
                    <a:pt x="778366" y="763815"/>
                  </a:lnTo>
                  <a:lnTo>
                    <a:pt x="755695" y="774950"/>
                  </a:lnTo>
                  <a:lnTo>
                    <a:pt x="732725" y="785403"/>
                  </a:lnTo>
                  <a:lnTo>
                    <a:pt x="685891" y="804264"/>
                  </a:lnTo>
                  <a:lnTo>
                    <a:pt x="638030" y="820338"/>
                  </a:lnTo>
                  <a:lnTo>
                    <a:pt x="589304" y="833564"/>
                  </a:lnTo>
                  <a:lnTo>
                    <a:pt x="539884" y="843900"/>
                  </a:lnTo>
                  <a:lnTo>
                    <a:pt x="489942" y="851307"/>
                  </a:lnTo>
                  <a:lnTo>
                    <a:pt x="439650" y="855764"/>
                  </a:lnTo>
                  <a:lnTo>
                    <a:pt x="389183" y="857249"/>
                  </a:lnTo>
                  <a:lnTo>
                    <a:pt x="363928" y="856878"/>
                  </a:lnTo>
                  <a:lnTo>
                    <a:pt x="313548" y="853907"/>
                  </a:lnTo>
                  <a:lnTo>
                    <a:pt x="263387" y="847970"/>
                  </a:lnTo>
                  <a:lnTo>
                    <a:pt x="213706" y="839098"/>
                  </a:lnTo>
                  <a:lnTo>
                    <a:pt x="164591" y="827307"/>
                  </a:lnTo>
                  <a:lnTo>
                    <a:pt x="116297" y="812657"/>
                  </a:lnTo>
                  <a:lnTo>
                    <a:pt x="68908" y="795174"/>
                  </a:lnTo>
                  <a:lnTo>
                    <a:pt x="22671" y="774950"/>
                  </a:lnTo>
                  <a:lnTo>
                    <a:pt x="0" y="763815"/>
                  </a:lnTo>
                  <a:lnTo>
                    <a:pt x="389183" y="0"/>
                  </a:lnTo>
                </a:path>
              </a:pathLst>
            </a:custGeom>
            <a:ln w="9524">
              <a:solidFill>
                <a:srgbClr val="FFFFFF"/>
              </a:solidFill>
            </a:ln>
          </p:spPr>
          <p:txBody>
            <a:bodyPr wrap="square" lIns="0" tIns="0" rIns="0" bIns="0" rtlCol="0"/>
            <a:lstStyle/>
            <a:p>
              <a:endParaRPr sz="1634"/>
            </a:p>
          </p:txBody>
        </p:sp>
      </p:grpSp>
      <p:sp>
        <p:nvSpPr>
          <p:cNvPr id="49" name="object 49"/>
          <p:cNvSpPr txBox="1"/>
          <p:nvPr/>
        </p:nvSpPr>
        <p:spPr>
          <a:xfrm>
            <a:off x="5147983" y="5645135"/>
            <a:ext cx="718649" cy="492604"/>
          </a:xfrm>
          <a:prstGeom prst="rect">
            <a:avLst/>
          </a:prstGeom>
        </p:spPr>
        <p:txBody>
          <a:bodyPr vert="horz" wrap="square" lIns="0" tIns="11526" rIns="0" bIns="0" rtlCol="0">
            <a:spAutoFit/>
          </a:bodyPr>
          <a:lstStyle/>
          <a:p>
            <a:pPr marL="412073">
              <a:spcBef>
                <a:spcPts val="91"/>
              </a:spcBef>
            </a:pPr>
            <a:r>
              <a:rPr sz="817" dirty="0">
                <a:solidFill>
                  <a:srgbClr val="FFFFFF"/>
                </a:solidFill>
                <a:latin typeface="Arial"/>
                <a:cs typeface="Arial"/>
              </a:rPr>
              <a:t>17.5%</a:t>
            </a:r>
            <a:endParaRPr sz="817">
              <a:latin typeface="Arial"/>
              <a:cs typeface="Arial"/>
            </a:endParaRPr>
          </a:p>
          <a:p>
            <a:pPr>
              <a:lnSpc>
                <a:spcPct val="100000"/>
              </a:lnSpc>
            </a:pPr>
            <a:endParaRPr sz="908">
              <a:latin typeface="Arial"/>
              <a:cs typeface="Arial"/>
            </a:endParaRPr>
          </a:p>
          <a:p>
            <a:pPr marL="11527">
              <a:spcBef>
                <a:spcPts val="667"/>
              </a:spcBef>
            </a:pPr>
            <a:r>
              <a:rPr sz="817" dirty="0">
                <a:solidFill>
                  <a:srgbClr val="FFFFFF"/>
                </a:solidFill>
                <a:latin typeface="Arial"/>
                <a:cs typeface="Arial"/>
              </a:rPr>
              <a:t>15%</a:t>
            </a:r>
            <a:endParaRPr sz="817">
              <a:latin typeface="Arial"/>
              <a:cs typeface="Arial"/>
            </a:endParaRPr>
          </a:p>
        </p:txBody>
      </p:sp>
      <p:sp>
        <p:nvSpPr>
          <p:cNvPr id="52" name="object 52"/>
          <p:cNvSpPr txBox="1">
            <a:spLocks noGrp="1"/>
          </p:cNvSpPr>
          <p:nvPr>
            <p:ph type="sldNum" sz="quarter" idx="7"/>
          </p:nvPr>
        </p:nvSpPr>
        <p:spPr>
          <a:xfrm>
            <a:off x="10075069" y="7251700"/>
            <a:ext cx="282575" cy="127000"/>
          </a:xfrm>
          <a:prstGeom prst="rect">
            <a:avLst/>
          </a:prstGeom>
        </p:spPr>
        <p:txBody>
          <a:bodyPr vert="horz" wrap="square" lIns="0" tIns="0" rIns="0" bIns="0" rtlCol="0">
            <a:spAutoFit/>
          </a:bodyPr>
          <a:lstStyle>
            <a:defPPr>
              <a:defRPr lang="en-US"/>
            </a:defPPr>
            <a:lvl1pPr marL="0" algn="l" defTabSz="914400" rtl="0" eaLnBrk="1" latinLnBrk="0" hangingPunct="1">
              <a:defRPr sz="800" b="0" i="0" kern="1200">
                <a:solidFill>
                  <a:schemeClr val="tx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860"/>
              </a:lnSpc>
            </a:pPr>
            <a:fld id="{81D60167-4931-47E6-BA6A-407CBD079E47}" type="slidenum">
              <a:rPr lang="en-GB" smtClean="0"/>
              <a:pPr marL="38100">
                <a:lnSpc>
                  <a:spcPts val="860"/>
                </a:lnSpc>
              </a:pPr>
              <a:t>20</a:t>
            </a:fld>
            <a:r>
              <a:rPr lang="en-GB" spc="-5"/>
              <a:t>/</a:t>
            </a:r>
            <a:r>
              <a:rPr lang="en-GB"/>
              <a:t>17</a:t>
            </a:r>
            <a:endParaRPr dirty="0"/>
          </a:p>
        </p:txBody>
      </p:sp>
      <p:sp>
        <p:nvSpPr>
          <p:cNvPr id="51" name="Title 1">
            <a:extLst>
              <a:ext uri="{FF2B5EF4-FFF2-40B4-BE49-F238E27FC236}">
                <a16:creationId xmlns:a16="http://schemas.microsoft.com/office/drawing/2014/main" id="{676F66DC-01EB-43B2-A64F-8CF647F05142}"/>
              </a:ext>
            </a:extLst>
          </p:cNvPr>
          <p:cNvSpPr txBox="1">
            <a:spLocks/>
          </p:cNvSpPr>
          <p:nvPr/>
        </p:nvSpPr>
        <p:spPr>
          <a:xfrm>
            <a:off x="2438850" y="111942"/>
            <a:ext cx="5837139" cy="990710"/>
          </a:xfrm>
          <a:prstGeom prst="rect">
            <a:avLst/>
          </a:prstGeom>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1">
                    <a:lumMod val="50000"/>
                  </a:schemeClr>
                </a:solidFill>
              </a:rPr>
              <a:t>Membership Survey 2021* </a:t>
            </a:r>
            <a:br>
              <a:rPr lang="en-US" b="1" dirty="0">
                <a:solidFill>
                  <a:schemeClr val="accent1">
                    <a:lumMod val="50000"/>
                  </a:schemeClr>
                </a:solidFill>
              </a:rPr>
            </a:br>
            <a:r>
              <a:rPr lang="en-US" sz="2700" b="1" dirty="0">
                <a:solidFill>
                  <a:schemeClr val="accent1">
                    <a:lumMod val="50000"/>
                  </a:schemeClr>
                </a:solidFill>
              </a:rPr>
              <a:t>Preferences</a:t>
            </a:r>
            <a:endParaRPr lang="en-US" sz="2700" dirty="0"/>
          </a:p>
        </p:txBody>
      </p:sp>
      <p:pic>
        <p:nvPicPr>
          <p:cNvPr id="54" name="Picture 53">
            <a:extLst>
              <a:ext uri="{FF2B5EF4-FFF2-40B4-BE49-F238E27FC236}">
                <a16:creationId xmlns:a16="http://schemas.microsoft.com/office/drawing/2014/main" id="{FDB4C230-1F40-417C-A4D8-6A2148A5952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8834" y="111942"/>
            <a:ext cx="1375234" cy="97155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object 4"/>
          <p:cNvSpPr/>
          <p:nvPr/>
        </p:nvSpPr>
        <p:spPr>
          <a:xfrm>
            <a:off x="3339833" y="327051"/>
            <a:ext cx="5523860" cy="2740318"/>
          </a:xfrm>
          <a:custGeom>
            <a:avLst/>
            <a:gdLst/>
            <a:ahLst/>
            <a:cxnLst/>
            <a:rect l="l" t="t" r="r" b="b"/>
            <a:pathLst>
              <a:path w="6086475" h="3019425">
                <a:moveTo>
                  <a:pt x="0" y="2947987"/>
                </a:moveTo>
                <a:lnTo>
                  <a:pt x="0" y="71437"/>
                </a:lnTo>
                <a:lnTo>
                  <a:pt x="0" y="66744"/>
                </a:lnTo>
                <a:lnTo>
                  <a:pt x="457" y="62098"/>
                </a:lnTo>
                <a:lnTo>
                  <a:pt x="1372" y="57498"/>
                </a:lnTo>
                <a:lnTo>
                  <a:pt x="2287" y="52897"/>
                </a:lnTo>
                <a:lnTo>
                  <a:pt x="3642" y="48429"/>
                </a:lnTo>
                <a:lnTo>
                  <a:pt x="20923" y="20921"/>
                </a:lnTo>
                <a:lnTo>
                  <a:pt x="24240" y="17603"/>
                </a:lnTo>
                <a:lnTo>
                  <a:pt x="27848" y="14643"/>
                </a:lnTo>
                <a:lnTo>
                  <a:pt x="31749" y="12038"/>
                </a:lnTo>
                <a:lnTo>
                  <a:pt x="35649" y="9431"/>
                </a:lnTo>
                <a:lnTo>
                  <a:pt x="66747" y="0"/>
                </a:lnTo>
                <a:lnTo>
                  <a:pt x="71437" y="0"/>
                </a:lnTo>
                <a:lnTo>
                  <a:pt x="6015037" y="0"/>
                </a:lnTo>
                <a:lnTo>
                  <a:pt x="6019727" y="0"/>
                </a:lnTo>
                <a:lnTo>
                  <a:pt x="6024373" y="458"/>
                </a:lnTo>
                <a:lnTo>
                  <a:pt x="6054724" y="12038"/>
                </a:lnTo>
                <a:lnTo>
                  <a:pt x="6058625" y="14643"/>
                </a:lnTo>
                <a:lnTo>
                  <a:pt x="6062234" y="17603"/>
                </a:lnTo>
                <a:lnTo>
                  <a:pt x="6065550" y="20921"/>
                </a:lnTo>
                <a:lnTo>
                  <a:pt x="6068867" y="24238"/>
                </a:lnTo>
                <a:lnTo>
                  <a:pt x="6081036" y="44099"/>
                </a:lnTo>
                <a:lnTo>
                  <a:pt x="6082831" y="48431"/>
                </a:lnTo>
                <a:lnTo>
                  <a:pt x="6084186" y="52898"/>
                </a:lnTo>
                <a:lnTo>
                  <a:pt x="6085101" y="57501"/>
                </a:lnTo>
                <a:lnTo>
                  <a:pt x="6086017" y="62098"/>
                </a:lnTo>
                <a:lnTo>
                  <a:pt x="6086474" y="66744"/>
                </a:lnTo>
                <a:lnTo>
                  <a:pt x="6086474" y="71437"/>
                </a:lnTo>
                <a:lnTo>
                  <a:pt x="6086474" y="2947987"/>
                </a:lnTo>
                <a:lnTo>
                  <a:pt x="6086474" y="2952677"/>
                </a:lnTo>
                <a:lnTo>
                  <a:pt x="6086017" y="2957323"/>
                </a:lnTo>
                <a:lnTo>
                  <a:pt x="6085101" y="2961921"/>
                </a:lnTo>
                <a:lnTo>
                  <a:pt x="6084186" y="2966521"/>
                </a:lnTo>
                <a:lnTo>
                  <a:pt x="6082831" y="2970988"/>
                </a:lnTo>
                <a:lnTo>
                  <a:pt x="6081036" y="2975320"/>
                </a:lnTo>
                <a:lnTo>
                  <a:pt x="6079241" y="2979653"/>
                </a:lnTo>
                <a:lnTo>
                  <a:pt x="6050824" y="3009988"/>
                </a:lnTo>
                <a:lnTo>
                  <a:pt x="6028972" y="3018048"/>
                </a:lnTo>
                <a:lnTo>
                  <a:pt x="6024372" y="3018964"/>
                </a:lnTo>
                <a:lnTo>
                  <a:pt x="6019727" y="3019422"/>
                </a:lnTo>
                <a:lnTo>
                  <a:pt x="6015037" y="3019424"/>
                </a:lnTo>
                <a:lnTo>
                  <a:pt x="71437" y="3019424"/>
                </a:lnTo>
                <a:lnTo>
                  <a:pt x="31749" y="3007381"/>
                </a:lnTo>
                <a:lnTo>
                  <a:pt x="27848" y="3004774"/>
                </a:lnTo>
                <a:lnTo>
                  <a:pt x="5437" y="2975320"/>
                </a:lnTo>
                <a:lnTo>
                  <a:pt x="3642" y="2970988"/>
                </a:lnTo>
                <a:lnTo>
                  <a:pt x="2287" y="2966521"/>
                </a:lnTo>
                <a:lnTo>
                  <a:pt x="1372" y="2961921"/>
                </a:lnTo>
                <a:lnTo>
                  <a:pt x="457" y="2957323"/>
                </a:lnTo>
                <a:lnTo>
                  <a:pt x="0" y="2952677"/>
                </a:lnTo>
                <a:lnTo>
                  <a:pt x="0" y="2947987"/>
                </a:lnTo>
                <a:close/>
              </a:path>
            </a:pathLst>
          </a:custGeom>
          <a:ln w="9524">
            <a:solidFill>
              <a:srgbClr val="D9DBDF"/>
            </a:solidFill>
          </a:ln>
        </p:spPr>
        <p:txBody>
          <a:bodyPr wrap="square" lIns="0" tIns="0" rIns="0" bIns="0" rtlCol="0"/>
          <a:lstStyle/>
          <a:p>
            <a:endParaRPr sz="1634"/>
          </a:p>
        </p:txBody>
      </p:sp>
      <p:sp>
        <p:nvSpPr>
          <p:cNvPr id="5" name="object 5"/>
          <p:cNvSpPr/>
          <p:nvPr/>
        </p:nvSpPr>
        <p:spPr>
          <a:xfrm>
            <a:off x="3339833" y="3179748"/>
            <a:ext cx="5523860" cy="2740318"/>
          </a:xfrm>
          <a:custGeom>
            <a:avLst/>
            <a:gdLst/>
            <a:ahLst/>
            <a:cxnLst/>
            <a:rect l="l" t="t" r="r" b="b"/>
            <a:pathLst>
              <a:path w="6086475" h="3019425">
                <a:moveTo>
                  <a:pt x="0" y="2947987"/>
                </a:moveTo>
                <a:lnTo>
                  <a:pt x="0" y="71437"/>
                </a:lnTo>
                <a:lnTo>
                  <a:pt x="0" y="66744"/>
                </a:lnTo>
                <a:lnTo>
                  <a:pt x="457" y="62098"/>
                </a:lnTo>
                <a:lnTo>
                  <a:pt x="1372" y="57498"/>
                </a:lnTo>
                <a:lnTo>
                  <a:pt x="2287" y="52897"/>
                </a:lnTo>
                <a:lnTo>
                  <a:pt x="3642" y="48429"/>
                </a:lnTo>
                <a:lnTo>
                  <a:pt x="5437" y="44096"/>
                </a:lnTo>
                <a:lnTo>
                  <a:pt x="7232" y="39763"/>
                </a:lnTo>
                <a:lnTo>
                  <a:pt x="9433" y="35644"/>
                </a:lnTo>
                <a:lnTo>
                  <a:pt x="12039" y="31744"/>
                </a:lnTo>
                <a:lnTo>
                  <a:pt x="14645" y="27844"/>
                </a:lnTo>
                <a:lnTo>
                  <a:pt x="17606" y="24238"/>
                </a:lnTo>
                <a:lnTo>
                  <a:pt x="20923" y="20921"/>
                </a:lnTo>
                <a:lnTo>
                  <a:pt x="24240" y="17603"/>
                </a:lnTo>
                <a:lnTo>
                  <a:pt x="27848" y="14643"/>
                </a:lnTo>
                <a:lnTo>
                  <a:pt x="31749" y="12038"/>
                </a:lnTo>
                <a:lnTo>
                  <a:pt x="35649" y="9431"/>
                </a:lnTo>
                <a:lnTo>
                  <a:pt x="39765" y="7229"/>
                </a:lnTo>
                <a:lnTo>
                  <a:pt x="44099" y="5436"/>
                </a:lnTo>
                <a:lnTo>
                  <a:pt x="48433" y="3644"/>
                </a:lnTo>
                <a:lnTo>
                  <a:pt x="52900" y="2287"/>
                </a:lnTo>
                <a:lnTo>
                  <a:pt x="57500" y="1371"/>
                </a:lnTo>
                <a:lnTo>
                  <a:pt x="62101" y="458"/>
                </a:lnTo>
                <a:lnTo>
                  <a:pt x="66747" y="0"/>
                </a:lnTo>
                <a:lnTo>
                  <a:pt x="71437" y="0"/>
                </a:lnTo>
                <a:lnTo>
                  <a:pt x="6015037" y="0"/>
                </a:lnTo>
                <a:lnTo>
                  <a:pt x="6019727" y="0"/>
                </a:lnTo>
                <a:lnTo>
                  <a:pt x="6024373" y="458"/>
                </a:lnTo>
                <a:lnTo>
                  <a:pt x="6062234" y="17603"/>
                </a:lnTo>
                <a:lnTo>
                  <a:pt x="6065550" y="20921"/>
                </a:lnTo>
                <a:lnTo>
                  <a:pt x="6068867" y="24238"/>
                </a:lnTo>
                <a:lnTo>
                  <a:pt x="6071829" y="27844"/>
                </a:lnTo>
                <a:lnTo>
                  <a:pt x="6074434" y="31744"/>
                </a:lnTo>
                <a:lnTo>
                  <a:pt x="6077040" y="35644"/>
                </a:lnTo>
                <a:lnTo>
                  <a:pt x="6079241" y="39763"/>
                </a:lnTo>
                <a:lnTo>
                  <a:pt x="6081036" y="44096"/>
                </a:lnTo>
                <a:lnTo>
                  <a:pt x="6082831" y="48429"/>
                </a:lnTo>
                <a:lnTo>
                  <a:pt x="6084186" y="52897"/>
                </a:lnTo>
                <a:lnTo>
                  <a:pt x="6085101" y="57498"/>
                </a:lnTo>
                <a:lnTo>
                  <a:pt x="6086017" y="62098"/>
                </a:lnTo>
                <a:lnTo>
                  <a:pt x="6086474" y="66744"/>
                </a:lnTo>
                <a:lnTo>
                  <a:pt x="6086474" y="71437"/>
                </a:lnTo>
                <a:lnTo>
                  <a:pt x="6086474" y="2947987"/>
                </a:lnTo>
                <a:lnTo>
                  <a:pt x="6086474" y="2952677"/>
                </a:lnTo>
                <a:lnTo>
                  <a:pt x="6086017" y="2957321"/>
                </a:lnTo>
                <a:lnTo>
                  <a:pt x="6085101" y="2961921"/>
                </a:lnTo>
                <a:lnTo>
                  <a:pt x="6084186" y="2966521"/>
                </a:lnTo>
                <a:lnTo>
                  <a:pt x="6062234" y="3001813"/>
                </a:lnTo>
                <a:lnTo>
                  <a:pt x="6028972" y="3018048"/>
                </a:lnTo>
                <a:lnTo>
                  <a:pt x="6024372" y="3018966"/>
                </a:lnTo>
                <a:lnTo>
                  <a:pt x="6019727" y="3019424"/>
                </a:lnTo>
                <a:lnTo>
                  <a:pt x="6015037" y="3019424"/>
                </a:lnTo>
                <a:lnTo>
                  <a:pt x="71437" y="3019424"/>
                </a:lnTo>
                <a:lnTo>
                  <a:pt x="66747" y="3019424"/>
                </a:lnTo>
                <a:lnTo>
                  <a:pt x="62101" y="3018966"/>
                </a:lnTo>
                <a:lnTo>
                  <a:pt x="57500" y="3018050"/>
                </a:lnTo>
                <a:lnTo>
                  <a:pt x="52900" y="3017133"/>
                </a:lnTo>
                <a:lnTo>
                  <a:pt x="48433" y="3015778"/>
                </a:lnTo>
                <a:lnTo>
                  <a:pt x="44099" y="3013983"/>
                </a:lnTo>
                <a:lnTo>
                  <a:pt x="39765" y="3012187"/>
                </a:lnTo>
                <a:lnTo>
                  <a:pt x="35649" y="3009985"/>
                </a:lnTo>
                <a:lnTo>
                  <a:pt x="31749" y="3007379"/>
                </a:lnTo>
                <a:lnTo>
                  <a:pt x="27848" y="3004774"/>
                </a:lnTo>
                <a:lnTo>
                  <a:pt x="3642" y="2970988"/>
                </a:lnTo>
                <a:lnTo>
                  <a:pt x="1372" y="2961921"/>
                </a:lnTo>
                <a:lnTo>
                  <a:pt x="457" y="2957321"/>
                </a:lnTo>
                <a:lnTo>
                  <a:pt x="0" y="2952677"/>
                </a:lnTo>
                <a:lnTo>
                  <a:pt x="0" y="2947987"/>
                </a:lnTo>
                <a:close/>
              </a:path>
            </a:pathLst>
          </a:custGeom>
          <a:ln w="9524">
            <a:solidFill>
              <a:srgbClr val="D9DBDF"/>
            </a:solidFill>
          </a:ln>
        </p:spPr>
        <p:txBody>
          <a:bodyPr wrap="square" lIns="0" tIns="0" rIns="0" bIns="0" rtlCol="0"/>
          <a:lstStyle/>
          <a:p>
            <a:endParaRPr sz="1634"/>
          </a:p>
        </p:txBody>
      </p:sp>
      <p:sp>
        <p:nvSpPr>
          <p:cNvPr id="6" name="object 6"/>
          <p:cNvSpPr txBox="1"/>
          <p:nvPr/>
        </p:nvSpPr>
        <p:spPr>
          <a:xfrm>
            <a:off x="3540097" y="1491284"/>
            <a:ext cx="4417935" cy="714395"/>
          </a:xfrm>
          <a:prstGeom prst="rect">
            <a:avLst/>
          </a:prstGeom>
        </p:spPr>
        <p:txBody>
          <a:bodyPr vert="horz" wrap="square" lIns="0" tIns="11526" rIns="0" bIns="0" rtlCol="0">
            <a:spAutoFit/>
          </a:bodyPr>
          <a:lstStyle/>
          <a:p>
            <a:pPr marL="11527">
              <a:spcBef>
                <a:spcPts val="91"/>
              </a:spcBef>
            </a:pPr>
            <a:r>
              <a:rPr sz="1400" spc="27" dirty="0">
                <a:solidFill>
                  <a:srgbClr val="202024"/>
                </a:solidFill>
                <a:latin typeface="Calibri"/>
                <a:cs typeface="Calibri"/>
              </a:rPr>
              <a:t>If</a:t>
            </a:r>
            <a:r>
              <a:rPr sz="1400" spc="18" dirty="0">
                <a:solidFill>
                  <a:srgbClr val="202024"/>
                </a:solidFill>
                <a:latin typeface="Calibri"/>
                <a:cs typeface="Calibri"/>
              </a:rPr>
              <a:t> </a:t>
            </a:r>
            <a:r>
              <a:rPr sz="1400" spc="50" dirty="0">
                <a:solidFill>
                  <a:srgbClr val="202024"/>
                </a:solidFill>
                <a:latin typeface="Calibri"/>
                <a:cs typeface="Calibri"/>
              </a:rPr>
              <a:t>the</a:t>
            </a:r>
            <a:r>
              <a:rPr sz="1400" spc="23" dirty="0">
                <a:solidFill>
                  <a:srgbClr val="202024"/>
                </a:solidFill>
                <a:latin typeface="Calibri"/>
                <a:cs typeface="Calibri"/>
              </a:rPr>
              <a:t> </a:t>
            </a:r>
            <a:r>
              <a:rPr sz="1400" spc="82" dirty="0">
                <a:solidFill>
                  <a:srgbClr val="202024"/>
                </a:solidFill>
                <a:latin typeface="Calibri"/>
                <a:cs typeface="Calibri"/>
              </a:rPr>
              <a:t>Club</a:t>
            </a:r>
            <a:r>
              <a:rPr sz="1400" spc="23" dirty="0">
                <a:solidFill>
                  <a:srgbClr val="202024"/>
                </a:solidFill>
                <a:latin typeface="Calibri"/>
                <a:cs typeface="Calibri"/>
              </a:rPr>
              <a:t> </a:t>
            </a:r>
            <a:r>
              <a:rPr sz="1400" spc="50" dirty="0">
                <a:solidFill>
                  <a:srgbClr val="202024"/>
                </a:solidFill>
                <a:latin typeface="Calibri"/>
                <a:cs typeface="Calibri"/>
              </a:rPr>
              <a:t>put</a:t>
            </a:r>
            <a:r>
              <a:rPr sz="1400" spc="23" dirty="0">
                <a:solidFill>
                  <a:srgbClr val="202024"/>
                </a:solidFill>
                <a:latin typeface="Calibri"/>
                <a:cs typeface="Calibri"/>
              </a:rPr>
              <a:t> </a:t>
            </a:r>
            <a:r>
              <a:rPr sz="1400" spc="54" dirty="0">
                <a:solidFill>
                  <a:srgbClr val="202024"/>
                </a:solidFill>
                <a:latin typeface="Calibri"/>
                <a:cs typeface="Calibri"/>
              </a:rPr>
              <a:t>on</a:t>
            </a:r>
            <a:r>
              <a:rPr sz="1400" spc="23" dirty="0">
                <a:solidFill>
                  <a:srgbClr val="202024"/>
                </a:solidFill>
                <a:latin typeface="Calibri"/>
                <a:cs typeface="Calibri"/>
              </a:rPr>
              <a:t> </a:t>
            </a:r>
            <a:r>
              <a:rPr sz="1400" spc="64" dirty="0">
                <a:solidFill>
                  <a:srgbClr val="202024"/>
                </a:solidFill>
                <a:latin typeface="Calibri"/>
                <a:cs typeface="Calibri"/>
              </a:rPr>
              <a:t>midweek</a:t>
            </a:r>
            <a:r>
              <a:rPr sz="1400" spc="23" dirty="0">
                <a:solidFill>
                  <a:srgbClr val="202024"/>
                </a:solidFill>
                <a:latin typeface="Calibri"/>
                <a:cs typeface="Calibri"/>
              </a:rPr>
              <a:t> </a:t>
            </a:r>
            <a:r>
              <a:rPr sz="1400" spc="50" dirty="0">
                <a:solidFill>
                  <a:srgbClr val="202024"/>
                </a:solidFill>
                <a:latin typeface="Calibri"/>
                <a:cs typeface="Calibri"/>
              </a:rPr>
              <a:t>cruising,</a:t>
            </a:r>
            <a:r>
              <a:rPr sz="1400" spc="18" dirty="0">
                <a:solidFill>
                  <a:srgbClr val="202024"/>
                </a:solidFill>
                <a:latin typeface="Calibri"/>
                <a:cs typeface="Calibri"/>
              </a:rPr>
              <a:t> </a:t>
            </a:r>
            <a:r>
              <a:rPr sz="1400" spc="45" dirty="0">
                <a:solidFill>
                  <a:srgbClr val="202024"/>
                </a:solidFill>
                <a:latin typeface="Calibri"/>
                <a:cs typeface="Calibri"/>
              </a:rPr>
              <a:t>would</a:t>
            </a:r>
            <a:r>
              <a:rPr sz="1400" spc="23" dirty="0">
                <a:solidFill>
                  <a:srgbClr val="202024"/>
                </a:solidFill>
                <a:latin typeface="Calibri"/>
                <a:cs typeface="Calibri"/>
              </a:rPr>
              <a:t> </a:t>
            </a:r>
            <a:r>
              <a:rPr sz="1400" spc="54" dirty="0">
                <a:solidFill>
                  <a:srgbClr val="202024"/>
                </a:solidFill>
                <a:latin typeface="Calibri"/>
                <a:cs typeface="Calibri"/>
              </a:rPr>
              <a:t>you</a:t>
            </a:r>
            <a:r>
              <a:rPr sz="1400" spc="23" dirty="0">
                <a:solidFill>
                  <a:srgbClr val="202024"/>
                </a:solidFill>
                <a:latin typeface="Calibri"/>
                <a:cs typeface="Calibri"/>
              </a:rPr>
              <a:t> </a:t>
            </a:r>
            <a:r>
              <a:rPr sz="1400" spc="77" dirty="0">
                <a:solidFill>
                  <a:srgbClr val="202024"/>
                </a:solidFill>
                <a:latin typeface="Calibri"/>
                <a:cs typeface="Calibri"/>
              </a:rPr>
              <a:t>be</a:t>
            </a:r>
            <a:r>
              <a:rPr sz="1400" spc="23" dirty="0">
                <a:solidFill>
                  <a:srgbClr val="202024"/>
                </a:solidFill>
                <a:latin typeface="Calibri"/>
                <a:cs typeface="Calibri"/>
              </a:rPr>
              <a:t> </a:t>
            </a:r>
            <a:r>
              <a:rPr sz="1400" spc="45" dirty="0">
                <a:solidFill>
                  <a:srgbClr val="202024"/>
                </a:solidFill>
                <a:latin typeface="Calibri"/>
                <a:cs typeface="Calibri"/>
              </a:rPr>
              <a:t>able</a:t>
            </a:r>
            <a:r>
              <a:rPr sz="1400" spc="23" dirty="0">
                <a:solidFill>
                  <a:srgbClr val="202024"/>
                </a:solidFill>
                <a:latin typeface="Calibri"/>
                <a:cs typeface="Calibri"/>
              </a:rPr>
              <a:t> </a:t>
            </a:r>
            <a:r>
              <a:rPr sz="1400" spc="41" dirty="0">
                <a:solidFill>
                  <a:srgbClr val="202024"/>
                </a:solidFill>
                <a:latin typeface="Calibri"/>
                <a:cs typeface="Calibri"/>
              </a:rPr>
              <a:t>to</a:t>
            </a:r>
            <a:r>
              <a:rPr sz="1400" spc="23" dirty="0">
                <a:solidFill>
                  <a:srgbClr val="202024"/>
                </a:solidFill>
                <a:latin typeface="Calibri"/>
                <a:cs typeface="Calibri"/>
              </a:rPr>
              <a:t> </a:t>
            </a:r>
            <a:r>
              <a:rPr sz="1400" spc="50" dirty="0">
                <a:solidFill>
                  <a:srgbClr val="202024"/>
                </a:solidFill>
                <a:latin typeface="Calibri"/>
                <a:cs typeface="Calibri"/>
              </a:rPr>
              <a:t>participate?</a:t>
            </a:r>
            <a:endParaRPr sz="1400" dirty="0">
              <a:latin typeface="Calibri"/>
              <a:cs typeface="Calibri"/>
            </a:endParaRPr>
          </a:p>
          <a:p>
            <a:pPr marL="11527">
              <a:spcBef>
                <a:spcPts val="803"/>
              </a:spcBef>
            </a:pPr>
            <a:r>
              <a:rPr sz="1050" spc="9" dirty="0">
                <a:solidFill>
                  <a:srgbClr val="202024"/>
                </a:solidFill>
                <a:latin typeface="Roboto"/>
                <a:cs typeface="Roboto"/>
              </a:rPr>
              <a:t>40</a:t>
            </a:r>
            <a:r>
              <a:rPr sz="1050" dirty="0">
                <a:solidFill>
                  <a:srgbClr val="202024"/>
                </a:solidFill>
                <a:latin typeface="Roboto"/>
                <a:cs typeface="Roboto"/>
              </a:rPr>
              <a:t> </a:t>
            </a:r>
            <a:r>
              <a:rPr sz="1050" spc="14" dirty="0">
                <a:solidFill>
                  <a:srgbClr val="202024"/>
                </a:solidFill>
                <a:latin typeface="Roboto"/>
                <a:cs typeface="Roboto"/>
              </a:rPr>
              <a:t>responses</a:t>
            </a:r>
            <a:endParaRPr sz="1050" dirty="0">
              <a:latin typeface="Roboto"/>
              <a:cs typeface="Roboto"/>
            </a:endParaRPr>
          </a:p>
        </p:txBody>
      </p:sp>
      <p:sp>
        <p:nvSpPr>
          <p:cNvPr id="7" name="object 7"/>
          <p:cNvSpPr txBox="1"/>
          <p:nvPr/>
        </p:nvSpPr>
        <p:spPr>
          <a:xfrm>
            <a:off x="3540097" y="4343982"/>
            <a:ext cx="2198018" cy="706701"/>
          </a:xfrm>
          <a:prstGeom prst="rect">
            <a:avLst/>
          </a:prstGeom>
        </p:spPr>
        <p:txBody>
          <a:bodyPr vert="horz" wrap="square" lIns="0" tIns="11526" rIns="0" bIns="0" rtlCol="0">
            <a:spAutoFit/>
          </a:bodyPr>
          <a:lstStyle/>
          <a:p>
            <a:pPr marL="11527">
              <a:spcBef>
                <a:spcPts val="91"/>
              </a:spcBef>
            </a:pPr>
            <a:r>
              <a:rPr sz="1400" spc="100" dirty="0">
                <a:solidFill>
                  <a:srgbClr val="202024"/>
                </a:solidFill>
                <a:latin typeface="Calibri"/>
                <a:cs typeface="Calibri"/>
              </a:rPr>
              <a:t>Can</a:t>
            </a:r>
            <a:r>
              <a:rPr sz="1400" spc="9" dirty="0">
                <a:solidFill>
                  <a:srgbClr val="202024"/>
                </a:solidFill>
                <a:latin typeface="Calibri"/>
                <a:cs typeface="Calibri"/>
              </a:rPr>
              <a:t> </a:t>
            </a:r>
            <a:r>
              <a:rPr sz="1400" spc="54" dirty="0">
                <a:solidFill>
                  <a:srgbClr val="202024"/>
                </a:solidFill>
                <a:latin typeface="Calibri"/>
                <a:cs typeface="Calibri"/>
              </a:rPr>
              <a:t>you</a:t>
            </a:r>
            <a:r>
              <a:rPr sz="1400" spc="14" dirty="0">
                <a:solidFill>
                  <a:srgbClr val="202024"/>
                </a:solidFill>
                <a:latin typeface="Calibri"/>
                <a:cs typeface="Calibri"/>
              </a:rPr>
              <a:t> </a:t>
            </a:r>
            <a:r>
              <a:rPr sz="1400" spc="41" dirty="0">
                <a:solidFill>
                  <a:srgbClr val="202024"/>
                </a:solidFill>
                <a:latin typeface="Calibri"/>
                <a:cs typeface="Calibri"/>
              </a:rPr>
              <a:t>only</a:t>
            </a:r>
            <a:r>
              <a:rPr sz="1400" spc="9" dirty="0">
                <a:solidFill>
                  <a:srgbClr val="202024"/>
                </a:solidFill>
                <a:latin typeface="Calibri"/>
                <a:cs typeface="Calibri"/>
              </a:rPr>
              <a:t> </a:t>
            </a:r>
            <a:r>
              <a:rPr sz="1400" spc="77" dirty="0">
                <a:solidFill>
                  <a:srgbClr val="202024"/>
                </a:solidFill>
                <a:latin typeface="Calibri"/>
                <a:cs typeface="Calibri"/>
              </a:rPr>
              <a:t>do</a:t>
            </a:r>
            <a:r>
              <a:rPr sz="1400" spc="14" dirty="0">
                <a:solidFill>
                  <a:srgbClr val="202024"/>
                </a:solidFill>
                <a:latin typeface="Calibri"/>
                <a:cs typeface="Calibri"/>
              </a:rPr>
              <a:t> </a:t>
            </a:r>
            <a:r>
              <a:rPr sz="1400" spc="64" dirty="0">
                <a:solidFill>
                  <a:srgbClr val="202024"/>
                </a:solidFill>
                <a:latin typeface="Calibri"/>
                <a:cs typeface="Calibri"/>
              </a:rPr>
              <a:t>weekend</a:t>
            </a:r>
            <a:r>
              <a:rPr sz="1400" spc="14" dirty="0">
                <a:solidFill>
                  <a:srgbClr val="202024"/>
                </a:solidFill>
                <a:latin typeface="Calibri"/>
                <a:cs typeface="Calibri"/>
              </a:rPr>
              <a:t> </a:t>
            </a:r>
            <a:r>
              <a:rPr sz="1400" spc="64" dirty="0">
                <a:solidFill>
                  <a:srgbClr val="202024"/>
                </a:solidFill>
                <a:latin typeface="Calibri"/>
                <a:cs typeface="Calibri"/>
              </a:rPr>
              <a:t>cruises?</a:t>
            </a:r>
            <a:endParaRPr sz="1400" dirty="0">
              <a:latin typeface="Calibri"/>
              <a:cs typeface="Calibri"/>
            </a:endParaRPr>
          </a:p>
          <a:p>
            <a:pPr marL="11527">
              <a:spcBef>
                <a:spcPts val="803"/>
              </a:spcBef>
            </a:pPr>
            <a:r>
              <a:rPr sz="1050" spc="9" dirty="0">
                <a:solidFill>
                  <a:srgbClr val="202024"/>
                </a:solidFill>
                <a:latin typeface="Roboto"/>
                <a:cs typeface="Roboto"/>
              </a:rPr>
              <a:t>40</a:t>
            </a:r>
            <a:r>
              <a:rPr sz="1050" dirty="0">
                <a:solidFill>
                  <a:srgbClr val="202024"/>
                </a:solidFill>
                <a:latin typeface="Roboto"/>
                <a:cs typeface="Roboto"/>
              </a:rPr>
              <a:t> </a:t>
            </a:r>
            <a:r>
              <a:rPr sz="1050" spc="14" dirty="0">
                <a:solidFill>
                  <a:srgbClr val="202024"/>
                </a:solidFill>
                <a:latin typeface="Roboto"/>
                <a:cs typeface="Roboto"/>
              </a:rPr>
              <a:t>responses</a:t>
            </a:r>
            <a:endParaRPr sz="1050" dirty="0">
              <a:latin typeface="Roboto"/>
              <a:cs typeface="Roboto"/>
            </a:endParaRPr>
          </a:p>
        </p:txBody>
      </p:sp>
      <p:pic>
        <p:nvPicPr>
          <p:cNvPr id="10" name="object 10"/>
          <p:cNvPicPr/>
          <p:nvPr/>
        </p:nvPicPr>
        <p:blipFill>
          <a:blip r:embed="rId2" cstate="print"/>
          <a:stretch>
            <a:fillRect/>
          </a:stretch>
        </p:blipFill>
        <p:spPr>
          <a:xfrm>
            <a:off x="6871126" y="2203017"/>
            <a:ext cx="103734" cy="103734"/>
          </a:xfrm>
          <a:prstGeom prst="rect">
            <a:avLst/>
          </a:prstGeom>
        </p:spPr>
      </p:pic>
      <p:pic>
        <p:nvPicPr>
          <p:cNvPr id="11" name="object 11"/>
          <p:cNvPicPr/>
          <p:nvPr/>
        </p:nvPicPr>
        <p:blipFill>
          <a:blip r:embed="rId3" cstate="print"/>
          <a:stretch>
            <a:fillRect/>
          </a:stretch>
        </p:blipFill>
        <p:spPr>
          <a:xfrm>
            <a:off x="6871126" y="2367264"/>
            <a:ext cx="103734" cy="103734"/>
          </a:xfrm>
          <a:prstGeom prst="rect">
            <a:avLst/>
          </a:prstGeom>
        </p:spPr>
      </p:pic>
      <p:sp>
        <p:nvSpPr>
          <p:cNvPr id="12" name="object 12"/>
          <p:cNvSpPr txBox="1"/>
          <p:nvPr/>
        </p:nvSpPr>
        <p:spPr>
          <a:xfrm>
            <a:off x="7006558" y="2136167"/>
            <a:ext cx="542301" cy="507865"/>
          </a:xfrm>
          <a:prstGeom prst="rect">
            <a:avLst/>
          </a:prstGeom>
        </p:spPr>
        <p:txBody>
          <a:bodyPr vert="horz" wrap="square" lIns="0" tIns="11526" rIns="0" bIns="0" rtlCol="0">
            <a:spAutoFit/>
          </a:bodyPr>
          <a:lstStyle/>
          <a:p>
            <a:pPr marL="11527" marR="353864">
              <a:lnSpc>
                <a:spcPct val="131900"/>
              </a:lnSpc>
              <a:spcBef>
                <a:spcPts val="91"/>
              </a:spcBef>
            </a:pPr>
            <a:r>
              <a:rPr sz="817" spc="-77" dirty="0">
                <a:solidFill>
                  <a:srgbClr val="212121"/>
                </a:solidFill>
                <a:latin typeface="Arial"/>
                <a:cs typeface="Arial"/>
              </a:rPr>
              <a:t>Y</a:t>
            </a:r>
            <a:r>
              <a:rPr sz="817" dirty="0">
                <a:solidFill>
                  <a:srgbClr val="212121"/>
                </a:solidFill>
                <a:latin typeface="Arial"/>
                <a:cs typeface="Arial"/>
              </a:rPr>
              <a:t>es  No</a:t>
            </a:r>
            <a:endParaRPr sz="817">
              <a:latin typeface="Arial"/>
              <a:cs typeface="Arial"/>
            </a:endParaRPr>
          </a:p>
          <a:p>
            <a:pPr marL="11527">
              <a:spcBef>
                <a:spcPts val="313"/>
              </a:spcBef>
            </a:pPr>
            <a:r>
              <a:rPr sz="817" dirty="0">
                <a:solidFill>
                  <a:srgbClr val="212121"/>
                </a:solidFill>
                <a:latin typeface="Arial"/>
                <a:cs typeface="Arial"/>
              </a:rPr>
              <a:t>Sometimes</a:t>
            </a:r>
            <a:endParaRPr sz="817">
              <a:latin typeface="Arial"/>
              <a:cs typeface="Arial"/>
            </a:endParaRPr>
          </a:p>
        </p:txBody>
      </p:sp>
      <p:grpSp>
        <p:nvGrpSpPr>
          <p:cNvPr id="13" name="object 13"/>
          <p:cNvGrpSpPr/>
          <p:nvPr/>
        </p:nvGrpSpPr>
        <p:grpSpPr>
          <a:xfrm>
            <a:off x="4905712" y="2198717"/>
            <a:ext cx="2069502" cy="786653"/>
            <a:chOff x="4028828" y="1331935"/>
            <a:chExt cx="2280285" cy="866775"/>
          </a:xfrm>
        </p:grpSpPr>
        <p:pic>
          <p:nvPicPr>
            <p:cNvPr id="14" name="object 14"/>
            <p:cNvPicPr/>
            <p:nvPr/>
          </p:nvPicPr>
          <p:blipFill>
            <a:blip r:embed="rId4" cstate="print"/>
            <a:stretch>
              <a:fillRect/>
            </a:stretch>
          </p:blipFill>
          <p:spPr>
            <a:xfrm>
              <a:off x="6194424" y="1698624"/>
              <a:ext cx="114300" cy="114299"/>
            </a:xfrm>
            <a:prstGeom prst="rect">
              <a:avLst/>
            </a:prstGeom>
          </p:spPr>
        </p:pic>
        <p:sp>
          <p:nvSpPr>
            <p:cNvPr id="15" name="object 15"/>
            <p:cNvSpPr/>
            <p:nvPr/>
          </p:nvSpPr>
          <p:spPr>
            <a:xfrm>
              <a:off x="4033591" y="1336697"/>
              <a:ext cx="1246505" cy="857250"/>
            </a:xfrm>
            <a:custGeom>
              <a:avLst/>
              <a:gdLst/>
              <a:ahLst/>
              <a:cxnLst/>
              <a:rect l="l" t="t" r="r" b="b"/>
              <a:pathLst>
                <a:path w="1246504" h="857250">
                  <a:moveTo>
                    <a:pt x="1246433" y="857226"/>
                  </a:moveTo>
                  <a:lnTo>
                    <a:pt x="389183" y="857226"/>
                  </a:lnTo>
                  <a:lnTo>
                    <a:pt x="0" y="93411"/>
                  </a:lnTo>
                  <a:lnTo>
                    <a:pt x="36986" y="75667"/>
                  </a:lnTo>
                  <a:lnTo>
                    <a:pt x="74782" y="59711"/>
                  </a:lnTo>
                  <a:lnTo>
                    <a:pt x="113298" y="45583"/>
                  </a:lnTo>
                  <a:lnTo>
                    <a:pt x="152443" y="33314"/>
                  </a:lnTo>
                  <a:lnTo>
                    <a:pt x="192130" y="22931"/>
                  </a:lnTo>
                  <a:lnTo>
                    <a:pt x="232272" y="14459"/>
                  </a:lnTo>
                  <a:lnTo>
                    <a:pt x="272773" y="7917"/>
                  </a:lnTo>
                  <a:lnTo>
                    <a:pt x="313537" y="3320"/>
                  </a:lnTo>
                  <a:lnTo>
                    <a:pt x="354475" y="679"/>
                  </a:lnTo>
                  <a:lnTo>
                    <a:pt x="395495" y="0"/>
                  </a:lnTo>
                  <a:lnTo>
                    <a:pt x="409168" y="209"/>
                  </a:lnTo>
                  <a:lnTo>
                    <a:pt x="450148" y="2147"/>
                  </a:lnTo>
                  <a:lnTo>
                    <a:pt x="490988" y="6043"/>
                  </a:lnTo>
                  <a:lnTo>
                    <a:pt x="531592" y="11888"/>
                  </a:lnTo>
                  <a:lnTo>
                    <a:pt x="571870" y="19669"/>
                  </a:lnTo>
                  <a:lnTo>
                    <a:pt x="611733" y="29368"/>
                  </a:lnTo>
                  <a:lnTo>
                    <a:pt x="651086" y="40964"/>
                  </a:lnTo>
                  <a:lnTo>
                    <a:pt x="689836" y="54428"/>
                  </a:lnTo>
                  <a:lnTo>
                    <a:pt x="727898" y="69730"/>
                  </a:lnTo>
                  <a:lnTo>
                    <a:pt x="765187" y="86838"/>
                  </a:lnTo>
                  <a:lnTo>
                    <a:pt x="801615" y="105709"/>
                  </a:lnTo>
                  <a:lnTo>
                    <a:pt x="837095" y="126301"/>
                  </a:lnTo>
                  <a:lnTo>
                    <a:pt x="871549" y="148566"/>
                  </a:lnTo>
                  <a:lnTo>
                    <a:pt x="904902" y="172455"/>
                  </a:lnTo>
                  <a:lnTo>
                    <a:pt x="937074" y="197914"/>
                  </a:lnTo>
                  <a:lnTo>
                    <a:pt x="967988" y="224880"/>
                  </a:lnTo>
                  <a:lnTo>
                    <a:pt x="997577" y="253294"/>
                  </a:lnTo>
                  <a:lnTo>
                    <a:pt x="1025774" y="283093"/>
                  </a:lnTo>
                  <a:lnTo>
                    <a:pt x="1052514" y="314208"/>
                  </a:lnTo>
                  <a:lnTo>
                    <a:pt x="1077733" y="346563"/>
                  </a:lnTo>
                  <a:lnTo>
                    <a:pt x="1101374" y="380088"/>
                  </a:lnTo>
                  <a:lnTo>
                    <a:pt x="1123387" y="414708"/>
                  </a:lnTo>
                  <a:lnTo>
                    <a:pt x="1143718" y="450342"/>
                  </a:lnTo>
                  <a:lnTo>
                    <a:pt x="1162319" y="486905"/>
                  </a:lnTo>
                  <a:lnTo>
                    <a:pt x="1179150" y="524316"/>
                  </a:lnTo>
                  <a:lnTo>
                    <a:pt x="1194173" y="562492"/>
                  </a:lnTo>
                  <a:lnTo>
                    <a:pt x="1207353" y="601344"/>
                  </a:lnTo>
                  <a:lnTo>
                    <a:pt x="1218657" y="640778"/>
                  </a:lnTo>
                  <a:lnTo>
                    <a:pt x="1228062" y="680708"/>
                  </a:lnTo>
                  <a:lnTo>
                    <a:pt x="1235547" y="721045"/>
                  </a:lnTo>
                  <a:lnTo>
                    <a:pt x="1241093" y="761695"/>
                  </a:lnTo>
                  <a:lnTo>
                    <a:pt x="1244688" y="802559"/>
                  </a:lnTo>
                  <a:lnTo>
                    <a:pt x="1246324" y="843549"/>
                  </a:lnTo>
                  <a:lnTo>
                    <a:pt x="1246433" y="857226"/>
                  </a:lnTo>
                  <a:close/>
                </a:path>
              </a:pathLst>
            </a:custGeom>
            <a:solidFill>
              <a:srgbClr val="FF9900"/>
            </a:solidFill>
          </p:spPr>
          <p:txBody>
            <a:bodyPr wrap="square" lIns="0" tIns="0" rIns="0" bIns="0" rtlCol="0"/>
            <a:lstStyle/>
            <a:p>
              <a:endParaRPr sz="1634"/>
            </a:p>
          </p:txBody>
        </p:sp>
        <p:sp>
          <p:nvSpPr>
            <p:cNvPr id="16" name="object 16"/>
            <p:cNvSpPr/>
            <p:nvPr/>
          </p:nvSpPr>
          <p:spPr>
            <a:xfrm>
              <a:off x="4033591" y="1336697"/>
              <a:ext cx="1246505" cy="857250"/>
            </a:xfrm>
            <a:custGeom>
              <a:avLst/>
              <a:gdLst/>
              <a:ahLst/>
              <a:cxnLst/>
              <a:rect l="l" t="t" r="r" b="b"/>
              <a:pathLst>
                <a:path w="1246504" h="857250">
                  <a:moveTo>
                    <a:pt x="389183" y="857226"/>
                  </a:moveTo>
                  <a:lnTo>
                    <a:pt x="0" y="93411"/>
                  </a:lnTo>
                  <a:lnTo>
                    <a:pt x="12236" y="87299"/>
                  </a:lnTo>
                  <a:lnTo>
                    <a:pt x="24564" y="81384"/>
                  </a:lnTo>
                  <a:lnTo>
                    <a:pt x="62101" y="64828"/>
                  </a:lnTo>
                  <a:lnTo>
                    <a:pt x="100384" y="50088"/>
                  </a:lnTo>
                  <a:lnTo>
                    <a:pt x="139328" y="37196"/>
                  </a:lnTo>
                  <a:lnTo>
                    <a:pt x="178848" y="26181"/>
                  </a:lnTo>
                  <a:lnTo>
                    <a:pt x="218849" y="17069"/>
                  </a:lnTo>
                  <a:lnTo>
                    <a:pt x="259237" y="9882"/>
                  </a:lnTo>
                  <a:lnTo>
                    <a:pt x="299923" y="4636"/>
                  </a:lnTo>
                  <a:lnTo>
                    <a:pt x="340817" y="1342"/>
                  </a:lnTo>
                  <a:lnTo>
                    <a:pt x="381821" y="8"/>
                  </a:lnTo>
                  <a:lnTo>
                    <a:pt x="395495" y="0"/>
                  </a:lnTo>
                  <a:lnTo>
                    <a:pt x="409168" y="209"/>
                  </a:lnTo>
                  <a:lnTo>
                    <a:pt x="450148" y="2147"/>
                  </a:lnTo>
                  <a:lnTo>
                    <a:pt x="490988" y="6043"/>
                  </a:lnTo>
                  <a:lnTo>
                    <a:pt x="531592" y="11888"/>
                  </a:lnTo>
                  <a:lnTo>
                    <a:pt x="571870" y="19669"/>
                  </a:lnTo>
                  <a:lnTo>
                    <a:pt x="611733" y="29368"/>
                  </a:lnTo>
                  <a:lnTo>
                    <a:pt x="651086" y="40964"/>
                  </a:lnTo>
                  <a:lnTo>
                    <a:pt x="689836" y="54428"/>
                  </a:lnTo>
                  <a:lnTo>
                    <a:pt x="727898" y="69730"/>
                  </a:lnTo>
                  <a:lnTo>
                    <a:pt x="765187" y="86838"/>
                  </a:lnTo>
                  <a:lnTo>
                    <a:pt x="801615" y="105709"/>
                  </a:lnTo>
                  <a:lnTo>
                    <a:pt x="837095" y="126301"/>
                  </a:lnTo>
                  <a:lnTo>
                    <a:pt x="871549" y="148566"/>
                  </a:lnTo>
                  <a:lnTo>
                    <a:pt x="904902" y="172455"/>
                  </a:lnTo>
                  <a:lnTo>
                    <a:pt x="937074" y="197914"/>
                  </a:lnTo>
                  <a:lnTo>
                    <a:pt x="967988" y="224880"/>
                  </a:lnTo>
                  <a:lnTo>
                    <a:pt x="997577" y="253294"/>
                  </a:lnTo>
                  <a:lnTo>
                    <a:pt x="1025774" y="283093"/>
                  </a:lnTo>
                  <a:lnTo>
                    <a:pt x="1052514" y="314208"/>
                  </a:lnTo>
                  <a:lnTo>
                    <a:pt x="1077733" y="346563"/>
                  </a:lnTo>
                  <a:lnTo>
                    <a:pt x="1101374" y="380088"/>
                  </a:lnTo>
                  <a:lnTo>
                    <a:pt x="1123387" y="414708"/>
                  </a:lnTo>
                  <a:lnTo>
                    <a:pt x="1143718" y="450342"/>
                  </a:lnTo>
                  <a:lnTo>
                    <a:pt x="1162319" y="486905"/>
                  </a:lnTo>
                  <a:lnTo>
                    <a:pt x="1179150" y="524316"/>
                  </a:lnTo>
                  <a:lnTo>
                    <a:pt x="1194173" y="562492"/>
                  </a:lnTo>
                  <a:lnTo>
                    <a:pt x="1207353" y="601344"/>
                  </a:lnTo>
                  <a:lnTo>
                    <a:pt x="1218657" y="640778"/>
                  </a:lnTo>
                  <a:lnTo>
                    <a:pt x="1228062" y="680708"/>
                  </a:lnTo>
                  <a:lnTo>
                    <a:pt x="1235547" y="721045"/>
                  </a:lnTo>
                  <a:lnTo>
                    <a:pt x="1241093" y="761695"/>
                  </a:lnTo>
                  <a:lnTo>
                    <a:pt x="1244688" y="802559"/>
                  </a:lnTo>
                  <a:lnTo>
                    <a:pt x="1246324" y="843549"/>
                  </a:lnTo>
                  <a:lnTo>
                    <a:pt x="1246433" y="857226"/>
                  </a:lnTo>
                  <a:lnTo>
                    <a:pt x="389183" y="857226"/>
                  </a:lnTo>
                </a:path>
              </a:pathLst>
            </a:custGeom>
            <a:ln w="9524">
              <a:solidFill>
                <a:srgbClr val="FFFFFF"/>
              </a:solidFill>
            </a:ln>
          </p:spPr>
          <p:txBody>
            <a:bodyPr wrap="square" lIns="0" tIns="0" rIns="0" bIns="0" rtlCol="0"/>
            <a:lstStyle/>
            <a:p>
              <a:endParaRPr sz="1634"/>
            </a:p>
          </p:txBody>
        </p:sp>
      </p:grpSp>
      <p:sp>
        <p:nvSpPr>
          <p:cNvPr id="17" name="object 17"/>
          <p:cNvSpPr txBox="1"/>
          <p:nvPr/>
        </p:nvSpPr>
        <p:spPr>
          <a:xfrm>
            <a:off x="5390083" y="2436466"/>
            <a:ext cx="317543" cy="137379"/>
          </a:xfrm>
          <a:prstGeom prst="rect">
            <a:avLst/>
          </a:prstGeom>
        </p:spPr>
        <p:txBody>
          <a:bodyPr vert="horz" wrap="square" lIns="0" tIns="11526" rIns="0" bIns="0" rtlCol="0">
            <a:spAutoFit/>
          </a:bodyPr>
          <a:lstStyle/>
          <a:p>
            <a:pPr marL="11527">
              <a:spcBef>
                <a:spcPts val="91"/>
              </a:spcBef>
            </a:pPr>
            <a:r>
              <a:rPr sz="817" dirty="0">
                <a:solidFill>
                  <a:srgbClr val="FFFFFF"/>
                </a:solidFill>
                <a:latin typeface="Arial"/>
                <a:cs typeface="Arial"/>
              </a:rPr>
              <a:t>32.5%</a:t>
            </a:r>
            <a:endParaRPr sz="817">
              <a:latin typeface="Arial"/>
              <a:cs typeface="Arial"/>
            </a:endParaRPr>
          </a:p>
        </p:txBody>
      </p:sp>
      <p:grpSp>
        <p:nvGrpSpPr>
          <p:cNvPr id="18" name="object 18"/>
          <p:cNvGrpSpPr/>
          <p:nvPr/>
        </p:nvGrpSpPr>
        <p:grpSpPr>
          <a:xfrm>
            <a:off x="4565710" y="2283494"/>
            <a:ext cx="701936" cy="701936"/>
            <a:chOff x="3654197" y="1425346"/>
            <a:chExt cx="773430" cy="773430"/>
          </a:xfrm>
        </p:grpSpPr>
        <p:sp>
          <p:nvSpPr>
            <p:cNvPr id="19" name="object 19"/>
            <p:cNvSpPr/>
            <p:nvPr/>
          </p:nvSpPr>
          <p:spPr>
            <a:xfrm>
              <a:off x="3658959" y="1430109"/>
              <a:ext cx="763905" cy="763905"/>
            </a:xfrm>
            <a:custGeom>
              <a:avLst/>
              <a:gdLst/>
              <a:ahLst/>
              <a:cxnLst/>
              <a:rect l="l" t="t" r="r" b="b"/>
              <a:pathLst>
                <a:path w="763904" h="763905">
                  <a:moveTo>
                    <a:pt x="763815" y="763815"/>
                  </a:moveTo>
                  <a:lnTo>
                    <a:pt x="0" y="374631"/>
                  </a:lnTo>
                  <a:lnTo>
                    <a:pt x="15878" y="344920"/>
                  </a:lnTo>
                  <a:lnTo>
                    <a:pt x="32886" y="315901"/>
                  </a:lnTo>
                  <a:lnTo>
                    <a:pt x="70285" y="259936"/>
                  </a:lnTo>
                  <a:lnTo>
                    <a:pt x="111954" y="207073"/>
                  </a:lnTo>
                  <a:lnTo>
                    <a:pt x="157647" y="157648"/>
                  </a:lnTo>
                  <a:lnTo>
                    <a:pt x="207073" y="111954"/>
                  </a:lnTo>
                  <a:lnTo>
                    <a:pt x="259936" y="70285"/>
                  </a:lnTo>
                  <a:lnTo>
                    <a:pt x="315901" y="32886"/>
                  </a:lnTo>
                  <a:lnTo>
                    <a:pt x="374631" y="0"/>
                  </a:lnTo>
                  <a:lnTo>
                    <a:pt x="763815" y="763815"/>
                  </a:lnTo>
                  <a:close/>
                </a:path>
              </a:pathLst>
            </a:custGeom>
            <a:solidFill>
              <a:srgbClr val="DB3812"/>
            </a:solidFill>
          </p:spPr>
          <p:txBody>
            <a:bodyPr wrap="square" lIns="0" tIns="0" rIns="0" bIns="0" rtlCol="0"/>
            <a:lstStyle/>
            <a:p>
              <a:endParaRPr sz="1634"/>
            </a:p>
          </p:txBody>
        </p:sp>
        <p:sp>
          <p:nvSpPr>
            <p:cNvPr id="20" name="object 20"/>
            <p:cNvSpPr/>
            <p:nvPr/>
          </p:nvSpPr>
          <p:spPr>
            <a:xfrm>
              <a:off x="3658959" y="1430109"/>
              <a:ext cx="763905" cy="763905"/>
            </a:xfrm>
            <a:custGeom>
              <a:avLst/>
              <a:gdLst/>
              <a:ahLst/>
              <a:cxnLst/>
              <a:rect l="l" t="t" r="r" b="b"/>
              <a:pathLst>
                <a:path w="763904" h="763905">
                  <a:moveTo>
                    <a:pt x="763815" y="763815"/>
                  </a:moveTo>
                  <a:lnTo>
                    <a:pt x="0" y="374631"/>
                  </a:lnTo>
                  <a:lnTo>
                    <a:pt x="15878" y="344920"/>
                  </a:lnTo>
                  <a:lnTo>
                    <a:pt x="32886" y="315901"/>
                  </a:lnTo>
                  <a:lnTo>
                    <a:pt x="70285" y="259936"/>
                  </a:lnTo>
                  <a:lnTo>
                    <a:pt x="111954" y="207073"/>
                  </a:lnTo>
                  <a:lnTo>
                    <a:pt x="157647" y="157648"/>
                  </a:lnTo>
                  <a:lnTo>
                    <a:pt x="207073" y="111954"/>
                  </a:lnTo>
                  <a:lnTo>
                    <a:pt x="259936" y="70285"/>
                  </a:lnTo>
                  <a:lnTo>
                    <a:pt x="315901" y="32886"/>
                  </a:lnTo>
                  <a:lnTo>
                    <a:pt x="374631" y="0"/>
                  </a:lnTo>
                  <a:lnTo>
                    <a:pt x="763815" y="763815"/>
                  </a:lnTo>
                </a:path>
              </a:pathLst>
            </a:custGeom>
            <a:ln w="9524">
              <a:solidFill>
                <a:srgbClr val="FFFFFF"/>
              </a:solidFill>
            </a:ln>
          </p:spPr>
          <p:txBody>
            <a:bodyPr wrap="square" lIns="0" tIns="0" rIns="0" bIns="0" rtlCol="0"/>
            <a:lstStyle/>
            <a:p>
              <a:endParaRPr sz="1634"/>
            </a:p>
          </p:txBody>
        </p:sp>
      </p:grpSp>
      <p:sp>
        <p:nvSpPr>
          <p:cNvPr id="21" name="object 21"/>
          <p:cNvSpPr txBox="1"/>
          <p:nvPr/>
        </p:nvSpPr>
        <p:spPr>
          <a:xfrm>
            <a:off x="4749705" y="2503796"/>
            <a:ext cx="231097" cy="137379"/>
          </a:xfrm>
          <a:prstGeom prst="rect">
            <a:avLst/>
          </a:prstGeom>
        </p:spPr>
        <p:txBody>
          <a:bodyPr vert="horz" wrap="square" lIns="0" tIns="11526" rIns="0" bIns="0" rtlCol="0">
            <a:spAutoFit/>
          </a:bodyPr>
          <a:lstStyle/>
          <a:p>
            <a:pPr marL="11527">
              <a:spcBef>
                <a:spcPts val="91"/>
              </a:spcBef>
            </a:pPr>
            <a:r>
              <a:rPr sz="817" dirty="0">
                <a:solidFill>
                  <a:srgbClr val="FFFFFF"/>
                </a:solidFill>
                <a:latin typeface="Arial"/>
                <a:cs typeface="Arial"/>
              </a:rPr>
              <a:t>10%</a:t>
            </a:r>
            <a:endParaRPr sz="817">
              <a:latin typeface="Arial"/>
              <a:cs typeface="Arial"/>
            </a:endParaRPr>
          </a:p>
        </p:txBody>
      </p:sp>
      <p:grpSp>
        <p:nvGrpSpPr>
          <p:cNvPr id="22" name="object 22"/>
          <p:cNvGrpSpPr/>
          <p:nvPr/>
        </p:nvGrpSpPr>
        <p:grpSpPr>
          <a:xfrm>
            <a:off x="4480924" y="2623496"/>
            <a:ext cx="1564661" cy="1139926"/>
            <a:chOff x="3560775" y="1799978"/>
            <a:chExt cx="1724025" cy="1256030"/>
          </a:xfrm>
        </p:grpSpPr>
        <p:sp>
          <p:nvSpPr>
            <p:cNvPr id="23" name="object 23"/>
            <p:cNvSpPr/>
            <p:nvPr/>
          </p:nvSpPr>
          <p:spPr>
            <a:xfrm>
              <a:off x="3565556" y="1804741"/>
              <a:ext cx="1714500" cy="1246505"/>
            </a:xfrm>
            <a:custGeom>
              <a:avLst/>
              <a:gdLst/>
              <a:ahLst/>
              <a:cxnLst/>
              <a:rect l="l" t="t" r="r" b="b"/>
              <a:pathLst>
                <a:path w="1714500" h="1246505">
                  <a:moveTo>
                    <a:pt x="848802" y="1246391"/>
                  </a:moveTo>
                  <a:lnTo>
                    <a:pt x="800451" y="1244551"/>
                  </a:lnTo>
                  <a:lnTo>
                    <a:pt x="752281" y="1239985"/>
                  </a:lnTo>
                  <a:lnTo>
                    <a:pt x="704446" y="1232710"/>
                  </a:lnTo>
                  <a:lnTo>
                    <a:pt x="657097" y="1222747"/>
                  </a:lnTo>
                  <a:lnTo>
                    <a:pt x="610385" y="1210128"/>
                  </a:lnTo>
                  <a:lnTo>
                    <a:pt x="564461" y="1194894"/>
                  </a:lnTo>
                  <a:lnTo>
                    <a:pt x="519468" y="1177093"/>
                  </a:lnTo>
                  <a:lnTo>
                    <a:pt x="475552" y="1156782"/>
                  </a:lnTo>
                  <a:lnTo>
                    <a:pt x="432852" y="1134025"/>
                  </a:lnTo>
                  <a:lnTo>
                    <a:pt x="391503" y="1108896"/>
                  </a:lnTo>
                  <a:lnTo>
                    <a:pt x="351638" y="1081473"/>
                  </a:lnTo>
                  <a:lnTo>
                    <a:pt x="313385" y="1051846"/>
                  </a:lnTo>
                  <a:lnTo>
                    <a:pt x="276863" y="1020107"/>
                  </a:lnTo>
                  <a:lnTo>
                    <a:pt x="242190" y="986358"/>
                  </a:lnTo>
                  <a:lnTo>
                    <a:pt x="209477" y="950706"/>
                  </a:lnTo>
                  <a:lnTo>
                    <a:pt x="178827" y="913266"/>
                  </a:lnTo>
                  <a:lnTo>
                    <a:pt x="150339" y="874156"/>
                  </a:lnTo>
                  <a:lnTo>
                    <a:pt x="124102" y="833501"/>
                  </a:lnTo>
                  <a:lnTo>
                    <a:pt x="100202" y="791430"/>
                  </a:lnTo>
                  <a:lnTo>
                    <a:pt x="78712" y="748079"/>
                  </a:lnTo>
                  <a:lnTo>
                    <a:pt x="59703" y="703583"/>
                  </a:lnTo>
                  <a:lnTo>
                    <a:pt x="43235" y="658086"/>
                  </a:lnTo>
                  <a:lnTo>
                    <a:pt x="29360" y="611732"/>
                  </a:lnTo>
                  <a:lnTo>
                    <a:pt x="18122" y="564670"/>
                  </a:lnTo>
                  <a:lnTo>
                    <a:pt x="9558" y="517048"/>
                  </a:lnTo>
                  <a:lnTo>
                    <a:pt x="3694" y="469019"/>
                  </a:lnTo>
                  <a:lnTo>
                    <a:pt x="549" y="420735"/>
                  </a:lnTo>
                  <a:lnTo>
                    <a:pt x="0" y="396547"/>
                  </a:lnTo>
                  <a:lnTo>
                    <a:pt x="133" y="372352"/>
                  </a:lnTo>
                  <a:lnTo>
                    <a:pt x="2448" y="324021"/>
                  </a:lnTo>
                  <a:lnTo>
                    <a:pt x="7486" y="275899"/>
                  </a:lnTo>
                  <a:lnTo>
                    <a:pt x="15231" y="228137"/>
                  </a:lnTo>
                  <a:lnTo>
                    <a:pt x="25659" y="180888"/>
                  </a:lnTo>
                  <a:lnTo>
                    <a:pt x="38735" y="134303"/>
                  </a:lnTo>
                  <a:lnTo>
                    <a:pt x="54420" y="88529"/>
                  </a:lnTo>
                  <a:lnTo>
                    <a:pt x="72661" y="43714"/>
                  </a:lnTo>
                  <a:lnTo>
                    <a:pt x="93403" y="0"/>
                  </a:lnTo>
                  <a:lnTo>
                    <a:pt x="857218" y="389183"/>
                  </a:lnTo>
                  <a:lnTo>
                    <a:pt x="1714468" y="389183"/>
                  </a:lnTo>
                  <a:lnTo>
                    <a:pt x="1713102" y="437549"/>
                  </a:lnTo>
                  <a:lnTo>
                    <a:pt x="1709010" y="485762"/>
                  </a:lnTo>
                  <a:lnTo>
                    <a:pt x="1702204" y="533666"/>
                  </a:lnTo>
                  <a:lnTo>
                    <a:pt x="1692706" y="581111"/>
                  </a:lnTo>
                  <a:lnTo>
                    <a:pt x="1680547" y="627944"/>
                  </a:lnTo>
                  <a:lnTo>
                    <a:pt x="1665764" y="674016"/>
                  </a:lnTo>
                  <a:lnTo>
                    <a:pt x="1648406" y="719181"/>
                  </a:lnTo>
                  <a:lnTo>
                    <a:pt x="1628527" y="763294"/>
                  </a:lnTo>
                  <a:lnTo>
                    <a:pt x="1606191" y="806216"/>
                  </a:lnTo>
                  <a:lnTo>
                    <a:pt x="1581468" y="847809"/>
                  </a:lnTo>
                  <a:lnTo>
                    <a:pt x="1554439" y="887941"/>
                  </a:lnTo>
                  <a:lnTo>
                    <a:pt x="1525188" y="926485"/>
                  </a:lnTo>
                  <a:lnTo>
                    <a:pt x="1493809" y="963316"/>
                  </a:lnTo>
                  <a:lnTo>
                    <a:pt x="1460402" y="998318"/>
                  </a:lnTo>
                  <a:lnTo>
                    <a:pt x="1425074" y="1031380"/>
                  </a:lnTo>
                  <a:lnTo>
                    <a:pt x="1387936" y="1062396"/>
                  </a:lnTo>
                  <a:lnTo>
                    <a:pt x="1349108" y="1091266"/>
                  </a:lnTo>
                  <a:lnTo>
                    <a:pt x="1308712" y="1117901"/>
                  </a:lnTo>
                  <a:lnTo>
                    <a:pt x="1266878" y="1142214"/>
                  </a:lnTo>
                  <a:lnTo>
                    <a:pt x="1223739" y="1164127"/>
                  </a:lnTo>
                  <a:lnTo>
                    <a:pt x="1179433" y="1183572"/>
                  </a:lnTo>
                  <a:lnTo>
                    <a:pt x="1134100" y="1200487"/>
                  </a:lnTo>
                  <a:lnTo>
                    <a:pt x="1087884" y="1214816"/>
                  </a:lnTo>
                  <a:lnTo>
                    <a:pt x="1040934" y="1226515"/>
                  </a:lnTo>
                  <a:lnTo>
                    <a:pt x="993399" y="1235547"/>
                  </a:lnTo>
                  <a:lnTo>
                    <a:pt x="945430" y="1241882"/>
                  </a:lnTo>
                  <a:lnTo>
                    <a:pt x="897179" y="1245501"/>
                  </a:lnTo>
                  <a:lnTo>
                    <a:pt x="872997" y="1246287"/>
                  </a:lnTo>
                  <a:lnTo>
                    <a:pt x="848802" y="1246391"/>
                  </a:lnTo>
                  <a:close/>
                </a:path>
              </a:pathLst>
            </a:custGeom>
            <a:solidFill>
              <a:srgbClr val="3366CC"/>
            </a:solidFill>
          </p:spPr>
          <p:txBody>
            <a:bodyPr wrap="square" lIns="0" tIns="0" rIns="0" bIns="0" rtlCol="0"/>
            <a:lstStyle/>
            <a:p>
              <a:endParaRPr sz="1634"/>
            </a:p>
          </p:txBody>
        </p:sp>
        <p:sp>
          <p:nvSpPr>
            <p:cNvPr id="24" name="object 24"/>
            <p:cNvSpPr/>
            <p:nvPr/>
          </p:nvSpPr>
          <p:spPr>
            <a:xfrm>
              <a:off x="3565537" y="1804741"/>
              <a:ext cx="1714500" cy="1246505"/>
            </a:xfrm>
            <a:custGeom>
              <a:avLst/>
              <a:gdLst/>
              <a:ahLst/>
              <a:cxnLst/>
              <a:rect l="l" t="t" r="r" b="b"/>
              <a:pathLst>
                <a:path w="1714500" h="1246505">
                  <a:moveTo>
                    <a:pt x="857237" y="389183"/>
                  </a:moveTo>
                  <a:lnTo>
                    <a:pt x="1714486" y="389183"/>
                  </a:lnTo>
                  <a:lnTo>
                    <a:pt x="1714401" y="401282"/>
                  </a:lnTo>
                  <a:lnTo>
                    <a:pt x="1714145" y="413376"/>
                  </a:lnTo>
                  <a:lnTo>
                    <a:pt x="1711415" y="461684"/>
                  </a:lnTo>
                  <a:lnTo>
                    <a:pt x="1705964" y="509762"/>
                  </a:lnTo>
                  <a:lnTo>
                    <a:pt x="1697809" y="557456"/>
                  </a:lnTo>
                  <a:lnTo>
                    <a:pt x="1686975" y="604613"/>
                  </a:lnTo>
                  <a:lnTo>
                    <a:pt x="1673499" y="651084"/>
                  </a:lnTo>
                  <a:lnTo>
                    <a:pt x="1657422" y="696721"/>
                  </a:lnTo>
                  <a:lnTo>
                    <a:pt x="1638796" y="741378"/>
                  </a:lnTo>
                  <a:lnTo>
                    <a:pt x="1617680" y="784913"/>
                  </a:lnTo>
                  <a:lnTo>
                    <a:pt x="1594142" y="827187"/>
                  </a:lnTo>
                  <a:lnTo>
                    <a:pt x="1568255" y="868066"/>
                  </a:lnTo>
                  <a:lnTo>
                    <a:pt x="1540104" y="907419"/>
                  </a:lnTo>
                  <a:lnTo>
                    <a:pt x="1509777" y="945122"/>
                  </a:lnTo>
                  <a:lnTo>
                    <a:pt x="1477371" y="981053"/>
                  </a:lnTo>
                  <a:lnTo>
                    <a:pt x="1442990" y="1015098"/>
                  </a:lnTo>
                  <a:lnTo>
                    <a:pt x="1406742" y="1047150"/>
                  </a:lnTo>
                  <a:lnTo>
                    <a:pt x="1368744" y="1077105"/>
                  </a:lnTo>
                  <a:lnTo>
                    <a:pt x="1329116" y="1104869"/>
                  </a:lnTo>
                  <a:lnTo>
                    <a:pt x="1287985" y="1130352"/>
                  </a:lnTo>
                  <a:lnTo>
                    <a:pt x="1245482" y="1153475"/>
                  </a:lnTo>
                  <a:lnTo>
                    <a:pt x="1201742" y="1174163"/>
                  </a:lnTo>
                  <a:lnTo>
                    <a:pt x="1156904" y="1192349"/>
                  </a:lnTo>
                  <a:lnTo>
                    <a:pt x="1111112" y="1207978"/>
                  </a:lnTo>
                  <a:lnTo>
                    <a:pt x="1064510" y="1220997"/>
                  </a:lnTo>
                  <a:lnTo>
                    <a:pt x="1017249" y="1231366"/>
                  </a:lnTo>
                  <a:lnTo>
                    <a:pt x="969478" y="1239053"/>
                  </a:lnTo>
                  <a:lnTo>
                    <a:pt x="921349" y="1244032"/>
                  </a:lnTo>
                  <a:lnTo>
                    <a:pt x="873015" y="1246287"/>
                  </a:lnTo>
                  <a:lnTo>
                    <a:pt x="860920" y="1246425"/>
                  </a:lnTo>
                  <a:lnTo>
                    <a:pt x="848821" y="1246391"/>
                  </a:lnTo>
                  <a:lnTo>
                    <a:pt x="800470" y="1244551"/>
                  </a:lnTo>
                  <a:lnTo>
                    <a:pt x="752300" y="1239985"/>
                  </a:lnTo>
                  <a:lnTo>
                    <a:pt x="704464" y="1232710"/>
                  </a:lnTo>
                  <a:lnTo>
                    <a:pt x="657115" y="1222747"/>
                  </a:lnTo>
                  <a:lnTo>
                    <a:pt x="610404" y="1210128"/>
                  </a:lnTo>
                  <a:lnTo>
                    <a:pt x="564479" y="1194894"/>
                  </a:lnTo>
                  <a:lnTo>
                    <a:pt x="519487" y="1177093"/>
                  </a:lnTo>
                  <a:lnTo>
                    <a:pt x="475571" y="1156782"/>
                  </a:lnTo>
                  <a:lnTo>
                    <a:pt x="432870" y="1134025"/>
                  </a:lnTo>
                  <a:lnTo>
                    <a:pt x="391522" y="1108896"/>
                  </a:lnTo>
                  <a:lnTo>
                    <a:pt x="351657" y="1081473"/>
                  </a:lnTo>
                  <a:lnTo>
                    <a:pt x="313403" y="1051846"/>
                  </a:lnTo>
                  <a:lnTo>
                    <a:pt x="276881" y="1020107"/>
                  </a:lnTo>
                  <a:lnTo>
                    <a:pt x="242209" y="986358"/>
                  </a:lnTo>
                  <a:lnTo>
                    <a:pt x="209496" y="950706"/>
                  </a:lnTo>
                  <a:lnTo>
                    <a:pt x="178846" y="913266"/>
                  </a:lnTo>
                  <a:lnTo>
                    <a:pt x="150357" y="874156"/>
                  </a:lnTo>
                  <a:lnTo>
                    <a:pt x="124121" y="833501"/>
                  </a:lnTo>
                  <a:lnTo>
                    <a:pt x="100220" y="791430"/>
                  </a:lnTo>
                  <a:lnTo>
                    <a:pt x="78731" y="748079"/>
                  </a:lnTo>
                  <a:lnTo>
                    <a:pt x="59722" y="703583"/>
                  </a:lnTo>
                  <a:lnTo>
                    <a:pt x="43254" y="658086"/>
                  </a:lnTo>
                  <a:lnTo>
                    <a:pt x="29378" y="611732"/>
                  </a:lnTo>
                  <a:lnTo>
                    <a:pt x="18141" y="564670"/>
                  </a:lnTo>
                  <a:lnTo>
                    <a:pt x="9576" y="517048"/>
                  </a:lnTo>
                  <a:lnTo>
                    <a:pt x="3712" y="469019"/>
                  </a:lnTo>
                  <a:lnTo>
                    <a:pt x="567" y="420735"/>
                  </a:lnTo>
                  <a:lnTo>
                    <a:pt x="0" y="384450"/>
                  </a:lnTo>
                  <a:lnTo>
                    <a:pt x="152" y="372352"/>
                  </a:lnTo>
                  <a:lnTo>
                    <a:pt x="2467" y="324021"/>
                  </a:lnTo>
                  <a:lnTo>
                    <a:pt x="7505" y="275899"/>
                  </a:lnTo>
                  <a:lnTo>
                    <a:pt x="15250" y="228137"/>
                  </a:lnTo>
                  <a:lnTo>
                    <a:pt x="25677" y="180888"/>
                  </a:lnTo>
                  <a:lnTo>
                    <a:pt x="38754" y="134303"/>
                  </a:lnTo>
                  <a:lnTo>
                    <a:pt x="54438" y="88529"/>
                  </a:lnTo>
                  <a:lnTo>
                    <a:pt x="72680" y="43714"/>
                  </a:lnTo>
                  <a:lnTo>
                    <a:pt x="93421" y="0"/>
                  </a:lnTo>
                  <a:lnTo>
                    <a:pt x="857237" y="389183"/>
                  </a:lnTo>
                </a:path>
              </a:pathLst>
            </a:custGeom>
            <a:ln w="9524">
              <a:solidFill>
                <a:srgbClr val="FFFFFF"/>
              </a:solidFill>
            </a:ln>
          </p:spPr>
          <p:txBody>
            <a:bodyPr wrap="square" lIns="0" tIns="0" rIns="0" bIns="0" rtlCol="0"/>
            <a:lstStyle/>
            <a:p>
              <a:endParaRPr sz="1634"/>
            </a:p>
          </p:txBody>
        </p:sp>
      </p:grpSp>
      <p:sp>
        <p:nvSpPr>
          <p:cNvPr id="25" name="object 25"/>
          <p:cNvSpPr txBox="1"/>
          <p:nvPr/>
        </p:nvSpPr>
        <p:spPr>
          <a:xfrm>
            <a:off x="4970125" y="3462865"/>
            <a:ext cx="317543" cy="137379"/>
          </a:xfrm>
          <a:prstGeom prst="rect">
            <a:avLst/>
          </a:prstGeom>
        </p:spPr>
        <p:txBody>
          <a:bodyPr vert="horz" wrap="square" lIns="0" tIns="11526" rIns="0" bIns="0" rtlCol="0">
            <a:spAutoFit/>
          </a:bodyPr>
          <a:lstStyle/>
          <a:p>
            <a:pPr marL="11527">
              <a:spcBef>
                <a:spcPts val="91"/>
              </a:spcBef>
            </a:pPr>
            <a:r>
              <a:rPr sz="817" dirty="0">
                <a:solidFill>
                  <a:srgbClr val="FFFFFF"/>
                </a:solidFill>
                <a:latin typeface="Arial"/>
                <a:cs typeface="Arial"/>
              </a:rPr>
              <a:t>57.5%</a:t>
            </a:r>
            <a:endParaRPr sz="817">
              <a:latin typeface="Arial"/>
              <a:cs typeface="Arial"/>
            </a:endParaRPr>
          </a:p>
        </p:txBody>
      </p:sp>
      <p:pic>
        <p:nvPicPr>
          <p:cNvPr id="28" name="object 28"/>
          <p:cNvPicPr/>
          <p:nvPr/>
        </p:nvPicPr>
        <p:blipFill>
          <a:blip r:embed="rId2" cstate="print"/>
          <a:stretch>
            <a:fillRect/>
          </a:stretch>
        </p:blipFill>
        <p:spPr>
          <a:xfrm>
            <a:off x="6871126" y="5055715"/>
            <a:ext cx="103734" cy="103734"/>
          </a:xfrm>
          <a:prstGeom prst="rect">
            <a:avLst/>
          </a:prstGeom>
        </p:spPr>
      </p:pic>
      <p:sp>
        <p:nvSpPr>
          <p:cNvPr id="29" name="object 29"/>
          <p:cNvSpPr txBox="1"/>
          <p:nvPr/>
        </p:nvSpPr>
        <p:spPr>
          <a:xfrm>
            <a:off x="7006558" y="4988865"/>
            <a:ext cx="192485" cy="326020"/>
          </a:xfrm>
          <a:prstGeom prst="rect">
            <a:avLst/>
          </a:prstGeom>
        </p:spPr>
        <p:txBody>
          <a:bodyPr vert="horz" wrap="square" lIns="0" tIns="11526" rIns="0" bIns="0" rtlCol="0">
            <a:spAutoFit/>
          </a:bodyPr>
          <a:lstStyle/>
          <a:p>
            <a:pPr marL="11527" marR="4611">
              <a:lnSpc>
                <a:spcPct val="131900"/>
              </a:lnSpc>
              <a:spcBef>
                <a:spcPts val="91"/>
              </a:spcBef>
            </a:pPr>
            <a:r>
              <a:rPr sz="817" spc="-77" dirty="0">
                <a:solidFill>
                  <a:srgbClr val="212121"/>
                </a:solidFill>
                <a:latin typeface="Arial"/>
                <a:cs typeface="Arial"/>
              </a:rPr>
              <a:t>Y</a:t>
            </a:r>
            <a:r>
              <a:rPr sz="817" dirty="0">
                <a:solidFill>
                  <a:srgbClr val="212121"/>
                </a:solidFill>
                <a:latin typeface="Arial"/>
                <a:cs typeface="Arial"/>
              </a:rPr>
              <a:t>es  No</a:t>
            </a:r>
            <a:endParaRPr sz="817">
              <a:latin typeface="Arial"/>
              <a:cs typeface="Arial"/>
            </a:endParaRPr>
          </a:p>
        </p:txBody>
      </p:sp>
      <p:grpSp>
        <p:nvGrpSpPr>
          <p:cNvPr id="30" name="object 30"/>
          <p:cNvGrpSpPr/>
          <p:nvPr/>
        </p:nvGrpSpPr>
        <p:grpSpPr>
          <a:xfrm>
            <a:off x="4480912" y="5051393"/>
            <a:ext cx="2494237" cy="1564661"/>
            <a:chOff x="3560762" y="4475161"/>
            <a:chExt cx="2748280" cy="1724025"/>
          </a:xfrm>
        </p:grpSpPr>
        <p:pic>
          <p:nvPicPr>
            <p:cNvPr id="31" name="object 31"/>
            <p:cNvPicPr/>
            <p:nvPr/>
          </p:nvPicPr>
          <p:blipFill>
            <a:blip r:embed="rId3" cstate="print"/>
            <a:stretch>
              <a:fillRect/>
            </a:stretch>
          </p:blipFill>
          <p:spPr>
            <a:xfrm>
              <a:off x="6194424" y="4660899"/>
              <a:ext cx="114300" cy="114299"/>
            </a:xfrm>
            <a:prstGeom prst="rect">
              <a:avLst/>
            </a:prstGeom>
          </p:spPr>
        </p:pic>
        <p:pic>
          <p:nvPicPr>
            <p:cNvPr id="32" name="object 32"/>
            <p:cNvPicPr/>
            <p:nvPr/>
          </p:nvPicPr>
          <p:blipFill>
            <a:blip r:embed="rId5" cstate="print"/>
            <a:stretch>
              <a:fillRect/>
            </a:stretch>
          </p:blipFill>
          <p:spPr>
            <a:xfrm>
              <a:off x="3560762" y="4475161"/>
              <a:ext cx="1724024" cy="1724024"/>
            </a:xfrm>
            <a:prstGeom prst="rect">
              <a:avLst/>
            </a:prstGeom>
          </p:spPr>
        </p:pic>
      </p:grpSp>
      <p:sp>
        <p:nvSpPr>
          <p:cNvPr id="33" name="object 33"/>
          <p:cNvSpPr txBox="1"/>
          <p:nvPr/>
        </p:nvSpPr>
        <p:spPr>
          <a:xfrm>
            <a:off x="4749705" y="5356492"/>
            <a:ext cx="231097" cy="137379"/>
          </a:xfrm>
          <a:prstGeom prst="rect">
            <a:avLst/>
          </a:prstGeom>
        </p:spPr>
        <p:txBody>
          <a:bodyPr vert="horz" wrap="square" lIns="0" tIns="11526" rIns="0" bIns="0" rtlCol="0">
            <a:spAutoFit/>
          </a:bodyPr>
          <a:lstStyle/>
          <a:p>
            <a:pPr marL="11527">
              <a:spcBef>
                <a:spcPts val="91"/>
              </a:spcBef>
            </a:pPr>
            <a:r>
              <a:rPr sz="817" dirty="0">
                <a:solidFill>
                  <a:srgbClr val="FFFFFF"/>
                </a:solidFill>
                <a:latin typeface="Arial"/>
                <a:cs typeface="Arial"/>
              </a:rPr>
              <a:t>75%</a:t>
            </a:r>
            <a:endParaRPr sz="817">
              <a:latin typeface="Arial"/>
              <a:cs typeface="Arial"/>
            </a:endParaRPr>
          </a:p>
        </p:txBody>
      </p:sp>
      <p:sp>
        <p:nvSpPr>
          <p:cNvPr id="34" name="object 34"/>
          <p:cNvSpPr txBox="1"/>
          <p:nvPr/>
        </p:nvSpPr>
        <p:spPr>
          <a:xfrm>
            <a:off x="5546260" y="6153047"/>
            <a:ext cx="231097" cy="137379"/>
          </a:xfrm>
          <a:prstGeom prst="rect">
            <a:avLst/>
          </a:prstGeom>
        </p:spPr>
        <p:txBody>
          <a:bodyPr vert="horz" wrap="square" lIns="0" tIns="11526" rIns="0" bIns="0" rtlCol="0">
            <a:spAutoFit/>
          </a:bodyPr>
          <a:lstStyle/>
          <a:p>
            <a:pPr marL="11527">
              <a:spcBef>
                <a:spcPts val="91"/>
              </a:spcBef>
            </a:pPr>
            <a:r>
              <a:rPr sz="817" dirty="0">
                <a:solidFill>
                  <a:srgbClr val="FFFFFF"/>
                </a:solidFill>
                <a:latin typeface="Arial"/>
                <a:cs typeface="Arial"/>
              </a:rPr>
              <a:t>25%</a:t>
            </a:r>
            <a:endParaRPr sz="817">
              <a:latin typeface="Arial"/>
              <a:cs typeface="Arial"/>
            </a:endParaRPr>
          </a:p>
        </p:txBody>
      </p:sp>
      <p:sp>
        <p:nvSpPr>
          <p:cNvPr id="37" name="object 37"/>
          <p:cNvSpPr txBox="1">
            <a:spLocks noGrp="1"/>
          </p:cNvSpPr>
          <p:nvPr>
            <p:ph type="sldNum" sz="quarter" idx="7"/>
          </p:nvPr>
        </p:nvSpPr>
        <p:spPr>
          <a:xfrm>
            <a:off x="10075069" y="7251700"/>
            <a:ext cx="282575" cy="127000"/>
          </a:xfrm>
          <a:prstGeom prst="rect">
            <a:avLst/>
          </a:prstGeom>
        </p:spPr>
        <p:txBody>
          <a:bodyPr vert="horz" wrap="square" lIns="0" tIns="0" rIns="0" bIns="0" rtlCol="0">
            <a:spAutoFit/>
          </a:bodyPr>
          <a:lstStyle>
            <a:defPPr>
              <a:defRPr lang="en-US"/>
            </a:defPPr>
            <a:lvl1pPr marL="0" algn="l" defTabSz="914400" rtl="0" eaLnBrk="1" latinLnBrk="0" hangingPunct="1">
              <a:defRPr sz="800" b="0" i="0" kern="1200">
                <a:solidFill>
                  <a:schemeClr val="tx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860"/>
              </a:lnSpc>
            </a:pPr>
            <a:fld id="{81D60167-4931-47E6-BA6A-407CBD079E47}" type="slidenum">
              <a:rPr lang="en-GB" smtClean="0"/>
              <a:pPr marL="38100">
                <a:lnSpc>
                  <a:spcPts val="860"/>
                </a:lnSpc>
              </a:pPr>
              <a:t>21</a:t>
            </a:fld>
            <a:r>
              <a:rPr lang="en-GB" spc="-5"/>
              <a:t>/</a:t>
            </a:r>
            <a:r>
              <a:rPr lang="en-GB"/>
              <a:t>17</a:t>
            </a:r>
            <a:endParaRPr dirty="0"/>
          </a:p>
        </p:txBody>
      </p:sp>
      <p:sp>
        <p:nvSpPr>
          <p:cNvPr id="35" name="Title 1">
            <a:extLst>
              <a:ext uri="{FF2B5EF4-FFF2-40B4-BE49-F238E27FC236}">
                <a16:creationId xmlns:a16="http://schemas.microsoft.com/office/drawing/2014/main" id="{44790532-CAB9-4C40-B2CF-765E49E01812}"/>
              </a:ext>
            </a:extLst>
          </p:cNvPr>
          <p:cNvSpPr txBox="1">
            <a:spLocks/>
          </p:cNvSpPr>
          <p:nvPr/>
        </p:nvSpPr>
        <p:spPr>
          <a:xfrm>
            <a:off x="2438850" y="111942"/>
            <a:ext cx="5837139" cy="990710"/>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1">
                    <a:lumMod val="50000"/>
                  </a:schemeClr>
                </a:solidFill>
              </a:rPr>
              <a:t>Membership Survey 2021 </a:t>
            </a:r>
            <a:br>
              <a:rPr lang="en-US" b="1" dirty="0">
                <a:solidFill>
                  <a:schemeClr val="accent1">
                    <a:lumMod val="50000"/>
                  </a:schemeClr>
                </a:solidFill>
              </a:rPr>
            </a:br>
            <a:r>
              <a:rPr lang="en-US" sz="2700" b="1" dirty="0">
                <a:solidFill>
                  <a:schemeClr val="accent1">
                    <a:lumMod val="50000"/>
                  </a:schemeClr>
                </a:solidFill>
              </a:rPr>
              <a:t>Preferences</a:t>
            </a:r>
            <a:endParaRPr lang="en-US" sz="2700" dirty="0"/>
          </a:p>
        </p:txBody>
      </p:sp>
      <p:pic>
        <p:nvPicPr>
          <p:cNvPr id="36" name="Picture 35">
            <a:extLst>
              <a:ext uri="{FF2B5EF4-FFF2-40B4-BE49-F238E27FC236}">
                <a16:creationId xmlns:a16="http://schemas.microsoft.com/office/drawing/2014/main" id="{042423A5-392C-4463-A555-61E733C60D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8834" y="111942"/>
            <a:ext cx="1375234" cy="97155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object 4"/>
          <p:cNvSpPr/>
          <p:nvPr/>
        </p:nvSpPr>
        <p:spPr>
          <a:xfrm>
            <a:off x="3339833" y="989783"/>
            <a:ext cx="5523860" cy="3086100"/>
          </a:xfrm>
          <a:custGeom>
            <a:avLst/>
            <a:gdLst/>
            <a:ahLst/>
            <a:cxnLst/>
            <a:rect l="l" t="t" r="r" b="b"/>
            <a:pathLst>
              <a:path w="6086475" h="3400425">
                <a:moveTo>
                  <a:pt x="0" y="3328987"/>
                </a:moveTo>
                <a:lnTo>
                  <a:pt x="0" y="71437"/>
                </a:lnTo>
                <a:lnTo>
                  <a:pt x="0" y="66747"/>
                </a:lnTo>
                <a:lnTo>
                  <a:pt x="457" y="62101"/>
                </a:lnTo>
                <a:lnTo>
                  <a:pt x="12039" y="31744"/>
                </a:lnTo>
                <a:lnTo>
                  <a:pt x="14645" y="27844"/>
                </a:lnTo>
                <a:lnTo>
                  <a:pt x="17606" y="24235"/>
                </a:lnTo>
                <a:lnTo>
                  <a:pt x="20923" y="20921"/>
                </a:lnTo>
                <a:lnTo>
                  <a:pt x="24240" y="17603"/>
                </a:lnTo>
                <a:lnTo>
                  <a:pt x="62101" y="458"/>
                </a:lnTo>
                <a:lnTo>
                  <a:pt x="66747" y="0"/>
                </a:lnTo>
                <a:lnTo>
                  <a:pt x="71437" y="0"/>
                </a:lnTo>
                <a:lnTo>
                  <a:pt x="6015037" y="0"/>
                </a:lnTo>
                <a:lnTo>
                  <a:pt x="6019727" y="0"/>
                </a:lnTo>
                <a:lnTo>
                  <a:pt x="6024373" y="458"/>
                </a:lnTo>
                <a:lnTo>
                  <a:pt x="6062234" y="17603"/>
                </a:lnTo>
                <a:lnTo>
                  <a:pt x="6065550" y="20921"/>
                </a:lnTo>
                <a:lnTo>
                  <a:pt x="6068867" y="24235"/>
                </a:lnTo>
                <a:lnTo>
                  <a:pt x="6071829" y="27844"/>
                </a:lnTo>
                <a:lnTo>
                  <a:pt x="6074434" y="31746"/>
                </a:lnTo>
                <a:lnTo>
                  <a:pt x="6077040" y="35646"/>
                </a:lnTo>
                <a:lnTo>
                  <a:pt x="6085101" y="57498"/>
                </a:lnTo>
                <a:lnTo>
                  <a:pt x="6086017" y="62101"/>
                </a:lnTo>
                <a:lnTo>
                  <a:pt x="6086474" y="66747"/>
                </a:lnTo>
                <a:lnTo>
                  <a:pt x="6086474" y="71437"/>
                </a:lnTo>
                <a:lnTo>
                  <a:pt x="6086474" y="3328987"/>
                </a:lnTo>
                <a:lnTo>
                  <a:pt x="6086474" y="3333677"/>
                </a:lnTo>
                <a:lnTo>
                  <a:pt x="6086017" y="3338321"/>
                </a:lnTo>
                <a:lnTo>
                  <a:pt x="6085101" y="3342918"/>
                </a:lnTo>
                <a:lnTo>
                  <a:pt x="6084186" y="3347520"/>
                </a:lnTo>
                <a:lnTo>
                  <a:pt x="6082831" y="3351988"/>
                </a:lnTo>
                <a:lnTo>
                  <a:pt x="6081036" y="3356320"/>
                </a:lnTo>
                <a:lnTo>
                  <a:pt x="6079241" y="3360655"/>
                </a:lnTo>
                <a:lnTo>
                  <a:pt x="6050824" y="3390985"/>
                </a:lnTo>
                <a:lnTo>
                  <a:pt x="6042373" y="3394981"/>
                </a:lnTo>
                <a:lnTo>
                  <a:pt x="6038039" y="3396778"/>
                </a:lnTo>
                <a:lnTo>
                  <a:pt x="6033573" y="3398133"/>
                </a:lnTo>
                <a:lnTo>
                  <a:pt x="6028972" y="3399048"/>
                </a:lnTo>
                <a:lnTo>
                  <a:pt x="6024372" y="3399964"/>
                </a:lnTo>
                <a:lnTo>
                  <a:pt x="6019727" y="3400422"/>
                </a:lnTo>
                <a:lnTo>
                  <a:pt x="6015037" y="3400424"/>
                </a:lnTo>
                <a:lnTo>
                  <a:pt x="71437" y="3400424"/>
                </a:lnTo>
                <a:lnTo>
                  <a:pt x="66747" y="3400422"/>
                </a:lnTo>
                <a:lnTo>
                  <a:pt x="62101" y="3399964"/>
                </a:lnTo>
                <a:lnTo>
                  <a:pt x="57500" y="3399048"/>
                </a:lnTo>
                <a:lnTo>
                  <a:pt x="52900" y="3398133"/>
                </a:lnTo>
                <a:lnTo>
                  <a:pt x="48433" y="3396778"/>
                </a:lnTo>
                <a:lnTo>
                  <a:pt x="44099" y="3394981"/>
                </a:lnTo>
                <a:lnTo>
                  <a:pt x="39765" y="3393185"/>
                </a:lnTo>
                <a:lnTo>
                  <a:pt x="9433" y="3364773"/>
                </a:lnTo>
                <a:lnTo>
                  <a:pt x="5437" y="3356320"/>
                </a:lnTo>
                <a:lnTo>
                  <a:pt x="3642" y="3351988"/>
                </a:lnTo>
                <a:lnTo>
                  <a:pt x="2287" y="3347520"/>
                </a:lnTo>
                <a:lnTo>
                  <a:pt x="1372" y="3342918"/>
                </a:lnTo>
                <a:lnTo>
                  <a:pt x="457" y="3338321"/>
                </a:lnTo>
                <a:lnTo>
                  <a:pt x="0" y="3333677"/>
                </a:lnTo>
                <a:lnTo>
                  <a:pt x="0" y="3328987"/>
                </a:lnTo>
                <a:close/>
              </a:path>
            </a:pathLst>
          </a:custGeom>
          <a:ln w="9524">
            <a:solidFill>
              <a:srgbClr val="D9DBDF"/>
            </a:solidFill>
          </a:ln>
        </p:spPr>
        <p:txBody>
          <a:bodyPr wrap="square" lIns="0" tIns="0" rIns="0" bIns="0" rtlCol="0"/>
          <a:lstStyle/>
          <a:p>
            <a:endParaRPr sz="1634"/>
          </a:p>
        </p:txBody>
      </p:sp>
      <p:sp>
        <p:nvSpPr>
          <p:cNvPr id="5" name="object 5"/>
          <p:cNvSpPr txBox="1"/>
          <p:nvPr/>
        </p:nvSpPr>
        <p:spPr>
          <a:xfrm>
            <a:off x="461335" y="1038279"/>
            <a:ext cx="2001499" cy="706701"/>
          </a:xfrm>
          <a:prstGeom prst="rect">
            <a:avLst/>
          </a:prstGeom>
        </p:spPr>
        <p:txBody>
          <a:bodyPr vert="horz" wrap="square" lIns="0" tIns="11526" rIns="0" bIns="0" rtlCol="0">
            <a:spAutoFit/>
          </a:bodyPr>
          <a:lstStyle/>
          <a:p>
            <a:pPr marL="11527">
              <a:spcBef>
                <a:spcPts val="91"/>
              </a:spcBef>
            </a:pPr>
            <a:r>
              <a:rPr sz="1400" spc="45" dirty="0">
                <a:solidFill>
                  <a:srgbClr val="202024"/>
                </a:solidFill>
                <a:latin typeface="Calibri"/>
                <a:cs typeface="Calibri"/>
              </a:rPr>
              <a:t>What</a:t>
            </a:r>
            <a:r>
              <a:rPr sz="1400" spc="9" dirty="0">
                <a:solidFill>
                  <a:srgbClr val="202024"/>
                </a:solidFill>
                <a:latin typeface="Calibri"/>
                <a:cs typeface="Calibri"/>
              </a:rPr>
              <a:t> </a:t>
            </a:r>
            <a:r>
              <a:rPr sz="1400" spc="54" dirty="0">
                <a:solidFill>
                  <a:srgbClr val="202024"/>
                </a:solidFill>
                <a:latin typeface="Calibri"/>
                <a:cs typeface="Calibri"/>
              </a:rPr>
              <a:t>events</a:t>
            </a:r>
            <a:r>
              <a:rPr sz="1400" spc="14" dirty="0">
                <a:solidFill>
                  <a:srgbClr val="202024"/>
                </a:solidFill>
                <a:latin typeface="Calibri"/>
                <a:cs typeface="Calibri"/>
              </a:rPr>
              <a:t> </a:t>
            </a:r>
            <a:r>
              <a:rPr sz="1400" spc="77" dirty="0">
                <a:solidFill>
                  <a:srgbClr val="202024"/>
                </a:solidFill>
                <a:latin typeface="Calibri"/>
                <a:cs typeface="Calibri"/>
              </a:rPr>
              <a:t>do</a:t>
            </a:r>
            <a:r>
              <a:rPr sz="1400" spc="9" dirty="0">
                <a:solidFill>
                  <a:srgbClr val="202024"/>
                </a:solidFill>
                <a:latin typeface="Calibri"/>
                <a:cs typeface="Calibri"/>
              </a:rPr>
              <a:t> </a:t>
            </a:r>
            <a:r>
              <a:rPr sz="1400" spc="54" dirty="0">
                <a:solidFill>
                  <a:srgbClr val="202024"/>
                </a:solidFill>
                <a:latin typeface="Calibri"/>
                <a:cs typeface="Calibri"/>
              </a:rPr>
              <a:t>you</a:t>
            </a:r>
            <a:r>
              <a:rPr sz="1400" spc="14" dirty="0">
                <a:solidFill>
                  <a:srgbClr val="202024"/>
                </a:solidFill>
                <a:latin typeface="Calibri"/>
                <a:cs typeface="Calibri"/>
              </a:rPr>
              <a:t> </a:t>
            </a:r>
            <a:r>
              <a:rPr sz="1400" spc="68" dirty="0">
                <a:solidFill>
                  <a:srgbClr val="202024"/>
                </a:solidFill>
                <a:latin typeface="Calibri"/>
                <a:cs typeface="Calibri"/>
              </a:rPr>
              <a:t>most</a:t>
            </a:r>
            <a:r>
              <a:rPr sz="1400" spc="9" dirty="0">
                <a:solidFill>
                  <a:srgbClr val="202024"/>
                </a:solidFill>
                <a:latin typeface="Calibri"/>
                <a:cs typeface="Calibri"/>
              </a:rPr>
              <a:t> </a:t>
            </a:r>
            <a:r>
              <a:rPr sz="1400" spc="45" dirty="0">
                <a:solidFill>
                  <a:srgbClr val="202024"/>
                </a:solidFill>
                <a:latin typeface="Calibri"/>
                <a:cs typeface="Calibri"/>
              </a:rPr>
              <a:t>enjoy</a:t>
            </a:r>
            <a:endParaRPr sz="1400" dirty="0">
              <a:latin typeface="Calibri"/>
              <a:cs typeface="Calibri"/>
            </a:endParaRPr>
          </a:p>
          <a:p>
            <a:pPr marL="11527">
              <a:spcBef>
                <a:spcPts val="803"/>
              </a:spcBef>
            </a:pPr>
            <a:r>
              <a:rPr sz="1050" spc="9" dirty="0">
                <a:solidFill>
                  <a:srgbClr val="202024"/>
                </a:solidFill>
                <a:latin typeface="Roboto"/>
                <a:cs typeface="Roboto"/>
              </a:rPr>
              <a:t>40</a:t>
            </a:r>
            <a:r>
              <a:rPr sz="1050" dirty="0">
                <a:solidFill>
                  <a:srgbClr val="202024"/>
                </a:solidFill>
                <a:latin typeface="Roboto"/>
                <a:cs typeface="Roboto"/>
              </a:rPr>
              <a:t> </a:t>
            </a:r>
            <a:r>
              <a:rPr sz="1050" spc="14" dirty="0">
                <a:solidFill>
                  <a:srgbClr val="202024"/>
                </a:solidFill>
                <a:latin typeface="Roboto"/>
                <a:cs typeface="Roboto"/>
              </a:rPr>
              <a:t>responses</a:t>
            </a:r>
            <a:endParaRPr sz="1050" dirty="0">
              <a:latin typeface="Roboto"/>
              <a:cs typeface="Roboto"/>
            </a:endParaRPr>
          </a:p>
        </p:txBody>
      </p:sp>
      <p:grpSp>
        <p:nvGrpSpPr>
          <p:cNvPr id="2" name="Group 1">
            <a:extLst>
              <a:ext uri="{FF2B5EF4-FFF2-40B4-BE49-F238E27FC236}">
                <a16:creationId xmlns:a16="http://schemas.microsoft.com/office/drawing/2014/main" id="{A59FB483-AC08-4B80-AF89-EDE8F1B6ABBA}"/>
              </a:ext>
            </a:extLst>
          </p:cNvPr>
          <p:cNvGrpSpPr/>
          <p:nvPr/>
        </p:nvGrpSpPr>
        <p:grpSpPr>
          <a:xfrm>
            <a:off x="472861" y="1894138"/>
            <a:ext cx="5204012" cy="2079299"/>
            <a:chOff x="472861" y="1659246"/>
            <a:chExt cx="5204012" cy="2079299"/>
          </a:xfrm>
        </p:grpSpPr>
        <p:grpSp>
          <p:nvGrpSpPr>
            <p:cNvPr id="6" name="object 6"/>
            <p:cNvGrpSpPr/>
            <p:nvPr/>
          </p:nvGrpSpPr>
          <p:grpSpPr>
            <a:xfrm>
              <a:off x="472861" y="1659246"/>
              <a:ext cx="5204012" cy="2079299"/>
              <a:chOff x="2536825" y="1236663"/>
              <a:chExt cx="5734050" cy="2291080"/>
            </a:xfrm>
          </p:grpSpPr>
          <p:sp>
            <p:nvSpPr>
              <p:cNvPr id="7" name="object 7"/>
              <p:cNvSpPr/>
              <p:nvPr/>
            </p:nvSpPr>
            <p:spPr>
              <a:xfrm>
                <a:off x="2536825" y="1241425"/>
                <a:ext cx="5734050" cy="2286000"/>
              </a:xfrm>
              <a:custGeom>
                <a:avLst/>
                <a:gdLst/>
                <a:ahLst/>
                <a:cxnLst/>
                <a:rect l="l" t="t" r="r" b="b"/>
                <a:pathLst>
                  <a:path w="5734050" h="2286000">
                    <a:moveTo>
                      <a:pt x="5734049" y="2285999"/>
                    </a:moveTo>
                    <a:lnTo>
                      <a:pt x="0" y="2285999"/>
                    </a:lnTo>
                    <a:lnTo>
                      <a:pt x="0" y="0"/>
                    </a:lnTo>
                    <a:lnTo>
                      <a:pt x="5734049" y="0"/>
                    </a:lnTo>
                    <a:lnTo>
                      <a:pt x="5734049" y="2285999"/>
                    </a:lnTo>
                    <a:close/>
                  </a:path>
                </a:pathLst>
              </a:custGeom>
              <a:solidFill>
                <a:srgbClr val="FFFFFF"/>
              </a:solidFill>
            </p:spPr>
            <p:txBody>
              <a:bodyPr wrap="square" lIns="0" tIns="0" rIns="0" bIns="0" rtlCol="0"/>
              <a:lstStyle/>
              <a:p>
                <a:endParaRPr sz="1634"/>
              </a:p>
            </p:txBody>
          </p:sp>
          <p:sp>
            <p:nvSpPr>
              <p:cNvPr id="8" name="object 8"/>
              <p:cNvSpPr/>
              <p:nvPr/>
            </p:nvSpPr>
            <p:spPr>
              <a:xfrm>
                <a:off x="3975099" y="1241425"/>
                <a:ext cx="3724275" cy="1943100"/>
              </a:xfrm>
              <a:custGeom>
                <a:avLst/>
                <a:gdLst/>
                <a:ahLst/>
                <a:cxnLst/>
                <a:rect l="l" t="t" r="r" b="b"/>
                <a:pathLst>
                  <a:path w="3724275" h="1943100">
                    <a:moveTo>
                      <a:pt x="0" y="0"/>
                    </a:moveTo>
                    <a:lnTo>
                      <a:pt x="3724274" y="0"/>
                    </a:lnTo>
                    <a:lnTo>
                      <a:pt x="3724274" y="1943099"/>
                    </a:lnTo>
                    <a:lnTo>
                      <a:pt x="0" y="1943099"/>
                    </a:lnTo>
                    <a:lnTo>
                      <a:pt x="0" y="0"/>
                    </a:lnTo>
                    <a:close/>
                  </a:path>
                </a:pathLst>
              </a:custGeom>
              <a:ln w="9524">
                <a:solidFill>
                  <a:srgbClr val="EDEDED"/>
                </a:solidFill>
              </a:ln>
            </p:spPr>
            <p:txBody>
              <a:bodyPr wrap="square" lIns="0" tIns="0" rIns="0" bIns="0" rtlCol="0"/>
              <a:lstStyle/>
              <a:p>
                <a:endParaRPr sz="1634"/>
              </a:p>
            </p:txBody>
          </p:sp>
          <p:sp>
            <p:nvSpPr>
              <p:cNvPr id="9" name="object 9"/>
              <p:cNvSpPr/>
              <p:nvPr/>
            </p:nvSpPr>
            <p:spPr>
              <a:xfrm>
                <a:off x="3975087" y="1241436"/>
                <a:ext cx="3724275" cy="1943100"/>
              </a:xfrm>
              <a:custGeom>
                <a:avLst/>
                <a:gdLst/>
                <a:ahLst/>
                <a:cxnLst/>
                <a:rect l="l" t="t" r="r" b="b"/>
                <a:pathLst>
                  <a:path w="3724275" h="1943100">
                    <a:moveTo>
                      <a:pt x="9525" y="0"/>
                    </a:moveTo>
                    <a:lnTo>
                      <a:pt x="0" y="0"/>
                    </a:lnTo>
                    <a:lnTo>
                      <a:pt x="0" y="1943100"/>
                    </a:lnTo>
                    <a:lnTo>
                      <a:pt x="9525" y="1943100"/>
                    </a:lnTo>
                    <a:lnTo>
                      <a:pt x="9525" y="0"/>
                    </a:lnTo>
                    <a:close/>
                  </a:path>
                  <a:path w="3724275" h="1943100">
                    <a:moveTo>
                      <a:pt x="942975" y="1552575"/>
                    </a:moveTo>
                    <a:lnTo>
                      <a:pt x="933450" y="1552575"/>
                    </a:lnTo>
                    <a:lnTo>
                      <a:pt x="933450" y="1943100"/>
                    </a:lnTo>
                    <a:lnTo>
                      <a:pt x="942975" y="1943100"/>
                    </a:lnTo>
                    <a:lnTo>
                      <a:pt x="942975" y="1552575"/>
                    </a:lnTo>
                    <a:close/>
                  </a:path>
                  <a:path w="3724275" h="1943100">
                    <a:moveTo>
                      <a:pt x="942975" y="1228725"/>
                    </a:moveTo>
                    <a:lnTo>
                      <a:pt x="933450" y="1228725"/>
                    </a:lnTo>
                    <a:lnTo>
                      <a:pt x="933450" y="1352550"/>
                    </a:lnTo>
                    <a:lnTo>
                      <a:pt x="942975" y="1352550"/>
                    </a:lnTo>
                    <a:lnTo>
                      <a:pt x="942975" y="1228725"/>
                    </a:lnTo>
                    <a:close/>
                  </a:path>
                  <a:path w="3724275" h="1943100">
                    <a:moveTo>
                      <a:pt x="942975" y="914400"/>
                    </a:moveTo>
                    <a:lnTo>
                      <a:pt x="933450" y="914400"/>
                    </a:lnTo>
                    <a:lnTo>
                      <a:pt x="933450" y="1028700"/>
                    </a:lnTo>
                    <a:lnTo>
                      <a:pt x="942975" y="1028700"/>
                    </a:lnTo>
                    <a:lnTo>
                      <a:pt x="942975" y="914400"/>
                    </a:lnTo>
                    <a:close/>
                  </a:path>
                  <a:path w="3724275" h="1943100">
                    <a:moveTo>
                      <a:pt x="942975" y="590550"/>
                    </a:moveTo>
                    <a:lnTo>
                      <a:pt x="933450" y="590550"/>
                    </a:lnTo>
                    <a:lnTo>
                      <a:pt x="933450" y="714375"/>
                    </a:lnTo>
                    <a:lnTo>
                      <a:pt x="942975" y="714375"/>
                    </a:lnTo>
                    <a:lnTo>
                      <a:pt x="942975" y="590550"/>
                    </a:lnTo>
                    <a:close/>
                  </a:path>
                  <a:path w="3724275" h="1943100">
                    <a:moveTo>
                      <a:pt x="942975" y="266700"/>
                    </a:moveTo>
                    <a:lnTo>
                      <a:pt x="933450" y="266700"/>
                    </a:lnTo>
                    <a:lnTo>
                      <a:pt x="933450" y="390525"/>
                    </a:lnTo>
                    <a:lnTo>
                      <a:pt x="942975" y="390525"/>
                    </a:lnTo>
                    <a:lnTo>
                      <a:pt x="942975" y="266700"/>
                    </a:lnTo>
                    <a:close/>
                  </a:path>
                  <a:path w="3724275" h="1943100">
                    <a:moveTo>
                      <a:pt x="942975" y="0"/>
                    </a:moveTo>
                    <a:lnTo>
                      <a:pt x="933450" y="0"/>
                    </a:lnTo>
                    <a:lnTo>
                      <a:pt x="933450" y="66675"/>
                    </a:lnTo>
                    <a:lnTo>
                      <a:pt x="942975" y="66675"/>
                    </a:lnTo>
                    <a:lnTo>
                      <a:pt x="942975" y="0"/>
                    </a:lnTo>
                    <a:close/>
                  </a:path>
                  <a:path w="3724275" h="1943100">
                    <a:moveTo>
                      <a:pt x="1866900" y="1552575"/>
                    </a:moveTo>
                    <a:lnTo>
                      <a:pt x="1857375" y="1552575"/>
                    </a:lnTo>
                    <a:lnTo>
                      <a:pt x="1857375" y="1943100"/>
                    </a:lnTo>
                    <a:lnTo>
                      <a:pt x="1866900" y="1943100"/>
                    </a:lnTo>
                    <a:lnTo>
                      <a:pt x="1866900" y="1552575"/>
                    </a:lnTo>
                    <a:close/>
                  </a:path>
                  <a:path w="3724275" h="1943100">
                    <a:moveTo>
                      <a:pt x="1866900" y="590550"/>
                    </a:moveTo>
                    <a:lnTo>
                      <a:pt x="1857375" y="590550"/>
                    </a:lnTo>
                    <a:lnTo>
                      <a:pt x="1857375" y="1352550"/>
                    </a:lnTo>
                    <a:lnTo>
                      <a:pt x="1866900" y="1352550"/>
                    </a:lnTo>
                    <a:lnTo>
                      <a:pt x="1866900" y="590550"/>
                    </a:lnTo>
                    <a:close/>
                  </a:path>
                  <a:path w="3724275" h="1943100">
                    <a:moveTo>
                      <a:pt x="1866900" y="266700"/>
                    </a:moveTo>
                    <a:lnTo>
                      <a:pt x="1857375" y="266700"/>
                    </a:lnTo>
                    <a:lnTo>
                      <a:pt x="1857375" y="390525"/>
                    </a:lnTo>
                    <a:lnTo>
                      <a:pt x="1866900" y="390525"/>
                    </a:lnTo>
                    <a:lnTo>
                      <a:pt x="1866900" y="266700"/>
                    </a:lnTo>
                    <a:close/>
                  </a:path>
                  <a:path w="3724275" h="1943100">
                    <a:moveTo>
                      <a:pt x="1866900" y="0"/>
                    </a:moveTo>
                    <a:lnTo>
                      <a:pt x="1857375" y="0"/>
                    </a:lnTo>
                    <a:lnTo>
                      <a:pt x="1857375" y="66675"/>
                    </a:lnTo>
                    <a:lnTo>
                      <a:pt x="1866900" y="66675"/>
                    </a:lnTo>
                    <a:lnTo>
                      <a:pt x="1866900" y="0"/>
                    </a:lnTo>
                    <a:close/>
                  </a:path>
                  <a:path w="3724275" h="1943100">
                    <a:moveTo>
                      <a:pt x="2800350" y="266700"/>
                    </a:moveTo>
                    <a:lnTo>
                      <a:pt x="2790825" y="266700"/>
                    </a:lnTo>
                    <a:lnTo>
                      <a:pt x="2790825" y="1943100"/>
                    </a:lnTo>
                    <a:lnTo>
                      <a:pt x="2800350" y="1943100"/>
                    </a:lnTo>
                    <a:lnTo>
                      <a:pt x="2800350" y="266700"/>
                    </a:lnTo>
                    <a:close/>
                  </a:path>
                  <a:path w="3724275" h="1943100">
                    <a:moveTo>
                      <a:pt x="2800350" y="0"/>
                    </a:moveTo>
                    <a:lnTo>
                      <a:pt x="2790825" y="0"/>
                    </a:lnTo>
                    <a:lnTo>
                      <a:pt x="2790825" y="66675"/>
                    </a:lnTo>
                    <a:lnTo>
                      <a:pt x="2800350" y="66675"/>
                    </a:lnTo>
                    <a:lnTo>
                      <a:pt x="2800350" y="0"/>
                    </a:lnTo>
                    <a:close/>
                  </a:path>
                  <a:path w="3724275" h="1943100">
                    <a:moveTo>
                      <a:pt x="3724275" y="0"/>
                    </a:moveTo>
                    <a:lnTo>
                      <a:pt x="3714750" y="0"/>
                    </a:lnTo>
                    <a:lnTo>
                      <a:pt x="3714750" y="1943100"/>
                    </a:lnTo>
                    <a:lnTo>
                      <a:pt x="3724275" y="1943100"/>
                    </a:lnTo>
                    <a:lnTo>
                      <a:pt x="3724275" y="0"/>
                    </a:lnTo>
                    <a:close/>
                  </a:path>
                </a:pathLst>
              </a:custGeom>
              <a:solidFill>
                <a:srgbClr val="EDEDED"/>
              </a:solidFill>
            </p:spPr>
            <p:txBody>
              <a:bodyPr wrap="square" lIns="0" tIns="0" rIns="0" bIns="0" rtlCol="0"/>
              <a:lstStyle/>
              <a:p>
                <a:endParaRPr sz="1634"/>
              </a:p>
            </p:txBody>
          </p:sp>
          <p:sp>
            <p:nvSpPr>
              <p:cNvPr id="10" name="object 10"/>
              <p:cNvSpPr/>
              <p:nvPr/>
            </p:nvSpPr>
            <p:spPr>
              <a:xfrm>
                <a:off x="4441812" y="1241436"/>
                <a:ext cx="2790825" cy="1943100"/>
              </a:xfrm>
              <a:custGeom>
                <a:avLst/>
                <a:gdLst/>
                <a:ahLst/>
                <a:cxnLst/>
                <a:rect l="l" t="t" r="r" b="b"/>
                <a:pathLst>
                  <a:path w="2790825" h="1943100">
                    <a:moveTo>
                      <a:pt x="9525" y="1552575"/>
                    </a:moveTo>
                    <a:lnTo>
                      <a:pt x="0" y="1552575"/>
                    </a:lnTo>
                    <a:lnTo>
                      <a:pt x="0" y="1943100"/>
                    </a:lnTo>
                    <a:lnTo>
                      <a:pt x="9525" y="1943100"/>
                    </a:lnTo>
                    <a:lnTo>
                      <a:pt x="9525" y="1552575"/>
                    </a:lnTo>
                    <a:close/>
                  </a:path>
                  <a:path w="2790825" h="1943100">
                    <a:moveTo>
                      <a:pt x="9525" y="1228725"/>
                    </a:moveTo>
                    <a:lnTo>
                      <a:pt x="0" y="1228725"/>
                    </a:lnTo>
                    <a:lnTo>
                      <a:pt x="0" y="1352550"/>
                    </a:lnTo>
                    <a:lnTo>
                      <a:pt x="9525" y="1352550"/>
                    </a:lnTo>
                    <a:lnTo>
                      <a:pt x="9525" y="1228725"/>
                    </a:lnTo>
                    <a:close/>
                  </a:path>
                  <a:path w="2790825" h="1943100">
                    <a:moveTo>
                      <a:pt x="9525" y="914400"/>
                    </a:moveTo>
                    <a:lnTo>
                      <a:pt x="0" y="914400"/>
                    </a:lnTo>
                    <a:lnTo>
                      <a:pt x="0" y="1028700"/>
                    </a:lnTo>
                    <a:lnTo>
                      <a:pt x="9525" y="1028700"/>
                    </a:lnTo>
                    <a:lnTo>
                      <a:pt x="9525" y="914400"/>
                    </a:lnTo>
                    <a:close/>
                  </a:path>
                  <a:path w="2790825" h="1943100">
                    <a:moveTo>
                      <a:pt x="9525" y="590550"/>
                    </a:moveTo>
                    <a:lnTo>
                      <a:pt x="0" y="590550"/>
                    </a:lnTo>
                    <a:lnTo>
                      <a:pt x="0" y="714375"/>
                    </a:lnTo>
                    <a:lnTo>
                      <a:pt x="9525" y="714375"/>
                    </a:lnTo>
                    <a:lnTo>
                      <a:pt x="9525" y="590550"/>
                    </a:lnTo>
                    <a:close/>
                  </a:path>
                  <a:path w="2790825" h="1943100">
                    <a:moveTo>
                      <a:pt x="9525" y="266700"/>
                    </a:moveTo>
                    <a:lnTo>
                      <a:pt x="0" y="266700"/>
                    </a:lnTo>
                    <a:lnTo>
                      <a:pt x="0" y="390525"/>
                    </a:lnTo>
                    <a:lnTo>
                      <a:pt x="9525" y="390525"/>
                    </a:lnTo>
                    <a:lnTo>
                      <a:pt x="9525" y="266700"/>
                    </a:lnTo>
                    <a:close/>
                  </a:path>
                  <a:path w="2790825" h="1943100">
                    <a:moveTo>
                      <a:pt x="9525" y="0"/>
                    </a:moveTo>
                    <a:lnTo>
                      <a:pt x="0" y="0"/>
                    </a:lnTo>
                    <a:lnTo>
                      <a:pt x="0" y="66675"/>
                    </a:lnTo>
                    <a:lnTo>
                      <a:pt x="9525" y="66675"/>
                    </a:lnTo>
                    <a:lnTo>
                      <a:pt x="9525" y="0"/>
                    </a:lnTo>
                    <a:close/>
                  </a:path>
                  <a:path w="2790825" h="1943100">
                    <a:moveTo>
                      <a:pt x="933450" y="1552575"/>
                    </a:moveTo>
                    <a:lnTo>
                      <a:pt x="923925" y="1552575"/>
                    </a:lnTo>
                    <a:lnTo>
                      <a:pt x="923925" y="1943100"/>
                    </a:lnTo>
                    <a:lnTo>
                      <a:pt x="933450" y="1943100"/>
                    </a:lnTo>
                    <a:lnTo>
                      <a:pt x="933450" y="1552575"/>
                    </a:lnTo>
                    <a:close/>
                  </a:path>
                  <a:path w="2790825" h="1943100">
                    <a:moveTo>
                      <a:pt x="933450" y="1228725"/>
                    </a:moveTo>
                    <a:lnTo>
                      <a:pt x="923925" y="1228725"/>
                    </a:lnTo>
                    <a:lnTo>
                      <a:pt x="923925" y="1352550"/>
                    </a:lnTo>
                    <a:lnTo>
                      <a:pt x="933450" y="1352550"/>
                    </a:lnTo>
                    <a:lnTo>
                      <a:pt x="933450" y="1228725"/>
                    </a:lnTo>
                    <a:close/>
                  </a:path>
                  <a:path w="2790825" h="1943100">
                    <a:moveTo>
                      <a:pt x="933450" y="914400"/>
                    </a:moveTo>
                    <a:lnTo>
                      <a:pt x="923925" y="914400"/>
                    </a:lnTo>
                    <a:lnTo>
                      <a:pt x="923925" y="1028700"/>
                    </a:lnTo>
                    <a:lnTo>
                      <a:pt x="933450" y="1028700"/>
                    </a:lnTo>
                    <a:lnTo>
                      <a:pt x="933450" y="914400"/>
                    </a:lnTo>
                    <a:close/>
                  </a:path>
                  <a:path w="2790825" h="1943100">
                    <a:moveTo>
                      <a:pt x="933450" y="590550"/>
                    </a:moveTo>
                    <a:lnTo>
                      <a:pt x="923925" y="590550"/>
                    </a:lnTo>
                    <a:lnTo>
                      <a:pt x="923925" y="714375"/>
                    </a:lnTo>
                    <a:lnTo>
                      <a:pt x="933450" y="714375"/>
                    </a:lnTo>
                    <a:lnTo>
                      <a:pt x="933450" y="590550"/>
                    </a:lnTo>
                    <a:close/>
                  </a:path>
                  <a:path w="2790825" h="1943100">
                    <a:moveTo>
                      <a:pt x="933450" y="266700"/>
                    </a:moveTo>
                    <a:lnTo>
                      <a:pt x="923925" y="266700"/>
                    </a:lnTo>
                    <a:lnTo>
                      <a:pt x="923925" y="390525"/>
                    </a:lnTo>
                    <a:lnTo>
                      <a:pt x="933450" y="390525"/>
                    </a:lnTo>
                    <a:lnTo>
                      <a:pt x="933450" y="266700"/>
                    </a:lnTo>
                    <a:close/>
                  </a:path>
                  <a:path w="2790825" h="1943100">
                    <a:moveTo>
                      <a:pt x="933450" y="0"/>
                    </a:moveTo>
                    <a:lnTo>
                      <a:pt x="923925" y="0"/>
                    </a:lnTo>
                    <a:lnTo>
                      <a:pt x="923925" y="66675"/>
                    </a:lnTo>
                    <a:lnTo>
                      <a:pt x="933450" y="66675"/>
                    </a:lnTo>
                    <a:lnTo>
                      <a:pt x="933450" y="0"/>
                    </a:lnTo>
                    <a:close/>
                  </a:path>
                  <a:path w="2790825" h="1943100">
                    <a:moveTo>
                      <a:pt x="1866900" y="590550"/>
                    </a:moveTo>
                    <a:lnTo>
                      <a:pt x="1857375" y="590550"/>
                    </a:lnTo>
                    <a:lnTo>
                      <a:pt x="1857375" y="1943100"/>
                    </a:lnTo>
                    <a:lnTo>
                      <a:pt x="1866900" y="1943100"/>
                    </a:lnTo>
                    <a:lnTo>
                      <a:pt x="1866900" y="590550"/>
                    </a:lnTo>
                    <a:close/>
                  </a:path>
                  <a:path w="2790825" h="1943100">
                    <a:moveTo>
                      <a:pt x="1866900" y="266700"/>
                    </a:moveTo>
                    <a:lnTo>
                      <a:pt x="1857375" y="266700"/>
                    </a:lnTo>
                    <a:lnTo>
                      <a:pt x="1857375" y="390525"/>
                    </a:lnTo>
                    <a:lnTo>
                      <a:pt x="1866900" y="390525"/>
                    </a:lnTo>
                    <a:lnTo>
                      <a:pt x="1866900" y="266700"/>
                    </a:lnTo>
                    <a:close/>
                  </a:path>
                  <a:path w="2790825" h="1943100">
                    <a:moveTo>
                      <a:pt x="1866900" y="0"/>
                    </a:moveTo>
                    <a:lnTo>
                      <a:pt x="1857375" y="0"/>
                    </a:lnTo>
                    <a:lnTo>
                      <a:pt x="1857375" y="66675"/>
                    </a:lnTo>
                    <a:lnTo>
                      <a:pt x="1866900" y="66675"/>
                    </a:lnTo>
                    <a:lnTo>
                      <a:pt x="1866900" y="0"/>
                    </a:lnTo>
                    <a:close/>
                  </a:path>
                  <a:path w="2790825" h="1943100">
                    <a:moveTo>
                      <a:pt x="2790825" y="0"/>
                    </a:moveTo>
                    <a:lnTo>
                      <a:pt x="2781300" y="0"/>
                    </a:lnTo>
                    <a:lnTo>
                      <a:pt x="2781300" y="1943100"/>
                    </a:lnTo>
                    <a:lnTo>
                      <a:pt x="2790825" y="1943100"/>
                    </a:lnTo>
                    <a:lnTo>
                      <a:pt x="2790825" y="0"/>
                    </a:lnTo>
                    <a:close/>
                  </a:path>
                </a:pathLst>
              </a:custGeom>
              <a:solidFill>
                <a:srgbClr val="F7F7F7"/>
              </a:solidFill>
            </p:spPr>
            <p:txBody>
              <a:bodyPr wrap="square" lIns="0" tIns="0" rIns="0" bIns="0" rtlCol="0"/>
              <a:lstStyle/>
              <a:p>
                <a:endParaRPr sz="1634"/>
              </a:p>
            </p:txBody>
          </p:sp>
          <p:sp>
            <p:nvSpPr>
              <p:cNvPr id="11" name="object 11"/>
              <p:cNvSpPr/>
              <p:nvPr/>
            </p:nvSpPr>
            <p:spPr>
              <a:xfrm>
                <a:off x="3984612" y="1308111"/>
                <a:ext cx="3152775" cy="1809750"/>
              </a:xfrm>
              <a:custGeom>
                <a:avLst/>
                <a:gdLst/>
                <a:ahLst/>
                <a:cxnLst/>
                <a:rect l="l" t="t" r="r" b="b"/>
                <a:pathLst>
                  <a:path w="3152775" h="1809750">
                    <a:moveTo>
                      <a:pt x="180975" y="1609725"/>
                    </a:moveTo>
                    <a:lnTo>
                      <a:pt x="0" y="1609725"/>
                    </a:lnTo>
                    <a:lnTo>
                      <a:pt x="0" y="1809750"/>
                    </a:lnTo>
                    <a:lnTo>
                      <a:pt x="180975" y="1809750"/>
                    </a:lnTo>
                    <a:lnTo>
                      <a:pt x="180975" y="1609725"/>
                    </a:lnTo>
                    <a:close/>
                  </a:path>
                  <a:path w="3152775" h="1809750">
                    <a:moveTo>
                      <a:pt x="1476375" y="647700"/>
                    </a:moveTo>
                    <a:lnTo>
                      <a:pt x="0" y="647700"/>
                    </a:lnTo>
                    <a:lnTo>
                      <a:pt x="0" y="847725"/>
                    </a:lnTo>
                    <a:lnTo>
                      <a:pt x="1476375" y="847725"/>
                    </a:lnTo>
                    <a:lnTo>
                      <a:pt x="1476375" y="647700"/>
                    </a:lnTo>
                    <a:close/>
                  </a:path>
                  <a:path w="3152775" h="1809750">
                    <a:moveTo>
                      <a:pt x="1571625" y="962025"/>
                    </a:moveTo>
                    <a:lnTo>
                      <a:pt x="0" y="962025"/>
                    </a:lnTo>
                    <a:lnTo>
                      <a:pt x="0" y="1162050"/>
                    </a:lnTo>
                    <a:lnTo>
                      <a:pt x="1571625" y="1162050"/>
                    </a:lnTo>
                    <a:lnTo>
                      <a:pt x="1571625" y="962025"/>
                    </a:lnTo>
                    <a:close/>
                  </a:path>
                  <a:path w="3152775" h="1809750">
                    <a:moveTo>
                      <a:pt x="1943100" y="1285875"/>
                    </a:moveTo>
                    <a:lnTo>
                      <a:pt x="0" y="1285875"/>
                    </a:lnTo>
                    <a:lnTo>
                      <a:pt x="0" y="1485900"/>
                    </a:lnTo>
                    <a:lnTo>
                      <a:pt x="1943100" y="1485900"/>
                    </a:lnTo>
                    <a:lnTo>
                      <a:pt x="1943100" y="1285875"/>
                    </a:lnTo>
                    <a:close/>
                  </a:path>
                  <a:path w="3152775" h="1809750">
                    <a:moveTo>
                      <a:pt x="2495550" y="323850"/>
                    </a:moveTo>
                    <a:lnTo>
                      <a:pt x="0" y="323850"/>
                    </a:lnTo>
                    <a:lnTo>
                      <a:pt x="0" y="523875"/>
                    </a:lnTo>
                    <a:lnTo>
                      <a:pt x="2495550" y="523875"/>
                    </a:lnTo>
                    <a:lnTo>
                      <a:pt x="2495550" y="323850"/>
                    </a:lnTo>
                    <a:close/>
                  </a:path>
                  <a:path w="3152775" h="1809750">
                    <a:moveTo>
                      <a:pt x="3152775" y="0"/>
                    </a:moveTo>
                    <a:lnTo>
                      <a:pt x="0" y="0"/>
                    </a:lnTo>
                    <a:lnTo>
                      <a:pt x="0" y="200025"/>
                    </a:lnTo>
                    <a:lnTo>
                      <a:pt x="3152775" y="200025"/>
                    </a:lnTo>
                    <a:lnTo>
                      <a:pt x="3152775" y="0"/>
                    </a:lnTo>
                    <a:close/>
                  </a:path>
                </a:pathLst>
              </a:custGeom>
              <a:solidFill>
                <a:srgbClr val="3F50B4"/>
              </a:solidFill>
            </p:spPr>
            <p:txBody>
              <a:bodyPr wrap="square" lIns="0" tIns="0" rIns="0" bIns="0" rtlCol="0"/>
              <a:lstStyle/>
              <a:p>
                <a:endParaRPr sz="1634"/>
              </a:p>
            </p:txBody>
          </p:sp>
          <p:sp>
            <p:nvSpPr>
              <p:cNvPr id="12" name="object 12"/>
              <p:cNvSpPr/>
              <p:nvPr/>
            </p:nvSpPr>
            <p:spPr>
              <a:xfrm>
                <a:off x="3975099" y="1241425"/>
                <a:ext cx="9525" cy="1943100"/>
              </a:xfrm>
              <a:custGeom>
                <a:avLst/>
                <a:gdLst/>
                <a:ahLst/>
                <a:cxnLst/>
                <a:rect l="l" t="t" r="r" b="b"/>
                <a:pathLst>
                  <a:path w="9525" h="1943100">
                    <a:moveTo>
                      <a:pt x="9524" y="1943099"/>
                    </a:moveTo>
                    <a:lnTo>
                      <a:pt x="0" y="1943099"/>
                    </a:lnTo>
                    <a:lnTo>
                      <a:pt x="0" y="0"/>
                    </a:lnTo>
                    <a:lnTo>
                      <a:pt x="9524" y="0"/>
                    </a:lnTo>
                    <a:lnTo>
                      <a:pt x="9524" y="1943099"/>
                    </a:lnTo>
                    <a:close/>
                  </a:path>
                </a:pathLst>
              </a:custGeom>
              <a:solidFill>
                <a:srgbClr val="333333"/>
              </a:solidFill>
            </p:spPr>
            <p:txBody>
              <a:bodyPr wrap="square" lIns="0" tIns="0" rIns="0" bIns="0" rtlCol="0"/>
              <a:lstStyle/>
              <a:p>
                <a:endParaRPr sz="1634"/>
              </a:p>
            </p:txBody>
          </p:sp>
          <p:sp>
            <p:nvSpPr>
              <p:cNvPr id="13" name="object 13"/>
              <p:cNvSpPr/>
              <p:nvPr/>
            </p:nvSpPr>
            <p:spPr>
              <a:xfrm>
                <a:off x="4165587" y="1403361"/>
                <a:ext cx="3086100" cy="1619250"/>
              </a:xfrm>
              <a:custGeom>
                <a:avLst/>
                <a:gdLst/>
                <a:ahLst/>
                <a:cxnLst/>
                <a:rect l="l" t="t" r="r" b="b"/>
                <a:pathLst>
                  <a:path w="3086100" h="1619250">
                    <a:moveTo>
                      <a:pt x="114300" y="1609725"/>
                    </a:moveTo>
                    <a:lnTo>
                      <a:pt x="0" y="1609725"/>
                    </a:lnTo>
                    <a:lnTo>
                      <a:pt x="0" y="1619250"/>
                    </a:lnTo>
                    <a:lnTo>
                      <a:pt x="114300" y="1619250"/>
                    </a:lnTo>
                    <a:lnTo>
                      <a:pt x="114300" y="1609725"/>
                    </a:lnTo>
                    <a:close/>
                  </a:path>
                  <a:path w="3086100" h="1619250">
                    <a:moveTo>
                      <a:pt x="1409700" y="647700"/>
                    </a:moveTo>
                    <a:lnTo>
                      <a:pt x="1295400" y="647700"/>
                    </a:lnTo>
                    <a:lnTo>
                      <a:pt x="1295400" y="657225"/>
                    </a:lnTo>
                    <a:lnTo>
                      <a:pt x="1409700" y="657225"/>
                    </a:lnTo>
                    <a:lnTo>
                      <a:pt x="1409700" y="647700"/>
                    </a:lnTo>
                    <a:close/>
                  </a:path>
                  <a:path w="3086100" h="1619250">
                    <a:moveTo>
                      <a:pt x="1504950" y="962025"/>
                    </a:moveTo>
                    <a:lnTo>
                      <a:pt x="1390650" y="962025"/>
                    </a:lnTo>
                    <a:lnTo>
                      <a:pt x="1390650" y="971550"/>
                    </a:lnTo>
                    <a:lnTo>
                      <a:pt x="1504950" y="971550"/>
                    </a:lnTo>
                    <a:lnTo>
                      <a:pt x="1504950" y="962025"/>
                    </a:lnTo>
                    <a:close/>
                  </a:path>
                  <a:path w="3086100" h="1619250">
                    <a:moveTo>
                      <a:pt x="1876425" y="1285875"/>
                    </a:moveTo>
                    <a:lnTo>
                      <a:pt x="1762125" y="1285875"/>
                    </a:lnTo>
                    <a:lnTo>
                      <a:pt x="1762125" y="1295400"/>
                    </a:lnTo>
                    <a:lnTo>
                      <a:pt x="1876425" y="1295400"/>
                    </a:lnTo>
                    <a:lnTo>
                      <a:pt x="1876425" y="1285875"/>
                    </a:lnTo>
                    <a:close/>
                  </a:path>
                  <a:path w="3086100" h="1619250">
                    <a:moveTo>
                      <a:pt x="2428875" y="323850"/>
                    </a:moveTo>
                    <a:lnTo>
                      <a:pt x="2314575" y="323850"/>
                    </a:lnTo>
                    <a:lnTo>
                      <a:pt x="2314575" y="333375"/>
                    </a:lnTo>
                    <a:lnTo>
                      <a:pt x="2428875" y="333375"/>
                    </a:lnTo>
                    <a:lnTo>
                      <a:pt x="2428875" y="323850"/>
                    </a:lnTo>
                    <a:close/>
                  </a:path>
                  <a:path w="3086100" h="1619250">
                    <a:moveTo>
                      <a:pt x="3086100" y="0"/>
                    </a:moveTo>
                    <a:lnTo>
                      <a:pt x="2971800" y="0"/>
                    </a:lnTo>
                    <a:lnTo>
                      <a:pt x="2971800" y="9525"/>
                    </a:lnTo>
                    <a:lnTo>
                      <a:pt x="3086100" y="9525"/>
                    </a:lnTo>
                    <a:lnTo>
                      <a:pt x="3086100" y="0"/>
                    </a:lnTo>
                    <a:close/>
                  </a:path>
                </a:pathLst>
              </a:custGeom>
              <a:solidFill>
                <a:srgbClr val="999999"/>
              </a:solidFill>
            </p:spPr>
            <p:txBody>
              <a:bodyPr wrap="square" lIns="0" tIns="0" rIns="0" bIns="0" rtlCol="0"/>
              <a:lstStyle/>
              <a:p>
                <a:endParaRPr sz="1634"/>
              </a:p>
            </p:txBody>
          </p:sp>
        </p:grpSp>
        <p:sp>
          <p:nvSpPr>
            <p:cNvPr id="14" name="object 14"/>
            <p:cNvSpPr txBox="1"/>
            <p:nvPr/>
          </p:nvSpPr>
          <p:spPr>
            <a:xfrm>
              <a:off x="1742137" y="3460478"/>
              <a:ext cx="81259" cy="137379"/>
            </a:xfrm>
            <a:prstGeom prst="rect">
              <a:avLst/>
            </a:prstGeom>
          </p:spPr>
          <p:txBody>
            <a:bodyPr vert="horz" wrap="square" lIns="0" tIns="11526" rIns="0" bIns="0" rtlCol="0">
              <a:spAutoFit/>
            </a:bodyPr>
            <a:lstStyle/>
            <a:p>
              <a:pPr marL="11527">
                <a:spcBef>
                  <a:spcPts val="91"/>
                </a:spcBef>
              </a:pPr>
              <a:r>
                <a:rPr sz="817" dirty="0">
                  <a:solidFill>
                    <a:srgbClr val="444444"/>
                  </a:solidFill>
                  <a:latin typeface="Arial"/>
                  <a:cs typeface="Arial"/>
                </a:rPr>
                <a:t>0</a:t>
              </a:r>
              <a:endParaRPr sz="817">
                <a:latin typeface="Arial"/>
                <a:cs typeface="Arial"/>
              </a:endParaRPr>
            </a:p>
          </p:txBody>
        </p:sp>
        <p:sp>
          <p:nvSpPr>
            <p:cNvPr id="15" name="object 15"/>
            <p:cNvSpPr txBox="1"/>
            <p:nvPr/>
          </p:nvSpPr>
          <p:spPr>
            <a:xfrm>
              <a:off x="2556133" y="3460478"/>
              <a:ext cx="138889" cy="137379"/>
            </a:xfrm>
            <a:prstGeom prst="rect">
              <a:avLst/>
            </a:prstGeom>
          </p:spPr>
          <p:txBody>
            <a:bodyPr vert="horz" wrap="square" lIns="0" tIns="11526" rIns="0" bIns="0" rtlCol="0">
              <a:spAutoFit/>
            </a:bodyPr>
            <a:lstStyle/>
            <a:p>
              <a:pPr marL="11527">
                <a:spcBef>
                  <a:spcPts val="91"/>
                </a:spcBef>
              </a:pPr>
              <a:r>
                <a:rPr sz="817" dirty="0">
                  <a:solidFill>
                    <a:srgbClr val="444444"/>
                  </a:solidFill>
                  <a:latin typeface="Arial"/>
                  <a:cs typeface="Arial"/>
                </a:rPr>
                <a:t>10</a:t>
              </a:r>
              <a:endParaRPr sz="817">
                <a:latin typeface="Arial"/>
                <a:cs typeface="Arial"/>
              </a:endParaRPr>
            </a:p>
          </p:txBody>
        </p:sp>
        <p:sp>
          <p:nvSpPr>
            <p:cNvPr id="16" name="object 16"/>
            <p:cNvSpPr txBox="1"/>
            <p:nvPr/>
          </p:nvSpPr>
          <p:spPr>
            <a:xfrm>
              <a:off x="3398976" y="3460478"/>
              <a:ext cx="138889" cy="137379"/>
            </a:xfrm>
            <a:prstGeom prst="rect">
              <a:avLst/>
            </a:prstGeom>
          </p:spPr>
          <p:txBody>
            <a:bodyPr vert="horz" wrap="square" lIns="0" tIns="11526" rIns="0" bIns="0" rtlCol="0">
              <a:spAutoFit/>
            </a:bodyPr>
            <a:lstStyle/>
            <a:p>
              <a:pPr marL="11527">
                <a:spcBef>
                  <a:spcPts val="91"/>
                </a:spcBef>
              </a:pPr>
              <a:r>
                <a:rPr sz="817" dirty="0">
                  <a:solidFill>
                    <a:srgbClr val="444444"/>
                  </a:solidFill>
                  <a:latin typeface="Arial"/>
                  <a:cs typeface="Arial"/>
                </a:rPr>
                <a:t>20</a:t>
              </a:r>
              <a:endParaRPr sz="817">
                <a:latin typeface="Arial"/>
                <a:cs typeface="Arial"/>
              </a:endParaRPr>
            </a:p>
          </p:txBody>
        </p:sp>
        <p:sp>
          <p:nvSpPr>
            <p:cNvPr id="17" name="object 17"/>
            <p:cNvSpPr txBox="1"/>
            <p:nvPr/>
          </p:nvSpPr>
          <p:spPr>
            <a:xfrm>
              <a:off x="4241818" y="3460478"/>
              <a:ext cx="138889" cy="137379"/>
            </a:xfrm>
            <a:prstGeom prst="rect">
              <a:avLst/>
            </a:prstGeom>
          </p:spPr>
          <p:txBody>
            <a:bodyPr vert="horz" wrap="square" lIns="0" tIns="11526" rIns="0" bIns="0" rtlCol="0">
              <a:spAutoFit/>
            </a:bodyPr>
            <a:lstStyle/>
            <a:p>
              <a:pPr marL="11527">
                <a:spcBef>
                  <a:spcPts val="91"/>
                </a:spcBef>
              </a:pPr>
              <a:r>
                <a:rPr sz="817" dirty="0">
                  <a:solidFill>
                    <a:srgbClr val="444444"/>
                  </a:solidFill>
                  <a:latin typeface="Arial"/>
                  <a:cs typeface="Arial"/>
                </a:rPr>
                <a:t>30</a:t>
              </a:r>
              <a:endParaRPr sz="817">
                <a:latin typeface="Arial"/>
                <a:cs typeface="Arial"/>
              </a:endParaRPr>
            </a:p>
          </p:txBody>
        </p:sp>
        <p:sp>
          <p:nvSpPr>
            <p:cNvPr id="18" name="object 18"/>
            <p:cNvSpPr txBox="1"/>
            <p:nvPr/>
          </p:nvSpPr>
          <p:spPr>
            <a:xfrm>
              <a:off x="5084661" y="3460478"/>
              <a:ext cx="138889" cy="137379"/>
            </a:xfrm>
            <a:prstGeom prst="rect">
              <a:avLst/>
            </a:prstGeom>
          </p:spPr>
          <p:txBody>
            <a:bodyPr vert="horz" wrap="square" lIns="0" tIns="11526" rIns="0" bIns="0" rtlCol="0">
              <a:spAutoFit/>
            </a:bodyPr>
            <a:lstStyle/>
            <a:p>
              <a:pPr marL="11527">
                <a:spcBef>
                  <a:spcPts val="91"/>
                </a:spcBef>
              </a:pPr>
              <a:r>
                <a:rPr sz="817" dirty="0">
                  <a:solidFill>
                    <a:srgbClr val="444444"/>
                  </a:solidFill>
                  <a:latin typeface="Arial"/>
                  <a:cs typeface="Arial"/>
                </a:rPr>
                <a:t>40</a:t>
              </a:r>
              <a:endParaRPr sz="817">
                <a:latin typeface="Arial"/>
                <a:cs typeface="Arial"/>
              </a:endParaRPr>
            </a:p>
          </p:txBody>
        </p:sp>
        <p:sp>
          <p:nvSpPr>
            <p:cNvPr id="19" name="object 19"/>
            <p:cNvSpPr txBox="1"/>
            <p:nvPr/>
          </p:nvSpPr>
          <p:spPr>
            <a:xfrm>
              <a:off x="903693" y="1735173"/>
              <a:ext cx="869064" cy="137379"/>
            </a:xfrm>
            <a:prstGeom prst="rect">
              <a:avLst/>
            </a:prstGeom>
          </p:spPr>
          <p:txBody>
            <a:bodyPr vert="horz" wrap="square" lIns="0" tIns="11526" rIns="0" bIns="0" rtlCol="0">
              <a:spAutoFit/>
            </a:bodyPr>
            <a:lstStyle/>
            <a:p>
              <a:pPr marL="11527">
                <a:spcBef>
                  <a:spcPts val="91"/>
                </a:spcBef>
              </a:pPr>
              <a:r>
                <a:rPr sz="817" spc="-18" dirty="0">
                  <a:solidFill>
                    <a:srgbClr val="212121"/>
                  </a:solidFill>
                  <a:latin typeface="Arial"/>
                  <a:cs typeface="Arial"/>
                </a:rPr>
                <a:t>W</a:t>
              </a:r>
              <a:r>
                <a:rPr sz="817" dirty="0">
                  <a:solidFill>
                    <a:srgbClr val="212121"/>
                  </a:solidFill>
                  <a:latin typeface="Arial"/>
                  <a:cs typeface="Arial"/>
                </a:rPr>
                <a:t>eekend Cruising</a:t>
              </a:r>
              <a:endParaRPr sz="817">
                <a:latin typeface="Arial"/>
                <a:cs typeface="Arial"/>
              </a:endParaRPr>
            </a:p>
          </p:txBody>
        </p:sp>
        <p:sp>
          <p:nvSpPr>
            <p:cNvPr id="20" name="object 20"/>
            <p:cNvSpPr txBox="1"/>
            <p:nvPr/>
          </p:nvSpPr>
          <p:spPr>
            <a:xfrm>
              <a:off x="1103715" y="2027647"/>
              <a:ext cx="669087" cy="137379"/>
            </a:xfrm>
            <a:prstGeom prst="rect">
              <a:avLst/>
            </a:prstGeom>
          </p:spPr>
          <p:txBody>
            <a:bodyPr vert="horz" wrap="square" lIns="0" tIns="11526" rIns="0" bIns="0" rtlCol="0">
              <a:spAutoFit/>
            </a:bodyPr>
            <a:lstStyle/>
            <a:p>
              <a:pPr marL="11527">
                <a:spcBef>
                  <a:spcPts val="91"/>
                </a:spcBef>
              </a:pPr>
              <a:r>
                <a:rPr sz="817" dirty="0">
                  <a:solidFill>
                    <a:srgbClr val="212121"/>
                  </a:solidFill>
                  <a:latin typeface="Arial"/>
                  <a:cs typeface="Arial"/>
                </a:rPr>
                <a:t>Cruising Days</a:t>
              </a:r>
              <a:endParaRPr sz="817">
                <a:latin typeface="Arial"/>
                <a:cs typeface="Arial"/>
              </a:endParaRPr>
            </a:p>
          </p:txBody>
        </p:sp>
        <p:sp>
          <p:nvSpPr>
            <p:cNvPr id="21" name="object 21"/>
            <p:cNvSpPr txBox="1"/>
            <p:nvPr/>
          </p:nvSpPr>
          <p:spPr>
            <a:xfrm>
              <a:off x="795906" y="2320120"/>
              <a:ext cx="976833" cy="137379"/>
            </a:xfrm>
            <a:prstGeom prst="rect">
              <a:avLst/>
            </a:prstGeom>
          </p:spPr>
          <p:txBody>
            <a:bodyPr vert="horz" wrap="square" lIns="0" tIns="11526" rIns="0" bIns="0" rtlCol="0">
              <a:spAutoFit/>
            </a:bodyPr>
            <a:lstStyle/>
            <a:p>
              <a:pPr marL="11527">
                <a:spcBef>
                  <a:spcPts val="91"/>
                </a:spcBef>
              </a:pPr>
              <a:r>
                <a:rPr sz="817" dirty="0">
                  <a:solidFill>
                    <a:srgbClr val="212121"/>
                  </a:solidFill>
                  <a:latin typeface="Arial"/>
                  <a:cs typeface="Arial"/>
                </a:rPr>
                <a:t>Land</a:t>
              </a:r>
              <a:r>
                <a:rPr sz="817" spc="-36" dirty="0">
                  <a:solidFill>
                    <a:srgbClr val="212121"/>
                  </a:solidFill>
                  <a:latin typeface="Arial"/>
                  <a:cs typeface="Arial"/>
                </a:rPr>
                <a:t> </a:t>
              </a:r>
              <a:r>
                <a:rPr sz="817" dirty="0">
                  <a:solidFill>
                    <a:srgbClr val="212121"/>
                  </a:solidFill>
                  <a:latin typeface="Arial"/>
                  <a:cs typeface="Arial"/>
                </a:rPr>
                <a:t>Based</a:t>
              </a:r>
              <a:r>
                <a:rPr sz="817" spc="-36" dirty="0">
                  <a:solidFill>
                    <a:srgbClr val="212121"/>
                  </a:solidFill>
                  <a:latin typeface="Arial"/>
                  <a:cs typeface="Arial"/>
                </a:rPr>
                <a:t> </a:t>
              </a:r>
              <a:r>
                <a:rPr sz="817" spc="-5" dirty="0">
                  <a:solidFill>
                    <a:srgbClr val="212121"/>
                  </a:solidFill>
                  <a:latin typeface="Arial"/>
                  <a:cs typeface="Arial"/>
                </a:rPr>
                <a:t>Training</a:t>
              </a:r>
              <a:endParaRPr sz="817" dirty="0">
                <a:latin typeface="Arial"/>
                <a:cs typeface="Arial"/>
              </a:endParaRPr>
            </a:p>
          </p:txBody>
        </p:sp>
        <p:sp>
          <p:nvSpPr>
            <p:cNvPr id="22" name="object 22"/>
            <p:cNvSpPr txBox="1"/>
            <p:nvPr/>
          </p:nvSpPr>
          <p:spPr>
            <a:xfrm>
              <a:off x="951861" y="2612594"/>
              <a:ext cx="820655" cy="137379"/>
            </a:xfrm>
            <a:prstGeom prst="rect">
              <a:avLst/>
            </a:prstGeom>
          </p:spPr>
          <p:txBody>
            <a:bodyPr vert="horz" wrap="square" lIns="0" tIns="11526" rIns="0" bIns="0" rtlCol="0">
              <a:spAutoFit/>
            </a:bodyPr>
            <a:lstStyle/>
            <a:p>
              <a:pPr marL="11527">
                <a:spcBef>
                  <a:spcPts val="91"/>
                </a:spcBef>
              </a:pPr>
              <a:r>
                <a:rPr sz="817" dirty="0">
                  <a:solidFill>
                    <a:srgbClr val="212121"/>
                  </a:solidFill>
                  <a:latin typeface="Arial"/>
                  <a:cs typeface="Arial"/>
                </a:rPr>
                <a:t>Practical </a:t>
              </a:r>
              <a:r>
                <a:rPr sz="817" spc="-32" dirty="0">
                  <a:solidFill>
                    <a:srgbClr val="212121"/>
                  </a:solidFill>
                  <a:latin typeface="Arial"/>
                  <a:cs typeface="Arial"/>
                </a:rPr>
                <a:t>T</a:t>
              </a:r>
              <a:r>
                <a:rPr sz="817" dirty="0">
                  <a:solidFill>
                    <a:srgbClr val="212121"/>
                  </a:solidFill>
                  <a:latin typeface="Arial"/>
                  <a:cs typeface="Arial"/>
                </a:rPr>
                <a:t>raining</a:t>
              </a:r>
              <a:endParaRPr sz="817">
                <a:latin typeface="Arial"/>
                <a:cs typeface="Arial"/>
              </a:endParaRPr>
            </a:p>
          </p:txBody>
        </p:sp>
        <p:sp>
          <p:nvSpPr>
            <p:cNvPr id="23" name="object 23"/>
            <p:cNvSpPr txBox="1"/>
            <p:nvPr/>
          </p:nvSpPr>
          <p:spPr>
            <a:xfrm>
              <a:off x="1120886" y="2905067"/>
              <a:ext cx="651798" cy="137379"/>
            </a:xfrm>
            <a:prstGeom prst="rect">
              <a:avLst/>
            </a:prstGeom>
          </p:spPr>
          <p:txBody>
            <a:bodyPr vert="horz" wrap="square" lIns="0" tIns="11526" rIns="0" bIns="0" rtlCol="0">
              <a:spAutoFit/>
            </a:bodyPr>
            <a:lstStyle/>
            <a:p>
              <a:pPr marL="11527">
                <a:spcBef>
                  <a:spcPts val="91"/>
                </a:spcBef>
              </a:pPr>
              <a:r>
                <a:rPr sz="817" dirty="0">
                  <a:solidFill>
                    <a:srgbClr val="212121"/>
                  </a:solidFill>
                  <a:latin typeface="Arial"/>
                  <a:cs typeface="Arial"/>
                </a:rPr>
                <a:t>Social Events</a:t>
              </a:r>
              <a:endParaRPr sz="817">
                <a:latin typeface="Arial"/>
                <a:cs typeface="Arial"/>
              </a:endParaRPr>
            </a:p>
          </p:txBody>
        </p:sp>
        <p:sp>
          <p:nvSpPr>
            <p:cNvPr id="24" name="object 24"/>
            <p:cNvSpPr txBox="1"/>
            <p:nvPr/>
          </p:nvSpPr>
          <p:spPr>
            <a:xfrm>
              <a:off x="651295" y="3114554"/>
              <a:ext cx="1121485" cy="289908"/>
            </a:xfrm>
            <a:prstGeom prst="rect">
              <a:avLst/>
            </a:prstGeom>
          </p:spPr>
          <p:txBody>
            <a:bodyPr vert="horz" wrap="square" lIns="0" tIns="25357" rIns="0" bIns="0" rtlCol="0">
              <a:spAutoFit/>
            </a:bodyPr>
            <a:lstStyle/>
            <a:p>
              <a:pPr marR="4611" algn="r">
                <a:spcBef>
                  <a:spcPts val="200"/>
                </a:spcBef>
              </a:pPr>
              <a:r>
                <a:rPr sz="817" dirty="0">
                  <a:solidFill>
                    <a:srgbClr val="212121"/>
                  </a:solidFill>
                  <a:latin typeface="Arial"/>
                  <a:cs typeface="Arial"/>
                </a:rPr>
                <a:t>I'm</a:t>
              </a:r>
              <a:r>
                <a:rPr sz="817" spc="-23" dirty="0">
                  <a:solidFill>
                    <a:srgbClr val="212121"/>
                  </a:solidFill>
                  <a:latin typeface="Arial"/>
                  <a:cs typeface="Arial"/>
                </a:rPr>
                <a:t> </a:t>
              </a:r>
              <a:r>
                <a:rPr sz="817" dirty="0">
                  <a:solidFill>
                    <a:srgbClr val="212121"/>
                  </a:solidFill>
                  <a:latin typeface="Arial"/>
                  <a:cs typeface="Arial"/>
                </a:rPr>
                <a:t>not</a:t>
              </a:r>
              <a:r>
                <a:rPr sz="817" spc="-23" dirty="0">
                  <a:solidFill>
                    <a:srgbClr val="212121"/>
                  </a:solidFill>
                  <a:latin typeface="Arial"/>
                  <a:cs typeface="Arial"/>
                </a:rPr>
                <a:t> </a:t>
              </a:r>
              <a:r>
                <a:rPr sz="817" dirty="0">
                  <a:solidFill>
                    <a:srgbClr val="212121"/>
                  </a:solidFill>
                  <a:latin typeface="Arial"/>
                  <a:cs typeface="Arial"/>
                </a:rPr>
                <a:t>interested</a:t>
              </a:r>
              <a:r>
                <a:rPr sz="817" spc="-23" dirty="0">
                  <a:solidFill>
                    <a:srgbClr val="212121"/>
                  </a:solidFill>
                  <a:latin typeface="Arial"/>
                  <a:cs typeface="Arial"/>
                </a:rPr>
                <a:t> </a:t>
              </a:r>
              <a:r>
                <a:rPr sz="817" dirty="0">
                  <a:solidFill>
                    <a:srgbClr val="212121"/>
                  </a:solidFill>
                  <a:latin typeface="Arial"/>
                  <a:cs typeface="Arial"/>
                </a:rPr>
                <a:t>in</a:t>
              </a:r>
              <a:r>
                <a:rPr sz="817" spc="-23" dirty="0">
                  <a:solidFill>
                    <a:srgbClr val="212121"/>
                  </a:solidFill>
                  <a:latin typeface="Arial"/>
                  <a:cs typeface="Arial"/>
                </a:rPr>
                <a:t> </a:t>
              </a:r>
              <a:r>
                <a:rPr sz="817" dirty="0">
                  <a:solidFill>
                    <a:srgbClr val="212121"/>
                  </a:solidFill>
                  <a:latin typeface="Arial"/>
                  <a:cs typeface="Arial"/>
                </a:rPr>
                <a:t>any</a:t>
              </a:r>
              <a:endParaRPr sz="817" dirty="0">
                <a:latin typeface="Arial"/>
                <a:cs typeface="Arial"/>
              </a:endParaRPr>
            </a:p>
            <a:p>
              <a:pPr marR="4611" algn="r">
                <a:spcBef>
                  <a:spcPts val="109"/>
                </a:spcBef>
              </a:pPr>
              <a:r>
                <a:rPr sz="817" dirty="0">
                  <a:solidFill>
                    <a:srgbClr val="212121"/>
                  </a:solidFill>
                  <a:latin typeface="Arial"/>
                  <a:cs typeface="Arial"/>
                </a:rPr>
                <a:t>Club Events</a:t>
              </a:r>
              <a:endParaRPr sz="817" dirty="0">
                <a:latin typeface="Arial"/>
                <a:cs typeface="Arial"/>
              </a:endParaRPr>
            </a:p>
          </p:txBody>
        </p:sp>
        <p:sp>
          <p:nvSpPr>
            <p:cNvPr id="25" name="object 25"/>
            <p:cNvSpPr/>
            <p:nvPr/>
          </p:nvSpPr>
          <p:spPr>
            <a:xfrm>
              <a:off x="4756262" y="1771311"/>
              <a:ext cx="413209" cy="97394"/>
            </a:xfrm>
            <a:custGeom>
              <a:avLst/>
              <a:gdLst/>
              <a:ahLst/>
              <a:cxnLst/>
              <a:rect l="l" t="t" r="r" b="b"/>
              <a:pathLst>
                <a:path w="455295" h="107315">
                  <a:moveTo>
                    <a:pt x="0" y="61614"/>
                  </a:moveTo>
                  <a:lnTo>
                    <a:pt x="10045" y="60275"/>
                  </a:lnTo>
                  <a:lnTo>
                    <a:pt x="11199" y="65968"/>
                  </a:lnTo>
                  <a:lnTo>
                    <a:pt x="13161" y="70070"/>
                  </a:lnTo>
                  <a:lnTo>
                    <a:pt x="15933" y="72581"/>
                  </a:lnTo>
                  <a:lnTo>
                    <a:pt x="18705" y="75093"/>
                  </a:lnTo>
                  <a:lnTo>
                    <a:pt x="22082" y="76348"/>
                  </a:lnTo>
                  <a:lnTo>
                    <a:pt x="26063" y="76348"/>
                  </a:lnTo>
                  <a:lnTo>
                    <a:pt x="30788" y="76348"/>
                  </a:lnTo>
                  <a:lnTo>
                    <a:pt x="34779" y="74711"/>
                  </a:lnTo>
                  <a:lnTo>
                    <a:pt x="38034" y="71437"/>
                  </a:lnTo>
                  <a:lnTo>
                    <a:pt x="41290" y="68163"/>
                  </a:lnTo>
                  <a:lnTo>
                    <a:pt x="42918" y="64107"/>
                  </a:lnTo>
                  <a:lnTo>
                    <a:pt x="42918" y="59270"/>
                  </a:lnTo>
                  <a:lnTo>
                    <a:pt x="42918" y="54657"/>
                  </a:lnTo>
                  <a:lnTo>
                    <a:pt x="41411" y="50852"/>
                  </a:lnTo>
                  <a:lnTo>
                    <a:pt x="38397" y="47857"/>
                  </a:lnTo>
                  <a:lnTo>
                    <a:pt x="35383" y="44862"/>
                  </a:lnTo>
                  <a:lnTo>
                    <a:pt x="31551" y="43364"/>
                  </a:lnTo>
                  <a:lnTo>
                    <a:pt x="26900" y="43364"/>
                  </a:lnTo>
                  <a:lnTo>
                    <a:pt x="25003" y="43364"/>
                  </a:lnTo>
                  <a:lnTo>
                    <a:pt x="22640" y="43736"/>
                  </a:lnTo>
                  <a:lnTo>
                    <a:pt x="19812" y="44481"/>
                  </a:lnTo>
                  <a:lnTo>
                    <a:pt x="20928" y="35662"/>
                  </a:lnTo>
                  <a:lnTo>
                    <a:pt x="21598" y="35737"/>
                  </a:lnTo>
                  <a:lnTo>
                    <a:pt x="22138" y="35774"/>
                  </a:lnTo>
                  <a:lnTo>
                    <a:pt x="22547" y="35774"/>
                  </a:lnTo>
                  <a:lnTo>
                    <a:pt x="26826" y="35774"/>
                  </a:lnTo>
                  <a:lnTo>
                    <a:pt x="30677" y="34658"/>
                  </a:lnTo>
                  <a:lnTo>
                    <a:pt x="34100" y="32425"/>
                  </a:lnTo>
                  <a:lnTo>
                    <a:pt x="37523" y="30193"/>
                  </a:lnTo>
                  <a:lnTo>
                    <a:pt x="39234" y="26751"/>
                  </a:lnTo>
                  <a:lnTo>
                    <a:pt x="39234" y="22100"/>
                  </a:lnTo>
                  <a:lnTo>
                    <a:pt x="39234" y="18417"/>
                  </a:lnTo>
                  <a:lnTo>
                    <a:pt x="37988" y="15366"/>
                  </a:lnTo>
                  <a:lnTo>
                    <a:pt x="35495" y="12948"/>
                  </a:lnTo>
                  <a:lnTo>
                    <a:pt x="33002" y="10529"/>
                  </a:lnTo>
                  <a:lnTo>
                    <a:pt x="29784" y="9320"/>
                  </a:lnTo>
                  <a:lnTo>
                    <a:pt x="25840" y="9320"/>
                  </a:lnTo>
                  <a:lnTo>
                    <a:pt x="21933" y="9320"/>
                  </a:lnTo>
                  <a:lnTo>
                    <a:pt x="11050" y="24054"/>
                  </a:lnTo>
                  <a:lnTo>
                    <a:pt x="1004" y="22268"/>
                  </a:lnTo>
                  <a:lnTo>
                    <a:pt x="19143" y="1060"/>
                  </a:lnTo>
                  <a:lnTo>
                    <a:pt x="25617" y="1060"/>
                  </a:lnTo>
                  <a:lnTo>
                    <a:pt x="30081" y="1060"/>
                  </a:lnTo>
                  <a:lnTo>
                    <a:pt x="34193" y="2018"/>
                  </a:lnTo>
                  <a:lnTo>
                    <a:pt x="37951" y="3934"/>
                  </a:lnTo>
                  <a:lnTo>
                    <a:pt x="41709" y="5850"/>
                  </a:lnTo>
                  <a:lnTo>
                    <a:pt x="44583" y="8464"/>
                  </a:lnTo>
                  <a:lnTo>
                    <a:pt x="46573" y="11776"/>
                  </a:lnTo>
                  <a:lnTo>
                    <a:pt x="48564" y="15087"/>
                  </a:lnTo>
                  <a:lnTo>
                    <a:pt x="49559" y="18603"/>
                  </a:lnTo>
                  <a:lnTo>
                    <a:pt x="49559" y="22324"/>
                  </a:lnTo>
                  <a:lnTo>
                    <a:pt x="49559" y="25858"/>
                  </a:lnTo>
                  <a:lnTo>
                    <a:pt x="38286" y="38899"/>
                  </a:lnTo>
                  <a:lnTo>
                    <a:pt x="43122" y="40016"/>
                  </a:lnTo>
                  <a:lnTo>
                    <a:pt x="46880" y="42332"/>
                  </a:lnTo>
                  <a:lnTo>
                    <a:pt x="49559" y="45848"/>
                  </a:lnTo>
                  <a:lnTo>
                    <a:pt x="52238" y="49364"/>
                  </a:lnTo>
                  <a:lnTo>
                    <a:pt x="53578" y="53764"/>
                  </a:lnTo>
                  <a:lnTo>
                    <a:pt x="53578" y="59047"/>
                  </a:lnTo>
                  <a:lnTo>
                    <a:pt x="53578" y="66191"/>
                  </a:lnTo>
                  <a:lnTo>
                    <a:pt x="50973" y="72246"/>
                  </a:lnTo>
                  <a:lnTo>
                    <a:pt x="45764" y="77213"/>
                  </a:lnTo>
                  <a:lnTo>
                    <a:pt x="40555" y="82181"/>
                  </a:lnTo>
                  <a:lnTo>
                    <a:pt x="33970" y="84664"/>
                  </a:lnTo>
                  <a:lnTo>
                    <a:pt x="26007" y="84664"/>
                  </a:lnTo>
                  <a:lnTo>
                    <a:pt x="18826" y="84664"/>
                  </a:lnTo>
                  <a:lnTo>
                    <a:pt x="12864" y="82525"/>
                  </a:lnTo>
                  <a:lnTo>
                    <a:pt x="8120" y="78246"/>
                  </a:lnTo>
                  <a:lnTo>
                    <a:pt x="3376" y="73967"/>
                  </a:lnTo>
                  <a:lnTo>
                    <a:pt x="669" y="68423"/>
                  </a:lnTo>
                  <a:lnTo>
                    <a:pt x="0" y="61614"/>
                  </a:lnTo>
                  <a:close/>
                </a:path>
                <a:path w="455295" h="107315">
                  <a:moveTo>
                    <a:pt x="95715" y="83213"/>
                  </a:moveTo>
                  <a:lnTo>
                    <a:pt x="95715" y="63624"/>
                  </a:lnTo>
                  <a:lnTo>
                    <a:pt x="60219" y="63624"/>
                  </a:lnTo>
                  <a:lnTo>
                    <a:pt x="60219" y="54415"/>
                  </a:lnTo>
                  <a:lnTo>
                    <a:pt x="97556" y="1395"/>
                  </a:lnTo>
                  <a:lnTo>
                    <a:pt x="105760" y="1395"/>
                  </a:lnTo>
                  <a:lnTo>
                    <a:pt x="105760" y="54415"/>
                  </a:lnTo>
                  <a:lnTo>
                    <a:pt x="116811" y="54415"/>
                  </a:lnTo>
                  <a:lnTo>
                    <a:pt x="116811" y="63624"/>
                  </a:lnTo>
                  <a:lnTo>
                    <a:pt x="105760" y="63624"/>
                  </a:lnTo>
                  <a:lnTo>
                    <a:pt x="105760" y="83213"/>
                  </a:lnTo>
                  <a:lnTo>
                    <a:pt x="95715" y="83213"/>
                  </a:lnTo>
                  <a:close/>
                </a:path>
                <a:path w="455295" h="107315">
                  <a:moveTo>
                    <a:pt x="95715" y="54415"/>
                  </a:moveTo>
                  <a:lnTo>
                    <a:pt x="95715" y="17524"/>
                  </a:lnTo>
                  <a:lnTo>
                    <a:pt x="70098" y="54415"/>
                  </a:lnTo>
                  <a:lnTo>
                    <a:pt x="95715" y="54415"/>
                  </a:lnTo>
                  <a:close/>
                </a:path>
                <a:path w="455295" h="107315">
                  <a:moveTo>
                    <a:pt x="180826" y="107267"/>
                  </a:moveTo>
                  <a:lnTo>
                    <a:pt x="162450" y="68395"/>
                  </a:lnTo>
                  <a:lnTo>
                    <a:pt x="161013" y="53578"/>
                  </a:lnTo>
                  <a:lnTo>
                    <a:pt x="161282" y="47006"/>
                  </a:lnTo>
                  <a:lnTo>
                    <a:pt x="175921" y="7011"/>
                  </a:lnTo>
                  <a:lnTo>
                    <a:pt x="180826" y="0"/>
                  </a:lnTo>
                  <a:lnTo>
                    <a:pt x="188025" y="0"/>
                  </a:lnTo>
                  <a:lnTo>
                    <a:pt x="183523" y="7739"/>
                  </a:lnTo>
                  <a:lnTo>
                    <a:pt x="180547" y="13264"/>
                  </a:lnTo>
                  <a:lnTo>
                    <a:pt x="179096" y="16575"/>
                  </a:lnTo>
                  <a:lnTo>
                    <a:pt x="176826" y="21710"/>
                  </a:lnTo>
                  <a:lnTo>
                    <a:pt x="175040" y="27068"/>
                  </a:lnTo>
                  <a:lnTo>
                    <a:pt x="173738" y="32649"/>
                  </a:lnTo>
                  <a:lnTo>
                    <a:pt x="172138" y="39606"/>
                  </a:lnTo>
                  <a:lnTo>
                    <a:pt x="171338" y="46601"/>
                  </a:lnTo>
                  <a:lnTo>
                    <a:pt x="171338" y="53633"/>
                  </a:lnTo>
                  <a:lnTo>
                    <a:pt x="172381" y="67052"/>
                  </a:lnTo>
                  <a:lnTo>
                    <a:pt x="175510" y="80464"/>
                  </a:lnTo>
                  <a:lnTo>
                    <a:pt x="180725" y="93869"/>
                  </a:lnTo>
                  <a:lnTo>
                    <a:pt x="188025" y="107267"/>
                  </a:lnTo>
                  <a:lnTo>
                    <a:pt x="180826" y="107267"/>
                  </a:lnTo>
                  <a:close/>
                </a:path>
                <a:path w="455295" h="107315">
                  <a:moveTo>
                    <a:pt x="212359" y="38844"/>
                  </a:moveTo>
                  <a:lnTo>
                    <a:pt x="200080" y="26100"/>
                  </a:lnTo>
                  <a:lnTo>
                    <a:pt x="200080" y="22156"/>
                  </a:lnTo>
                  <a:lnTo>
                    <a:pt x="200080" y="16203"/>
                  </a:lnTo>
                  <a:lnTo>
                    <a:pt x="202220" y="11199"/>
                  </a:lnTo>
                  <a:lnTo>
                    <a:pt x="206499" y="7143"/>
                  </a:lnTo>
                  <a:lnTo>
                    <a:pt x="210777" y="3088"/>
                  </a:lnTo>
                  <a:lnTo>
                    <a:pt x="216470" y="1060"/>
                  </a:lnTo>
                  <a:lnTo>
                    <a:pt x="223577" y="1060"/>
                  </a:lnTo>
                  <a:lnTo>
                    <a:pt x="230720" y="1060"/>
                  </a:lnTo>
                  <a:lnTo>
                    <a:pt x="236469" y="3134"/>
                  </a:lnTo>
                  <a:lnTo>
                    <a:pt x="240822" y="7283"/>
                  </a:lnTo>
                  <a:lnTo>
                    <a:pt x="245175" y="11431"/>
                  </a:lnTo>
                  <a:lnTo>
                    <a:pt x="247352" y="16482"/>
                  </a:lnTo>
                  <a:lnTo>
                    <a:pt x="247352" y="22435"/>
                  </a:lnTo>
                  <a:lnTo>
                    <a:pt x="247352" y="26230"/>
                  </a:lnTo>
                  <a:lnTo>
                    <a:pt x="246357" y="29533"/>
                  </a:lnTo>
                  <a:lnTo>
                    <a:pt x="244366" y="32342"/>
                  </a:lnTo>
                  <a:lnTo>
                    <a:pt x="242375" y="35151"/>
                  </a:lnTo>
                  <a:lnTo>
                    <a:pt x="239352" y="37318"/>
                  </a:lnTo>
                  <a:lnTo>
                    <a:pt x="235297" y="38844"/>
                  </a:lnTo>
                  <a:lnTo>
                    <a:pt x="240320" y="40481"/>
                  </a:lnTo>
                  <a:lnTo>
                    <a:pt x="244143" y="43122"/>
                  </a:lnTo>
                  <a:lnTo>
                    <a:pt x="246766" y="46769"/>
                  </a:lnTo>
                  <a:lnTo>
                    <a:pt x="249389" y="50415"/>
                  </a:lnTo>
                  <a:lnTo>
                    <a:pt x="250700" y="54768"/>
                  </a:lnTo>
                  <a:lnTo>
                    <a:pt x="250700" y="59828"/>
                  </a:lnTo>
                  <a:lnTo>
                    <a:pt x="250700" y="66823"/>
                  </a:lnTo>
                  <a:lnTo>
                    <a:pt x="248226" y="72702"/>
                  </a:lnTo>
                  <a:lnTo>
                    <a:pt x="243278" y="77465"/>
                  </a:lnTo>
                  <a:lnTo>
                    <a:pt x="238329" y="82227"/>
                  </a:lnTo>
                  <a:lnTo>
                    <a:pt x="231818" y="84608"/>
                  </a:lnTo>
                  <a:lnTo>
                    <a:pt x="223744" y="84608"/>
                  </a:lnTo>
                  <a:lnTo>
                    <a:pt x="215670" y="84608"/>
                  </a:lnTo>
                  <a:lnTo>
                    <a:pt x="209159" y="82218"/>
                  </a:lnTo>
                  <a:lnTo>
                    <a:pt x="204210" y="77437"/>
                  </a:lnTo>
                  <a:lnTo>
                    <a:pt x="199262" y="72656"/>
                  </a:lnTo>
                  <a:lnTo>
                    <a:pt x="196788" y="66693"/>
                  </a:lnTo>
                  <a:lnTo>
                    <a:pt x="196788" y="59549"/>
                  </a:lnTo>
                  <a:lnTo>
                    <a:pt x="196788" y="54229"/>
                  </a:lnTo>
                  <a:lnTo>
                    <a:pt x="198136" y="49773"/>
                  </a:lnTo>
                  <a:lnTo>
                    <a:pt x="200834" y="46183"/>
                  </a:lnTo>
                  <a:lnTo>
                    <a:pt x="203531" y="42592"/>
                  </a:lnTo>
                  <a:lnTo>
                    <a:pt x="207373" y="40146"/>
                  </a:lnTo>
                  <a:lnTo>
                    <a:pt x="212359" y="38844"/>
                  </a:lnTo>
                  <a:close/>
                </a:path>
                <a:path w="455295" h="107315">
                  <a:moveTo>
                    <a:pt x="210349" y="21821"/>
                  </a:moveTo>
                  <a:lnTo>
                    <a:pt x="210349" y="25691"/>
                  </a:lnTo>
                  <a:lnTo>
                    <a:pt x="211596" y="28854"/>
                  </a:lnTo>
                  <a:lnTo>
                    <a:pt x="214089" y="31309"/>
                  </a:lnTo>
                  <a:lnTo>
                    <a:pt x="216582" y="33765"/>
                  </a:lnTo>
                  <a:lnTo>
                    <a:pt x="219819" y="34993"/>
                  </a:lnTo>
                  <a:lnTo>
                    <a:pt x="223800" y="34993"/>
                  </a:lnTo>
                  <a:lnTo>
                    <a:pt x="227669" y="34993"/>
                  </a:lnTo>
                  <a:lnTo>
                    <a:pt x="230841" y="33774"/>
                  </a:lnTo>
                  <a:lnTo>
                    <a:pt x="233315" y="31337"/>
                  </a:lnTo>
                  <a:lnTo>
                    <a:pt x="235790" y="28900"/>
                  </a:lnTo>
                  <a:lnTo>
                    <a:pt x="237027" y="25914"/>
                  </a:lnTo>
                  <a:lnTo>
                    <a:pt x="237027" y="22380"/>
                  </a:lnTo>
                  <a:lnTo>
                    <a:pt x="237027" y="18696"/>
                  </a:lnTo>
                  <a:lnTo>
                    <a:pt x="235753" y="15599"/>
                  </a:lnTo>
                  <a:lnTo>
                    <a:pt x="233204" y="13087"/>
                  </a:lnTo>
                  <a:lnTo>
                    <a:pt x="230655" y="10576"/>
                  </a:lnTo>
                  <a:lnTo>
                    <a:pt x="227483" y="9320"/>
                  </a:lnTo>
                  <a:lnTo>
                    <a:pt x="223688" y="9320"/>
                  </a:lnTo>
                  <a:lnTo>
                    <a:pt x="219856" y="9320"/>
                  </a:lnTo>
                  <a:lnTo>
                    <a:pt x="216675" y="10548"/>
                  </a:lnTo>
                  <a:lnTo>
                    <a:pt x="214145" y="13003"/>
                  </a:lnTo>
                  <a:lnTo>
                    <a:pt x="211615" y="15459"/>
                  </a:lnTo>
                  <a:lnTo>
                    <a:pt x="210349" y="18398"/>
                  </a:lnTo>
                  <a:lnTo>
                    <a:pt x="210349" y="21821"/>
                  </a:lnTo>
                  <a:close/>
                </a:path>
                <a:path w="455295" h="107315">
                  <a:moveTo>
                    <a:pt x="207112" y="59605"/>
                  </a:moveTo>
                  <a:lnTo>
                    <a:pt x="207112" y="62470"/>
                  </a:lnTo>
                  <a:lnTo>
                    <a:pt x="207791" y="65242"/>
                  </a:lnTo>
                  <a:lnTo>
                    <a:pt x="209150" y="67921"/>
                  </a:lnTo>
                  <a:lnTo>
                    <a:pt x="210508" y="70600"/>
                  </a:lnTo>
                  <a:lnTo>
                    <a:pt x="212526" y="72674"/>
                  </a:lnTo>
                  <a:lnTo>
                    <a:pt x="215205" y="74144"/>
                  </a:lnTo>
                  <a:lnTo>
                    <a:pt x="217884" y="75613"/>
                  </a:lnTo>
                  <a:lnTo>
                    <a:pt x="220767" y="76348"/>
                  </a:lnTo>
                  <a:lnTo>
                    <a:pt x="223856" y="76348"/>
                  </a:lnTo>
                  <a:lnTo>
                    <a:pt x="228655" y="76348"/>
                  </a:lnTo>
                  <a:lnTo>
                    <a:pt x="232618" y="74804"/>
                  </a:lnTo>
                  <a:lnTo>
                    <a:pt x="235743" y="71716"/>
                  </a:lnTo>
                  <a:lnTo>
                    <a:pt x="238869" y="68628"/>
                  </a:lnTo>
                  <a:lnTo>
                    <a:pt x="240431" y="64703"/>
                  </a:lnTo>
                  <a:lnTo>
                    <a:pt x="240431" y="59940"/>
                  </a:lnTo>
                  <a:lnTo>
                    <a:pt x="240431" y="55103"/>
                  </a:lnTo>
                  <a:lnTo>
                    <a:pt x="238822" y="51103"/>
                  </a:lnTo>
                  <a:lnTo>
                    <a:pt x="235604" y="47941"/>
                  </a:lnTo>
                  <a:lnTo>
                    <a:pt x="232385" y="44778"/>
                  </a:lnTo>
                  <a:lnTo>
                    <a:pt x="228358" y="43197"/>
                  </a:lnTo>
                  <a:lnTo>
                    <a:pt x="223521" y="43197"/>
                  </a:lnTo>
                  <a:lnTo>
                    <a:pt x="218795" y="43197"/>
                  </a:lnTo>
                  <a:lnTo>
                    <a:pt x="214879" y="44760"/>
                  </a:lnTo>
                  <a:lnTo>
                    <a:pt x="211773" y="47885"/>
                  </a:lnTo>
                  <a:lnTo>
                    <a:pt x="208666" y="51010"/>
                  </a:lnTo>
                  <a:lnTo>
                    <a:pt x="207112" y="54917"/>
                  </a:lnTo>
                  <a:lnTo>
                    <a:pt x="207112" y="59605"/>
                  </a:lnTo>
                  <a:close/>
                </a:path>
                <a:path w="455295" h="107315">
                  <a:moveTo>
                    <a:pt x="260467" y="61782"/>
                  </a:moveTo>
                  <a:lnTo>
                    <a:pt x="271015" y="60889"/>
                  </a:lnTo>
                  <a:lnTo>
                    <a:pt x="271797" y="66023"/>
                  </a:lnTo>
                  <a:lnTo>
                    <a:pt x="273611" y="69884"/>
                  </a:lnTo>
                  <a:lnTo>
                    <a:pt x="276457" y="72469"/>
                  </a:lnTo>
                  <a:lnTo>
                    <a:pt x="279303" y="75055"/>
                  </a:lnTo>
                  <a:lnTo>
                    <a:pt x="282736" y="76348"/>
                  </a:lnTo>
                  <a:lnTo>
                    <a:pt x="286754" y="76348"/>
                  </a:lnTo>
                  <a:lnTo>
                    <a:pt x="291591" y="76348"/>
                  </a:lnTo>
                  <a:lnTo>
                    <a:pt x="295684" y="74525"/>
                  </a:lnTo>
                  <a:lnTo>
                    <a:pt x="299032" y="70879"/>
                  </a:lnTo>
                  <a:lnTo>
                    <a:pt x="302381" y="67233"/>
                  </a:lnTo>
                  <a:lnTo>
                    <a:pt x="304055" y="62396"/>
                  </a:lnTo>
                  <a:lnTo>
                    <a:pt x="304055" y="56368"/>
                  </a:lnTo>
                  <a:lnTo>
                    <a:pt x="304055" y="50638"/>
                  </a:lnTo>
                  <a:lnTo>
                    <a:pt x="302446" y="46118"/>
                  </a:lnTo>
                  <a:lnTo>
                    <a:pt x="299228" y="42806"/>
                  </a:lnTo>
                  <a:lnTo>
                    <a:pt x="296009" y="39495"/>
                  </a:lnTo>
                  <a:lnTo>
                    <a:pt x="291796" y="37839"/>
                  </a:lnTo>
                  <a:lnTo>
                    <a:pt x="286587" y="37839"/>
                  </a:lnTo>
                  <a:lnTo>
                    <a:pt x="283350" y="37839"/>
                  </a:lnTo>
                  <a:lnTo>
                    <a:pt x="271685" y="45764"/>
                  </a:lnTo>
                  <a:lnTo>
                    <a:pt x="262253" y="44536"/>
                  </a:lnTo>
                  <a:lnTo>
                    <a:pt x="270178" y="2511"/>
                  </a:lnTo>
                  <a:lnTo>
                    <a:pt x="310864" y="2511"/>
                  </a:lnTo>
                  <a:lnTo>
                    <a:pt x="310864" y="12110"/>
                  </a:lnTo>
                  <a:lnTo>
                    <a:pt x="278215" y="12110"/>
                  </a:lnTo>
                  <a:lnTo>
                    <a:pt x="273806" y="34100"/>
                  </a:lnTo>
                  <a:lnTo>
                    <a:pt x="278717" y="30677"/>
                  </a:lnTo>
                  <a:lnTo>
                    <a:pt x="283871" y="28965"/>
                  </a:lnTo>
                  <a:lnTo>
                    <a:pt x="289266" y="28965"/>
                  </a:lnTo>
                  <a:lnTo>
                    <a:pt x="296409" y="28965"/>
                  </a:lnTo>
                  <a:lnTo>
                    <a:pt x="302437" y="31439"/>
                  </a:lnTo>
                  <a:lnTo>
                    <a:pt x="307348" y="36388"/>
                  </a:lnTo>
                  <a:lnTo>
                    <a:pt x="312260" y="41337"/>
                  </a:lnTo>
                  <a:lnTo>
                    <a:pt x="314715" y="47699"/>
                  </a:lnTo>
                  <a:lnTo>
                    <a:pt x="314715" y="55475"/>
                  </a:lnTo>
                  <a:lnTo>
                    <a:pt x="314715" y="62879"/>
                  </a:lnTo>
                  <a:lnTo>
                    <a:pt x="312557" y="69279"/>
                  </a:lnTo>
                  <a:lnTo>
                    <a:pt x="308241" y="74674"/>
                  </a:lnTo>
                  <a:lnTo>
                    <a:pt x="302995" y="81297"/>
                  </a:lnTo>
                  <a:lnTo>
                    <a:pt x="295833" y="84608"/>
                  </a:lnTo>
                  <a:lnTo>
                    <a:pt x="286754" y="84608"/>
                  </a:lnTo>
                  <a:lnTo>
                    <a:pt x="279313" y="84608"/>
                  </a:lnTo>
                  <a:lnTo>
                    <a:pt x="273239" y="82525"/>
                  </a:lnTo>
                  <a:lnTo>
                    <a:pt x="268532" y="78358"/>
                  </a:lnTo>
                  <a:lnTo>
                    <a:pt x="263825" y="74190"/>
                  </a:lnTo>
                  <a:lnTo>
                    <a:pt x="261137" y="68665"/>
                  </a:lnTo>
                  <a:lnTo>
                    <a:pt x="260467" y="61782"/>
                  </a:lnTo>
                  <a:close/>
                </a:path>
                <a:path w="455295" h="107315">
                  <a:moveTo>
                    <a:pt x="325933" y="21040"/>
                  </a:moveTo>
                  <a:lnTo>
                    <a:pt x="325933" y="15199"/>
                  </a:lnTo>
                  <a:lnTo>
                    <a:pt x="327403" y="10231"/>
                  </a:lnTo>
                  <a:lnTo>
                    <a:pt x="330342" y="6139"/>
                  </a:lnTo>
                  <a:lnTo>
                    <a:pt x="333281" y="2046"/>
                  </a:lnTo>
                  <a:lnTo>
                    <a:pt x="337542" y="0"/>
                  </a:lnTo>
                  <a:lnTo>
                    <a:pt x="343123" y="0"/>
                  </a:lnTo>
                  <a:lnTo>
                    <a:pt x="348257" y="0"/>
                  </a:lnTo>
                  <a:lnTo>
                    <a:pt x="352508" y="1832"/>
                  </a:lnTo>
                  <a:lnTo>
                    <a:pt x="355875" y="5497"/>
                  </a:lnTo>
                  <a:lnTo>
                    <a:pt x="359243" y="9162"/>
                  </a:lnTo>
                  <a:lnTo>
                    <a:pt x="360926" y="14547"/>
                  </a:lnTo>
                  <a:lnTo>
                    <a:pt x="360926" y="21654"/>
                  </a:lnTo>
                  <a:lnTo>
                    <a:pt x="360926" y="28574"/>
                  </a:lnTo>
                  <a:lnTo>
                    <a:pt x="359224" y="33904"/>
                  </a:lnTo>
                  <a:lnTo>
                    <a:pt x="355820" y="37644"/>
                  </a:lnTo>
                  <a:lnTo>
                    <a:pt x="352415" y="41383"/>
                  </a:lnTo>
                  <a:lnTo>
                    <a:pt x="348220" y="43253"/>
                  </a:lnTo>
                  <a:lnTo>
                    <a:pt x="343234" y="43253"/>
                  </a:lnTo>
                  <a:lnTo>
                    <a:pt x="338286" y="43253"/>
                  </a:lnTo>
                  <a:lnTo>
                    <a:pt x="334165" y="41411"/>
                  </a:lnTo>
                  <a:lnTo>
                    <a:pt x="330872" y="37727"/>
                  </a:lnTo>
                  <a:lnTo>
                    <a:pt x="327580" y="34044"/>
                  </a:lnTo>
                  <a:lnTo>
                    <a:pt x="325933" y="28481"/>
                  </a:lnTo>
                  <a:lnTo>
                    <a:pt x="325933" y="21040"/>
                  </a:lnTo>
                  <a:close/>
                </a:path>
                <a:path w="455295" h="107315">
                  <a:moveTo>
                    <a:pt x="343402" y="6920"/>
                  </a:moveTo>
                  <a:lnTo>
                    <a:pt x="340909" y="6920"/>
                  </a:lnTo>
                  <a:lnTo>
                    <a:pt x="338835" y="7999"/>
                  </a:lnTo>
                  <a:lnTo>
                    <a:pt x="337179" y="10157"/>
                  </a:lnTo>
                  <a:lnTo>
                    <a:pt x="335523" y="12315"/>
                  </a:lnTo>
                  <a:lnTo>
                    <a:pt x="334695" y="16278"/>
                  </a:lnTo>
                  <a:lnTo>
                    <a:pt x="334695" y="22045"/>
                  </a:lnTo>
                  <a:lnTo>
                    <a:pt x="334695" y="27291"/>
                  </a:lnTo>
                  <a:lnTo>
                    <a:pt x="335533" y="30984"/>
                  </a:lnTo>
                  <a:lnTo>
                    <a:pt x="337207" y="33123"/>
                  </a:lnTo>
                  <a:lnTo>
                    <a:pt x="338881" y="35262"/>
                  </a:lnTo>
                  <a:lnTo>
                    <a:pt x="340946" y="36332"/>
                  </a:lnTo>
                  <a:lnTo>
                    <a:pt x="343402" y="36332"/>
                  </a:lnTo>
                  <a:lnTo>
                    <a:pt x="345932" y="36332"/>
                  </a:lnTo>
                  <a:lnTo>
                    <a:pt x="348025" y="35253"/>
                  </a:lnTo>
                  <a:lnTo>
                    <a:pt x="349680" y="33095"/>
                  </a:lnTo>
                  <a:lnTo>
                    <a:pt x="351336" y="30937"/>
                  </a:lnTo>
                  <a:lnTo>
                    <a:pt x="352164" y="26993"/>
                  </a:lnTo>
                  <a:lnTo>
                    <a:pt x="352164" y="21263"/>
                  </a:lnTo>
                  <a:lnTo>
                    <a:pt x="352164" y="15980"/>
                  </a:lnTo>
                  <a:lnTo>
                    <a:pt x="351327" y="12269"/>
                  </a:lnTo>
                  <a:lnTo>
                    <a:pt x="349653" y="10129"/>
                  </a:lnTo>
                  <a:lnTo>
                    <a:pt x="347978" y="7990"/>
                  </a:lnTo>
                  <a:lnTo>
                    <a:pt x="345895" y="6920"/>
                  </a:lnTo>
                  <a:lnTo>
                    <a:pt x="343402" y="6920"/>
                  </a:lnTo>
                  <a:close/>
                </a:path>
                <a:path w="455295" h="107315">
                  <a:moveTo>
                    <a:pt x="343458" y="86227"/>
                  </a:moveTo>
                  <a:lnTo>
                    <a:pt x="388218" y="0"/>
                  </a:lnTo>
                  <a:lnTo>
                    <a:pt x="396366" y="0"/>
                  </a:lnTo>
                  <a:lnTo>
                    <a:pt x="351773" y="86227"/>
                  </a:lnTo>
                  <a:lnTo>
                    <a:pt x="343458" y="86227"/>
                  </a:lnTo>
                  <a:close/>
                </a:path>
                <a:path w="455295" h="107315">
                  <a:moveTo>
                    <a:pt x="378841" y="64014"/>
                  </a:moveTo>
                  <a:lnTo>
                    <a:pt x="378841" y="58135"/>
                  </a:lnTo>
                  <a:lnTo>
                    <a:pt x="380311" y="53159"/>
                  </a:lnTo>
                  <a:lnTo>
                    <a:pt x="383251" y="49085"/>
                  </a:lnTo>
                  <a:lnTo>
                    <a:pt x="386190" y="45011"/>
                  </a:lnTo>
                  <a:lnTo>
                    <a:pt x="390469" y="42974"/>
                  </a:lnTo>
                  <a:lnTo>
                    <a:pt x="396087" y="42974"/>
                  </a:lnTo>
                  <a:lnTo>
                    <a:pt x="401222" y="42974"/>
                  </a:lnTo>
                  <a:lnTo>
                    <a:pt x="405472" y="44806"/>
                  </a:lnTo>
                  <a:lnTo>
                    <a:pt x="408840" y="48471"/>
                  </a:lnTo>
                  <a:lnTo>
                    <a:pt x="412207" y="52136"/>
                  </a:lnTo>
                  <a:lnTo>
                    <a:pt x="413890" y="57522"/>
                  </a:lnTo>
                  <a:lnTo>
                    <a:pt x="413890" y="64628"/>
                  </a:lnTo>
                  <a:lnTo>
                    <a:pt x="413890" y="71549"/>
                  </a:lnTo>
                  <a:lnTo>
                    <a:pt x="412188" y="76879"/>
                  </a:lnTo>
                  <a:lnTo>
                    <a:pt x="408784" y="80618"/>
                  </a:lnTo>
                  <a:lnTo>
                    <a:pt x="405379" y="84357"/>
                  </a:lnTo>
                  <a:lnTo>
                    <a:pt x="401166" y="86227"/>
                  </a:lnTo>
                  <a:lnTo>
                    <a:pt x="396143" y="86227"/>
                  </a:lnTo>
                  <a:lnTo>
                    <a:pt x="391194" y="86227"/>
                  </a:lnTo>
                  <a:lnTo>
                    <a:pt x="387074" y="84376"/>
                  </a:lnTo>
                  <a:lnTo>
                    <a:pt x="383781" y="80674"/>
                  </a:lnTo>
                  <a:lnTo>
                    <a:pt x="380488" y="76972"/>
                  </a:lnTo>
                  <a:lnTo>
                    <a:pt x="378841" y="71418"/>
                  </a:lnTo>
                  <a:lnTo>
                    <a:pt x="378841" y="64014"/>
                  </a:lnTo>
                  <a:close/>
                </a:path>
                <a:path w="455295" h="107315">
                  <a:moveTo>
                    <a:pt x="396366" y="49894"/>
                  </a:moveTo>
                  <a:lnTo>
                    <a:pt x="393836" y="49894"/>
                  </a:lnTo>
                  <a:lnTo>
                    <a:pt x="391743" y="50973"/>
                  </a:lnTo>
                  <a:lnTo>
                    <a:pt x="390087" y="53131"/>
                  </a:lnTo>
                  <a:lnTo>
                    <a:pt x="388432" y="55289"/>
                  </a:lnTo>
                  <a:lnTo>
                    <a:pt x="387604" y="59252"/>
                  </a:lnTo>
                  <a:lnTo>
                    <a:pt x="387604" y="65019"/>
                  </a:lnTo>
                  <a:lnTo>
                    <a:pt x="387604" y="70228"/>
                  </a:lnTo>
                  <a:lnTo>
                    <a:pt x="388441" y="73911"/>
                  </a:lnTo>
                  <a:lnTo>
                    <a:pt x="390115" y="76069"/>
                  </a:lnTo>
                  <a:lnTo>
                    <a:pt x="391790" y="78227"/>
                  </a:lnTo>
                  <a:lnTo>
                    <a:pt x="393855" y="79306"/>
                  </a:lnTo>
                  <a:lnTo>
                    <a:pt x="396310" y="79306"/>
                  </a:lnTo>
                  <a:lnTo>
                    <a:pt x="398877" y="79306"/>
                  </a:lnTo>
                  <a:lnTo>
                    <a:pt x="400989" y="78227"/>
                  </a:lnTo>
                  <a:lnTo>
                    <a:pt x="402645" y="76069"/>
                  </a:lnTo>
                  <a:lnTo>
                    <a:pt x="404300" y="73911"/>
                  </a:lnTo>
                  <a:lnTo>
                    <a:pt x="405128" y="69967"/>
                  </a:lnTo>
                  <a:lnTo>
                    <a:pt x="405128" y="64237"/>
                  </a:lnTo>
                  <a:lnTo>
                    <a:pt x="405128" y="58954"/>
                  </a:lnTo>
                  <a:lnTo>
                    <a:pt x="404291" y="55243"/>
                  </a:lnTo>
                  <a:lnTo>
                    <a:pt x="402617" y="53103"/>
                  </a:lnTo>
                  <a:lnTo>
                    <a:pt x="400942" y="50964"/>
                  </a:lnTo>
                  <a:lnTo>
                    <a:pt x="398859" y="49894"/>
                  </a:lnTo>
                  <a:lnTo>
                    <a:pt x="396366" y="49894"/>
                  </a:lnTo>
                  <a:close/>
                </a:path>
                <a:path w="455295" h="107315">
                  <a:moveTo>
                    <a:pt x="435043" y="107267"/>
                  </a:moveTo>
                  <a:lnTo>
                    <a:pt x="427843" y="107267"/>
                  </a:lnTo>
                  <a:lnTo>
                    <a:pt x="435144" y="93869"/>
                  </a:lnTo>
                  <a:lnTo>
                    <a:pt x="440359" y="80464"/>
                  </a:lnTo>
                  <a:lnTo>
                    <a:pt x="443488" y="67052"/>
                  </a:lnTo>
                  <a:lnTo>
                    <a:pt x="444531" y="53633"/>
                  </a:lnTo>
                  <a:lnTo>
                    <a:pt x="444531" y="46639"/>
                  </a:lnTo>
                  <a:lnTo>
                    <a:pt x="443731" y="39699"/>
                  </a:lnTo>
                  <a:lnTo>
                    <a:pt x="442131" y="32816"/>
                  </a:lnTo>
                  <a:lnTo>
                    <a:pt x="440866" y="27235"/>
                  </a:lnTo>
                  <a:lnTo>
                    <a:pt x="439098" y="21877"/>
                  </a:lnTo>
                  <a:lnTo>
                    <a:pt x="436829" y="16743"/>
                  </a:lnTo>
                  <a:lnTo>
                    <a:pt x="435378" y="13394"/>
                  </a:lnTo>
                  <a:lnTo>
                    <a:pt x="432382" y="7813"/>
                  </a:lnTo>
                  <a:lnTo>
                    <a:pt x="427843" y="0"/>
                  </a:lnTo>
                  <a:lnTo>
                    <a:pt x="435043" y="0"/>
                  </a:lnTo>
                  <a:lnTo>
                    <a:pt x="452438" y="34281"/>
                  </a:lnTo>
                  <a:lnTo>
                    <a:pt x="454855" y="53578"/>
                  </a:lnTo>
                  <a:lnTo>
                    <a:pt x="454494" y="61049"/>
                  </a:lnTo>
                  <a:lnTo>
                    <a:pt x="439017" y="101798"/>
                  </a:lnTo>
                  <a:lnTo>
                    <a:pt x="435043" y="107267"/>
                  </a:lnTo>
                  <a:close/>
                </a:path>
              </a:pathLst>
            </a:custGeom>
            <a:ln w="28574">
              <a:solidFill>
                <a:srgbClr val="FFFFFF"/>
              </a:solidFill>
            </a:ln>
          </p:spPr>
          <p:txBody>
            <a:bodyPr wrap="square" lIns="0" tIns="0" rIns="0" bIns="0" rtlCol="0"/>
            <a:lstStyle/>
            <a:p>
              <a:endParaRPr sz="1634"/>
            </a:p>
          </p:txBody>
        </p:sp>
        <p:sp>
          <p:nvSpPr>
            <p:cNvPr id="26" name="object 26"/>
            <p:cNvSpPr txBox="1"/>
            <p:nvPr/>
          </p:nvSpPr>
          <p:spPr>
            <a:xfrm>
              <a:off x="4740382" y="1731572"/>
              <a:ext cx="444328" cy="137379"/>
            </a:xfrm>
            <a:prstGeom prst="rect">
              <a:avLst/>
            </a:prstGeom>
          </p:spPr>
          <p:txBody>
            <a:bodyPr vert="horz" wrap="square" lIns="0" tIns="11526" rIns="0" bIns="0" rtlCol="0">
              <a:spAutoFit/>
            </a:bodyPr>
            <a:lstStyle/>
            <a:p>
              <a:pPr marL="11527">
                <a:spcBef>
                  <a:spcPts val="91"/>
                </a:spcBef>
              </a:pPr>
              <a:r>
                <a:rPr sz="817" dirty="0">
                  <a:solidFill>
                    <a:srgbClr val="212121"/>
                  </a:solidFill>
                  <a:latin typeface="Arial"/>
                  <a:cs typeface="Arial"/>
                </a:rPr>
                <a:t>34 (85%)</a:t>
              </a:r>
              <a:endParaRPr sz="817">
                <a:latin typeface="Arial"/>
                <a:cs typeface="Arial"/>
              </a:endParaRPr>
            </a:p>
          </p:txBody>
        </p:sp>
        <p:sp>
          <p:nvSpPr>
            <p:cNvPr id="27" name="object 27"/>
            <p:cNvSpPr/>
            <p:nvPr/>
          </p:nvSpPr>
          <p:spPr>
            <a:xfrm>
              <a:off x="4158507" y="2065225"/>
              <a:ext cx="500807" cy="97394"/>
            </a:xfrm>
            <a:custGeom>
              <a:avLst/>
              <a:gdLst/>
              <a:ahLst/>
              <a:cxnLst/>
              <a:rect l="l" t="t" r="r" b="b"/>
              <a:pathLst>
                <a:path w="551815" h="107314">
                  <a:moveTo>
                    <a:pt x="54154" y="73558"/>
                  </a:moveTo>
                  <a:lnTo>
                    <a:pt x="54154" y="83213"/>
                  </a:lnTo>
                  <a:lnTo>
                    <a:pt x="74" y="83213"/>
                  </a:lnTo>
                  <a:lnTo>
                    <a:pt x="0" y="80795"/>
                  </a:lnTo>
                  <a:lnTo>
                    <a:pt x="390" y="78469"/>
                  </a:lnTo>
                  <a:lnTo>
                    <a:pt x="1246" y="76237"/>
                  </a:lnTo>
                  <a:lnTo>
                    <a:pt x="2623" y="72553"/>
                  </a:lnTo>
                  <a:lnTo>
                    <a:pt x="4827" y="68926"/>
                  </a:lnTo>
                  <a:lnTo>
                    <a:pt x="7859" y="65354"/>
                  </a:lnTo>
                  <a:lnTo>
                    <a:pt x="10892" y="61782"/>
                  </a:lnTo>
                  <a:lnTo>
                    <a:pt x="15273" y="57652"/>
                  </a:lnTo>
                  <a:lnTo>
                    <a:pt x="21003" y="52964"/>
                  </a:lnTo>
                  <a:lnTo>
                    <a:pt x="29895" y="45671"/>
                  </a:lnTo>
                  <a:lnTo>
                    <a:pt x="35904" y="39895"/>
                  </a:lnTo>
                  <a:lnTo>
                    <a:pt x="39030" y="35635"/>
                  </a:lnTo>
                  <a:lnTo>
                    <a:pt x="42155" y="31374"/>
                  </a:lnTo>
                  <a:lnTo>
                    <a:pt x="43718" y="27347"/>
                  </a:lnTo>
                  <a:lnTo>
                    <a:pt x="43718" y="23552"/>
                  </a:lnTo>
                  <a:lnTo>
                    <a:pt x="43718" y="19570"/>
                  </a:lnTo>
                  <a:lnTo>
                    <a:pt x="42295" y="16212"/>
                  </a:lnTo>
                  <a:lnTo>
                    <a:pt x="39448" y="13478"/>
                  </a:lnTo>
                  <a:lnTo>
                    <a:pt x="36602" y="10743"/>
                  </a:lnTo>
                  <a:lnTo>
                    <a:pt x="32891" y="9376"/>
                  </a:lnTo>
                  <a:lnTo>
                    <a:pt x="28314" y="9376"/>
                  </a:lnTo>
                  <a:lnTo>
                    <a:pt x="23477" y="9376"/>
                  </a:lnTo>
                  <a:lnTo>
                    <a:pt x="12296" y="25784"/>
                  </a:lnTo>
                  <a:lnTo>
                    <a:pt x="1971" y="24724"/>
                  </a:lnTo>
                  <a:lnTo>
                    <a:pt x="2678" y="17022"/>
                  </a:lnTo>
                  <a:lnTo>
                    <a:pt x="5339" y="11152"/>
                  </a:lnTo>
                  <a:lnTo>
                    <a:pt x="9952" y="7115"/>
                  </a:lnTo>
                  <a:lnTo>
                    <a:pt x="14566" y="3078"/>
                  </a:lnTo>
                  <a:lnTo>
                    <a:pt x="20761" y="1060"/>
                  </a:lnTo>
                  <a:lnTo>
                    <a:pt x="28537" y="1060"/>
                  </a:lnTo>
                  <a:lnTo>
                    <a:pt x="36388" y="1060"/>
                  </a:lnTo>
                  <a:lnTo>
                    <a:pt x="42602" y="3237"/>
                  </a:lnTo>
                  <a:lnTo>
                    <a:pt x="47178" y="7590"/>
                  </a:lnTo>
                  <a:lnTo>
                    <a:pt x="51754" y="11943"/>
                  </a:lnTo>
                  <a:lnTo>
                    <a:pt x="54043" y="17338"/>
                  </a:lnTo>
                  <a:lnTo>
                    <a:pt x="54043" y="23775"/>
                  </a:lnTo>
                  <a:lnTo>
                    <a:pt x="54043" y="27049"/>
                  </a:lnTo>
                  <a:lnTo>
                    <a:pt x="29877" y="57819"/>
                  </a:lnTo>
                  <a:lnTo>
                    <a:pt x="23849" y="62879"/>
                  </a:lnTo>
                  <a:lnTo>
                    <a:pt x="19980" y="66312"/>
                  </a:lnTo>
                  <a:lnTo>
                    <a:pt x="18268" y="68116"/>
                  </a:lnTo>
                  <a:lnTo>
                    <a:pt x="16557" y="69921"/>
                  </a:lnTo>
                  <a:lnTo>
                    <a:pt x="15143" y="71735"/>
                  </a:lnTo>
                  <a:lnTo>
                    <a:pt x="14027" y="73558"/>
                  </a:lnTo>
                  <a:lnTo>
                    <a:pt x="54154" y="73558"/>
                  </a:lnTo>
                  <a:close/>
                </a:path>
                <a:path w="551815" h="107314">
                  <a:moveTo>
                    <a:pt x="65596" y="12110"/>
                  </a:moveTo>
                  <a:lnTo>
                    <a:pt x="65596" y="2455"/>
                  </a:lnTo>
                  <a:lnTo>
                    <a:pt x="118560" y="2455"/>
                  </a:lnTo>
                  <a:lnTo>
                    <a:pt x="118560" y="10269"/>
                  </a:lnTo>
                  <a:lnTo>
                    <a:pt x="114662" y="14768"/>
                  </a:lnTo>
                  <a:lnTo>
                    <a:pt x="110781" y="19952"/>
                  </a:lnTo>
                  <a:lnTo>
                    <a:pt x="91213" y="60721"/>
                  </a:lnTo>
                  <a:lnTo>
                    <a:pt x="87362" y="83213"/>
                  </a:lnTo>
                  <a:lnTo>
                    <a:pt x="77037" y="83213"/>
                  </a:lnTo>
                  <a:lnTo>
                    <a:pt x="88047" y="39923"/>
                  </a:lnTo>
                  <a:lnTo>
                    <a:pt x="105667" y="12110"/>
                  </a:lnTo>
                  <a:lnTo>
                    <a:pt x="65596" y="12110"/>
                  </a:lnTo>
                  <a:close/>
                </a:path>
                <a:path w="551815" h="107314">
                  <a:moveTo>
                    <a:pt x="182240" y="107267"/>
                  </a:moveTo>
                  <a:lnTo>
                    <a:pt x="163864" y="68395"/>
                  </a:lnTo>
                  <a:lnTo>
                    <a:pt x="162427" y="53578"/>
                  </a:lnTo>
                  <a:lnTo>
                    <a:pt x="162695" y="47006"/>
                  </a:lnTo>
                  <a:lnTo>
                    <a:pt x="177335" y="7011"/>
                  </a:lnTo>
                  <a:lnTo>
                    <a:pt x="182240" y="0"/>
                  </a:lnTo>
                  <a:lnTo>
                    <a:pt x="189439" y="0"/>
                  </a:lnTo>
                  <a:lnTo>
                    <a:pt x="184937" y="7739"/>
                  </a:lnTo>
                  <a:lnTo>
                    <a:pt x="181960" y="13264"/>
                  </a:lnTo>
                  <a:lnTo>
                    <a:pt x="180509" y="16575"/>
                  </a:lnTo>
                  <a:lnTo>
                    <a:pt x="178240" y="21710"/>
                  </a:lnTo>
                  <a:lnTo>
                    <a:pt x="176454" y="27068"/>
                  </a:lnTo>
                  <a:lnTo>
                    <a:pt x="175152" y="32649"/>
                  </a:lnTo>
                  <a:lnTo>
                    <a:pt x="173552" y="39606"/>
                  </a:lnTo>
                  <a:lnTo>
                    <a:pt x="172752" y="46601"/>
                  </a:lnTo>
                  <a:lnTo>
                    <a:pt x="172752" y="53633"/>
                  </a:lnTo>
                  <a:lnTo>
                    <a:pt x="173795" y="67052"/>
                  </a:lnTo>
                  <a:lnTo>
                    <a:pt x="176924" y="80464"/>
                  </a:lnTo>
                  <a:lnTo>
                    <a:pt x="182138" y="93869"/>
                  </a:lnTo>
                  <a:lnTo>
                    <a:pt x="189439" y="107267"/>
                  </a:lnTo>
                  <a:lnTo>
                    <a:pt x="182240" y="107267"/>
                  </a:lnTo>
                  <a:close/>
                </a:path>
                <a:path w="551815" h="107314">
                  <a:moveTo>
                    <a:pt x="250440" y="21431"/>
                  </a:moveTo>
                  <a:lnTo>
                    <a:pt x="240450" y="22212"/>
                  </a:lnTo>
                  <a:lnTo>
                    <a:pt x="239557" y="18268"/>
                  </a:lnTo>
                  <a:lnTo>
                    <a:pt x="238292" y="15403"/>
                  </a:lnTo>
                  <a:lnTo>
                    <a:pt x="236655" y="13617"/>
                  </a:lnTo>
                  <a:lnTo>
                    <a:pt x="233939" y="10752"/>
                  </a:lnTo>
                  <a:lnTo>
                    <a:pt x="230590" y="9320"/>
                  </a:lnTo>
                  <a:lnTo>
                    <a:pt x="226609" y="9320"/>
                  </a:lnTo>
                  <a:lnTo>
                    <a:pt x="223409" y="9320"/>
                  </a:lnTo>
                  <a:lnTo>
                    <a:pt x="220600" y="10213"/>
                  </a:lnTo>
                  <a:lnTo>
                    <a:pt x="218182" y="11999"/>
                  </a:lnTo>
                  <a:lnTo>
                    <a:pt x="215019" y="14306"/>
                  </a:lnTo>
                  <a:lnTo>
                    <a:pt x="212526" y="17673"/>
                  </a:lnTo>
                  <a:lnTo>
                    <a:pt x="210703" y="22100"/>
                  </a:lnTo>
                  <a:lnTo>
                    <a:pt x="208880" y="26528"/>
                  </a:lnTo>
                  <a:lnTo>
                    <a:pt x="207931" y="32835"/>
                  </a:lnTo>
                  <a:lnTo>
                    <a:pt x="207857" y="41020"/>
                  </a:lnTo>
                  <a:lnTo>
                    <a:pt x="210275" y="37337"/>
                  </a:lnTo>
                  <a:lnTo>
                    <a:pt x="213233" y="34602"/>
                  </a:lnTo>
                  <a:lnTo>
                    <a:pt x="216730" y="32816"/>
                  </a:lnTo>
                  <a:lnTo>
                    <a:pt x="220228" y="31030"/>
                  </a:lnTo>
                  <a:lnTo>
                    <a:pt x="223893" y="30137"/>
                  </a:lnTo>
                  <a:lnTo>
                    <a:pt x="227725" y="30137"/>
                  </a:lnTo>
                  <a:lnTo>
                    <a:pt x="234422" y="30137"/>
                  </a:lnTo>
                  <a:lnTo>
                    <a:pt x="240124" y="32602"/>
                  </a:lnTo>
                  <a:lnTo>
                    <a:pt x="244831" y="37532"/>
                  </a:lnTo>
                  <a:lnTo>
                    <a:pt x="249538" y="42462"/>
                  </a:lnTo>
                  <a:lnTo>
                    <a:pt x="251891" y="48834"/>
                  </a:lnTo>
                  <a:lnTo>
                    <a:pt x="251891" y="56647"/>
                  </a:lnTo>
                  <a:lnTo>
                    <a:pt x="251891" y="61782"/>
                  </a:lnTo>
                  <a:lnTo>
                    <a:pt x="239445" y="81092"/>
                  </a:lnTo>
                  <a:lnTo>
                    <a:pt x="235576" y="83436"/>
                  </a:lnTo>
                  <a:lnTo>
                    <a:pt x="231185" y="84608"/>
                  </a:lnTo>
                  <a:lnTo>
                    <a:pt x="226274" y="84608"/>
                  </a:lnTo>
                  <a:lnTo>
                    <a:pt x="217902" y="84608"/>
                  </a:lnTo>
                  <a:lnTo>
                    <a:pt x="197866" y="44927"/>
                  </a:lnTo>
                  <a:lnTo>
                    <a:pt x="198414" y="33877"/>
                  </a:lnTo>
                  <a:lnTo>
                    <a:pt x="218591" y="1060"/>
                  </a:lnTo>
                  <a:lnTo>
                    <a:pt x="227223" y="1060"/>
                  </a:lnTo>
                  <a:lnTo>
                    <a:pt x="233660" y="1060"/>
                  </a:lnTo>
                  <a:lnTo>
                    <a:pt x="238934" y="2864"/>
                  </a:lnTo>
                  <a:lnTo>
                    <a:pt x="243045" y="6474"/>
                  </a:lnTo>
                  <a:lnTo>
                    <a:pt x="247156" y="10083"/>
                  </a:lnTo>
                  <a:lnTo>
                    <a:pt x="249621" y="15068"/>
                  </a:lnTo>
                  <a:lnTo>
                    <a:pt x="250440" y="21431"/>
                  </a:lnTo>
                  <a:close/>
                </a:path>
                <a:path w="551815" h="107314">
                  <a:moveTo>
                    <a:pt x="209419" y="56703"/>
                  </a:moveTo>
                  <a:lnTo>
                    <a:pt x="209419" y="60163"/>
                  </a:lnTo>
                  <a:lnTo>
                    <a:pt x="210154" y="63475"/>
                  </a:lnTo>
                  <a:lnTo>
                    <a:pt x="211624" y="66637"/>
                  </a:lnTo>
                  <a:lnTo>
                    <a:pt x="213093" y="69800"/>
                  </a:lnTo>
                  <a:lnTo>
                    <a:pt x="215149" y="72209"/>
                  </a:lnTo>
                  <a:lnTo>
                    <a:pt x="217791" y="73865"/>
                  </a:lnTo>
                  <a:lnTo>
                    <a:pt x="220433" y="75520"/>
                  </a:lnTo>
                  <a:lnTo>
                    <a:pt x="223204" y="76348"/>
                  </a:lnTo>
                  <a:lnTo>
                    <a:pt x="226107" y="76348"/>
                  </a:lnTo>
                  <a:lnTo>
                    <a:pt x="230348" y="76348"/>
                  </a:lnTo>
                  <a:lnTo>
                    <a:pt x="233994" y="74637"/>
                  </a:lnTo>
                  <a:lnTo>
                    <a:pt x="237045" y="71214"/>
                  </a:lnTo>
                  <a:lnTo>
                    <a:pt x="240096" y="67791"/>
                  </a:lnTo>
                  <a:lnTo>
                    <a:pt x="241622" y="63140"/>
                  </a:lnTo>
                  <a:lnTo>
                    <a:pt x="241622" y="57261"/>
                  </a:lnTo>
                  <a:lnTo>
                    <a:pt x="241622" y="51606"/>
                  </a:lnTo>
                  <a:lnTo>
                    <a:pt x="240115" y="47150"/>
                  </a:lnTo>
                  <a:lnTo>
                    <a:pt x="237101" y="43894"/>
                  </a:lnTo>
                  <a:lnTo>
                    <a:pt x="234088" y="40639"/>
                  </a:lnTo>
                  <a:lnTo>
                    <a:pt x="230292" y="39011"/>
                  </a:lnTo>
                  <a:lnTo>
                    <a:pt x="225716" y="39011"/>
                  </a:lnTo>
                  <a:lnTo>
                    <a:pt x="221177" y="39011"/>
                  </a:lnTo>
                  <a:lnTo>
                    <a:pt x="217326" y="40639"/>
                  </a:lnTo>
                  <a:lnTo>
                    <a:pt x="214163" y="43894"/>
                  </a:lnTo>
                  <a:lnTo>
                    <a:pt x="211001" y="47150"/>
                  </a:lnTo>
                  <a:lnTo>
                    <a:pt x="209419" y="51420"/>
                  </a:lnTo>
                  <a:lnTo>
                    <a:pt x="209419" y="56703"/>
                  </a:lnTo>
                  <a:close/>
                </a:path>
                <a:path w="551815" h="107314">
                  <a:moveTo>
                    <a:pt x="262551" y="12110"/>
                  </a:moveTo>
                  <a:lnTo>
                    <a:pt x="262551" y="2455"/>
                  </a:lnTo>
                  <a:lnTo>
                    <a:pt x="315515" y="2455"/>
                  </a:lnTo>
                  <a:lnTo>
                    <a:pt x="315515" y="10269"/>
                  </a:lnTo>
                  <a:lnTo>
                    <a:pt x="311617" y="14768"/>
                  </a:lnTo>
                  <a:lnTo>
                    <a:pt x="307736" y="19952"/>
                  </a:lnTo>
                  <a:lnTo>
                    <a:pt x="288168" y="60721"/>
                  </a:lnTo>
                  <a:lnTo>
                    <a:pt x="284317" y="83213"/>
                  </a:lnTo>
                  <a:lnTo>
                    <a:pt x="273992" y="83213"/>
                  </a:lnTo>
                  <a:lnTo>
                    <a:pt x="285002" y="39923"/>
                  </a:lnTo>
                  <a:lnTo>
                    <a:pt x="302623" y="12110"/>
                  </a:lnTo>
                  <a:lnTo>
                    <a:pt x="262551" y="12110"/>
                  </a:lnTo>
                  <a:close/>
                </a:path>
                <a:path w="551815" h="107314">
                  <a:moveTo>
                    <a:pt x="331086" y="83213"/>
                  </a:moveTo>
                  <a:lnTo>
                    <a:pt x="331086" y="71772"/>
                  </a:lnTo>
                  <a:lnTo>
                    <a:pt x="342527" y="71772"/>
                  </a:lnTo>
                  <a:lnTo>
                    <a:pt x="342527" y="83213"/>
                  </a:lnTo>
                  <a:lnTo>
                    <a:pt x="331086" y="83213"/>
                  </a:lnTo>
                  <a:close/>
                </a:path>
                <a:path w="551815" h="107314">
                  <a:moveTo>
                    <a:pt x="357206" y="61782"/>
                  </a:moveTo>
                  <a:lnTo>
                    <a:pt x="367754" y="60889"/>
                  </a:lnTo>
                  <a:lnTo>
                    <a:pt x="368535" y="66023"/>
                  </a:lnTo>
                  <a:lnTo>
                    <a:pt x="370349" y="69884"/>
                  </a:lnTo>
                  <a:lnTo>
                    <a:pt x="373195" y="72469"/>
                  </a:lnTo>
                  <a:lnTo>
                    <a:pt x="376042" y="75055"/>
                  </a:lnTo>
                  <a:lnTo>
                    <a:pt x="379474" y="76348"/>
                  </a:lnTo>
                  <a:lnTo>
                    <a:pt x="383492" y="76348"/>
                  </a:lnTo>
                  <a:lnTo>
                    <a:pt x="388329" y="76348"/>
                  </a:lnTo>
                  <a:lnTo>
                    <a:pt x="392422" y="74525"/>
                  </a:lnTo>
                  <a:lnTo>
                    <a:pt x="395771" y="70879"/>
                  </a:lnTo>
                  <a:lnTo>
                    <a:pt x="399119" y="67233"/>
                  </a:lnTo>
                  <a:lnTo>
                    <a:pt x="400794" y="62396"/>
                  </a:lnTo>
                  <a:lnTo>
                    <a:pt x="400794" y="56368"/>
                  </a:lnTo>
                  <a:lnTo>
                    <a:pt x="400794" y="50638"/>
                  </a:lnTo>
                  <a:lnTo>
                    <a:pt x="399184" y="46118"/>
                  </a:lnTo>
                  <a:lnTo>
                    <a:pt x="395966" y="42806"/>
                  </a:lnTo>
                  <a:lnTo>
                    <a:pt x="392748" y="39495"/>
                  </a:lnTo>
                  <a:lnTo>
                    <a:pt x="388534" y="37839"/>
                  </a:lnTo>
                  <a:lnTo>
                    <a:pt x="383325" y="37839"/>
                  </a:lnTo>
                  <a:lnTo>
                    <a:pt x="380088" y="37839"/>
                  </a:lnTo>
                  <a:lnTo>
                    <a:pt x="377167" y="38574"/>
                  </a:lnTo>
                  <a:lnTo>
                    <a:pt x="374563" y="40044"/>
                  </a:lnTo>
                  <a:lnTo>
                    <a:pt x="371958" y="41513"/>
                  </a:lnTo>
                  <a:lnTo>
                    <a:pt x="369912" y="43420"/>
                  </a:lnTo>
                  <a:lnTo>
                    <a:pt x="368423" y="45764"/>
                  </a:lnTo>
                  <a:lnTo>
                    <a:pt x="358991" y="44536"/>
                  </a:lnTo>
                  <a:lnTo>
                    <a:pt x="366917" y="2511"/>
                  </a:lnTo>
                  <a:lnTo>
                    <a:pt x="407603" y="2511"/>
                  </a:lnTo>
                  <a:lnTo>
                    <a:pt x="407603" y="12110"/>
                  </a:lnTo>
                  <a:lnTo>
                    <a:pt x="374953" y="12110"/>
                  </a:lnTo>
                  <a:lnTo>
                    <a:pt x="370544" y="34100"/>
                  </a:lnTo>
                  <a:lnTo>
                    <a:pt x="375456" y="30677"/>
                  </a:lnTo>
                  <a:lnTo>
                    <a:pt x="380609" y="28965"/>
                  </a:lnTo>
                  <a:lnTo>
                    <a:pt x="386004" y="28965"/>
                  </a:lnTo>
                  <a:lnTo>
                    <a:pt x="393148" y="28965"/>
                  </a:lnTo>
                  <a:lnTo>
                    <a:pt x="399175" y="31439"/>
                  </a:lnTo>
                  <a:lnTo>
                    <a:pt x="404086" y="36388"/>
                  </a:lnTo>
                  <a:lnTo>
                    <a:pt x="408998" y="41337"/>
                  </a:lnTo>
                  <a:lnTo>
                    <a:pt x="411453" y="47699"/>
                  </a:lnTo>
                  <a:lnTo>
                    <a:pt x="411453" y="55475"/>
                  </a:lnTo>
                  <a:lnTo>
                    <a:pt x="411453" y="62879"/>
                  </a:lnTo>
                  <a:lnTo>
                    <a:pt x="409295" y="69279"/>
                  </a:lnTo>
                  <a:lnTo>
                    <a:pt x="404979" y="74674"/>
                  </a:lnTo>
                  <a:lnTo>
                    <a:pt x="399733" y="81297"/>
                  </a:lnTo>
                  <a:lnTo>
                    <a:pt x="392571" y="84608"/>
                  </a:lnTo>
                  <a:lnTo>
                    <a:pt x="383492" y="84608"/>
                  </a:lnTo>
                  <a:lnTo>
                    <a:pt x="376051" y="84608"/>
                  </a:lnTo>
                  <a:lnTo>
                    <a:pt x="369977" y="82525"/>
                  </a:lnTo>
                  <a:lnTo>
                    <a:pt x="365270" y="78358"/>
                  </a:lnTo>
                  <a:lnTo>
                    <a:pt x="360563" y="74190"/>
                  </a:lnTo>
                  <a:lnTo>
                    <a:pt x="357875" y="68665"/>
                  </a:lnTo>
                  <a:lnTo>
                    <a:pt x="357206" y="61782"/>
                  </a:lnTo>
                  <a:close/>
                </a:path>
                <a:path w="551815" h="107314">
                  <a:moveTo>
                    <a:pt x="422671" y="21040"/>
                  </a:moveTo>
                  <a:lnTo>
                    <a:pt x="422671" y="15199"/>
                  </a:lnTo>
                  <a:lnTo>
                    <a:pt x="424141" y="10231"/>
                  </a:lnTo>
                  <a:lnTo>
                    <a:pt x="427080" y="6139"/>
                  </a:lnTo>
                  <a:lnTo>
                    <a:pt x="430020" y="2046"/>
                  </a:lnTo>
                  <a:lnTo>
                    <a:pt x="434280" y="0"/>
                  </a:lnTo>
                  <a:lnTo>
                    <a:pt x="439861" y="0"/>
                  </a:lnTo>
                  <a:lnTo>
                    <a:pt x="444996" y="0"/>
                  </a:lnTo>
                  <a:lnTo>
                    <a:pt x="449246" y="1832"/>
                  </a:lnTo>
                  <a:lnTo>
                    <a:pt x="452614" y="5497"/>
                  </a:lnTo>
                  <a:lnTo>
                    <a:pt x="455981" y="9162"/>
                  </a:lnTo>
                  <a:lnTo>
                    <a:pt x="457665" y="14547"/>
                  </a:lnTo>
                  <a:lnTo>
                    <a:pt x="457665" y="21654"/>
                  </a:lnTo>
                  <a:lnTo>
                    <a:pt x="457665" y="28574"/>
                  </a:lnTo>
                  <a:lnTo>
                    <a:pt x="455962" y="33904"/>
                  </a:lnTo>
                  <a:lnTo>
                    <a:pt x="452558" y="37644"/>
                  </a:lnTo>
                  <a:lnTo>
                    <a:pt x="449153" y="41383"/>
                  </a:lnTo>
                  <a:lnTo>
                    <a:pt x="444958" y="43253"/>
                  </a:lnTo>
                  <a:lnTo>
                    <a:pt x="439973" y="43253"/>
                  </a:lnTo>
                  <a:lnTo>
                    <a:pt x="435024" y="43253"/>
                  </a:lnTo>
                  <a:lnTo>
                    <a:pt x="430903" y="41411"/>
                  </a:lnTo>
                  <a:lnTo>
                    <a:pt x="427611" y="37727"/>
                  </a:lnTo>
                  <a:lnTo>
                    <a:pt x="424318" y="34044"/>
                  </a:lnTo>
                  <a:lnTo>
                    <a:pt x="422671" y="28481"/>
                  </a:lnTo>
                  <a:lnTo>
                    <a:pt x="422671" y="21040"/>
                  </a:lnTo>
                  <a:close/>
                </a:path>
                <a:path w="551815" h="107314">
                  <a:moveTo>
                    <a:pt x="440140" y="6920"/>
                  </a:moveTo>
                  <a:lnTo>
                    <a:pt x="437647" y="6920"/>
                  </a:lnTo>
                  <a:lnTo>
                    <a:pt x="435573" y="7999"/>
                  </a:lnTo>
                  <a:lnTo>
                    <a:pt x="433917" y="10157"/>
                  </a:lnTo>
                  <a:lnTo>
                    <a:pt x="432261" y="12315"/>
                  </a:lnTo>
                  <a:lnTo>
                    <a:pt x="431434" y="16278"/>
                  </a:lnTo>
                  <a:lnTo>
                    <a:pt x="431434" y="22045"/>
                  </a:lnTo>
                  <a:lnTo>
                    <a:pt x="431434" y="27291"/>
                  </a:lnTo>
                  <a:lnTo>
                    <a:pt x="432271" y="30984"/>
                  </a:lnTo>
                  <a:lnTo>
                    <a:pt x="433945" y="33123"/>
                  </a:lnTo>
                  <a:lnTo>
                    <a:pt x="435619" y="35262"/>
                  </a:lnTo>
                  <a:lnTo>
                    <a:pt x="437684" y="36332"/>
                  </a:lnTo>
                  <a:lnTo>
                    <a:pt x="440140" y="36332"/>
                  </a:lnTo>
                  <a:lnTo>
                    <a:pt x="442670" y="36332"/>
                  </a:lnTo>
                  <a:lnTo>
                    <a:pt x="444763" y="35253"/>
                  </a:lnTo>
                  <a:lnTo>
                    <a:pt x="446419" y="33095"/>
                  </a:lnTo>
                  <a:lnTo>
                    <a:pt x="448074" y="30937"/>
                  </a:lnTo>
                  <a:lnTo>
                    <a:pt x="448902" y="26993"/>
                  </a:lnTo>
                  <a:lnTo>
                    <a:pt x="448902" y="21263"/>
                  </a:lnTo>
                  <a:lnTo>
                    <a:pt x="448902" y="15980"/>
                  </a:lnTo>
                  <a:lnTo>
                    <a:pt x="448065" y="12269"/>
                  </a:lnTo>
                  <a:lnTo>
                    <a:pt x="446391" y="10129"/>
                  </a:lnTo>
                  <a:lnTo>
                    <a:pt x="444716" y="7990"/>
                  </a:lnTo>
                  <a:lnTo>
                    <a:pt x="442633" y="6920"/>
                  </a:lnTo>
                  <a:lnTo>
                    <a:pt x="440140" y="6920"/>
                  </a:lnTo>
                  <a:close/>
                </a:path>
                <a:path w="551815" h="107314">
                  <a:moveTo>
                    <a:pt x="440196" y="86227"/>
                  </a:moveTo>
                  <a:lnTo>
                    <a:pt x="484956" y="0"/>
                  </a:lnTo>
                  <a:lnTo>
                    <a:pt x="493104" y="0"/>
                  </a:lnTo>
                  <a:lnTo>
                    <a:pt x="448512" y="86227"/>
                  </a:lnTo>
                  <a:lnTo>
                    <a:pt x="440196" y="86227"/>
                  </a:lnTo>
                  <a:close/>
                </a:path>
                <a:path w="551815" h="107314">
                  <a:moveTo>
                    <a:pt x="475580" y="64014"/>
                  </a:moveTo>
                  <a:lnTo>
                    <a:pt x="475580" y="58135"/>
                  </a:lnTo>
                  <a:lnTo>
                    <a:pt x="477049" y="53159"/>
                  </a:lnTo>
                  <a:lnTo>
                    <a:pt x="479989" y="49085"/>
                  </a:lnTo>
                  <a:lnTo>
                    <a:pt x="482928" y="45011"/>
                  </a:lnTo>
                  <a:lnTo>
                    <a:pt x="487207" y="42974"/>
                  </a:lnTo>
                  <a:lnTo>
                    <a:pt x="492825" y="42974"/>
                  </a:lnTo>
                  <a:lnTo>
                    <a:pt x="497960" y="42974"/>
                  </a:lnTo>
                  <a:lnTo>
                    <a:pt x="502211" y="44806"/>
                  </a:lnTo>
                  <a:lnTo>
                    <a:pt x="505578" y="48471"/>
                  </a:lnTo>
                  <a:lnTo>
                    <a:pt x="508945" y="52136"/>
                  </a:lnTo>
                  <a:lnTo>
                    <a:pt x="510629" y="57522"/>
                  </a:lnTo>
                  <a:lnTo>
                    <a:pt x="510629" y="64628"/>
                  </a:lnTo>
                  <a:lnTo>
                    <a:pt x="510629" y="71549"/>
                  </a:lnTo>
                  <a:lnTo>
                    <a:pt x="508927" y="76879"/>
                  </a:lnTo>
                  <a:lnTo>
                    <a:pt x="505522" y="80618"/>
                  </a:lnTo>
                  <a:lnTo>
                    <a:pt x="502118" y="84357"/>
                  </a:lnTo>
                  <a:lnTo>
                    <a:pt x="497904" y="86227"/>
                  </a:lnTo>
                  <a:lnTo>
                    <a:pt x="492881" y="86227"/>
                  </a:lnTo>
                  <a:lnTo>
                    <a:pt x="487932" y="86227"/>
                  </a:lnTo>
                  <a:lnTo>
                    <a:pt x="483812" y="84376"/>
                  </a:lnTo>
                  <a:lnTo>
                    <a:pt x="480519" y="80674"/>
                  </a:lnTo>
                  <a:lnTo>
                    <a:pt x="477226" y="76972"/>
                  </a:lnTo>
                  <a:lnTo>
                    <a:pt x="475580" y="71418"/>
                  </a:lnTo>
                  <a:lnTo>
                    <a:pt x="475580" y="64014"/>
                  </a:lnTo>
                  <a:close/>
                </a:path>
                <a:path w="551815" h="107314">
                  <a:moveTo>
                    <a:pt x="493104" y="49894"/>
                  </a:moveTo>
                  <a:lnTo>
                    <a:pt x="490574" y="49894"/>
                  </a:lnTo>
                  <a:lnTo>
                    <a:pt x="488481" y="50973"/>
                  </a:lnTo>
                  <a:lnTo>
                    <a:pt x="486826" y="53131"/>
                  </a:lnTo>
                  <a:lnTo>
                    <a:pt x="485170" y="55289"/>
                  </a:lnTo>
                  <a:lnTo>
                    <a:pt x="484342" y="59252"/>
                  </a:lnTo>
                  <a:lnTo>
                    <a:pt x="484342" y="65019"/>
                  </a:lnTo>
                  <a:lnTo>
                    <a:pt x="484342" y="70228"/>
                  </a:lnTo>
                  <a:lnTo>
                    <a:pt x="485179" y="73911"/>
                  </a:lnTo>
                  <a:lnTo>
                    <a:pt x="486853" y="76069"/>
                  </a:lnTo>
                  <a:lnTo>
                    <a:pt x="488528" y="78227"/>
                  </a:lnTo>
                  <a:lnTo>
                    <a:pt x="490593" y="79306"/>
                  </a:lnTo>
                  <a:lnTo>
                    <a:pt x="493048" y="79306"/>
                  </a:lnTo>
                  <a:lnTo>
                    <a:pt x="495616" y="79306"/>
                  </a:lnTo>
                  <a:lnTo>
                    <a:pt x="497727" y="78227"/>
                  </a:lnTo>
                  <a:lnTo>
                    <a:pt x="499383" y="76069"/>
                  </a:lnTo>
                  <a:lnTo>
                    <a:pt x="501039" y="73911"/>
                  </a:lnTo>
                  <a:lnTo>
                    <a:pt x="501866" y="69967"/>
                  </a:lnTo>
                  <a:lnTo>
                    <a:pt x="501866" y="64237"/>
                  </a:lnTo>
                  <a:lnTo>
                    <a:pt x="501866" y="58954"/>
                  </a:lnTo>
                  <a:lnTo>
                    <a:pt x="501029" y="55243"/>
                  </a:lnTo>
                  <a:lnTo>
                    <a:pt x="499355" y="53103"/>
                  </a:lnTo>
                  <a:lnTo>
                    <a:pt x="497681" y="50964"/>
                  </a:lnTo>
                  <a:lnTo>
                    <a:pt x="495597" y="49894"/>
                  </a:lnTo>
                  <a:lnTo>
                    <a:pt x="493104" y="49894"/>
                  </a:lnTo>
                  <a:close/>
                </a:path>
                <a:path w="551815" h="107314">
                  <a:moveTo>
                    <a:pt x="531781" y="107267"/>
                  </a:moveTo>
                  <a:lnTo>
                    <a:pt x="524581" y="107267"/>
                  </a:lnTo>
                  <a:lnTo>
                    <a:pt x="531882" y="93869"/>
                  </a:lnTo>
                  <a:lnTo>
                    <a:pt x="537097" y="80464"/>
                  </a:lnTo>
                  <a:lnTo>
                    <a:pt x="540226" y="67052"/>
                  </a:lnTo>
                  <a:lnTo>
                    <a:pt x="541269" y="53633"/>
                  </a:lnTo>
                  <a:lnTo>
                    <a:pt x="541269" y="46639"/>
                  </a:lnTo>
                  <a:lnTo>
                    <a:pt x="540469" y="39699"/>
                  </a:lnTo>
                  <a:lnTo>
                    <a:pt x="538869" y="32816"/>
                  </a:lnTo>
                  <a:lnTo>
                    <a:pt x="537604" y="27235"/>
                  </a:lnTo>
                  <a:lnTo>
                    <a:pt x="535837" y="21877"/>
                  </a:lnTo>
                  <a:lnTo>
                    <a:pt x="533567" y="16743"/>
                  </a:lnTo>
                  <a:lnTo>
                    <a:pt x="532116" y="13394"/>
                  </a:lnTo>
                  <a:lnTo>
                    <a:pt x="529121" y="7813"/>
                  </a:lnTo>
                  <a:lnTo>
                    <a:pt x="524581" y="0"/>
                  </a:lnTo>
                  <a:lnTo>
                    <a:pt x="531781" y="0"/>
                  </a:lnTo>
                  <a:lnTo>
                    <a:pt x="549176" y="34281"/>
                  </a:lnTo>
                  <a:lnTo>
                    <a:pt x="551594" y="53578"/>
                  </a:lnTo>
                  <a:lnTo>
                    <a:pt x="551233" y="61049"/>
                  </a:lnTo>
                  <a:lnTo>
                    <a:pt x="535756" y="101798"/>
                  </a:lnTo>
                  <a:lnTo>
                    <a:pt x="531781" y="107267"/>
                  </a:lnTo>
                  <a:close/>
                </a:path>
              </a:pathLst>
            </a:custGeom>
            <a:ln w="28574">
              <a:solidFill>
                <a:srgbClr val="FFFFFF"/>
              </a:solidFill>
            </a:ln>
          </p:spPr>
          <p:txBody>
            <a:bodyPr wrap="square" lIns="0" tIns="0" rIns="0" bIns="0" rtlCol="0"/>
            <a:lstStyle/>
            <a:p>
              <a:endParaRPr sz="1634"/>
            </a:p>
          </p:txBody>
        </p:sp>
        <p:sp>
          <p:nvSpPr>
            <p:cNvPr id="28" name="object 28"/>
            <p:cNvSpPr txBox="1"/>
            <p:nvPr/>
          </p:nvSpPr>
          <p:spPr>
            <a:xfrm>
              <a:off x="4143909" y="2025486"/>
              <a:ext cx="530775" cy="137379"/>
            </a:xfrm>
            <a:prstGeom prst="rect">
              <a:avLst/>
            </a:prstGeom>
          </p:spPr>
          <p:txBody>
            <a:bodyPr vert="horz" wrap="square" lIns="0" tIns="11526" rIns="0" bIns="0" rtlCol="0">
              <a:spAutoFit/>
            </a:bodyPr>
            <a:lstStyle/>
            <a:p>
              <a:pPr marL="11527">
                <a:spcBef>
                  <a:spcPts val="91"/>
                </a:spcBef>
              </a:pPr>
              <a:r>
                <a:rPr sz="817" dirty="0">
                  <a:solidFill>
                    <a:srgbClr val="212121"/>
                  </a:solidFill>
                  <a:latin typeface="Arial"/>
                  <a:cs typeface="Arial"/>
                </a:rPr>
                <a:t>27 (67.5%)</a:t>
              </a:r>
              <a:endParaRPr sz="817">
                <a:latin typeface="Arial"/>
                <a:cs typeface="Arial"/>
              </a:endParaRPr>
            </a:p>
          </p:txBody>
        </p:sp>
        <p:sp>
          <p:nvSpPr>
            <p:cNvPr id="29" name="object 29"/>
            <p:cNvSpPr/>
            <p:nvPr/>
          </p:nvSpPr>
          <p:spPr>
            <a:xfrm>
              <a:off x="3241764" y="2359139"/>
              <a:ext cx="406293" cy="97394"/>
            </a:xfrm>
            <a:custGeom>
              <a:avLst/>
              <a:gdLst/>
              <a:ahLst/>
              <a:cxnLst/>
              <a:rect l="l" t="t" r="r" b="b"/>
              <a:pathLst>
                <a:path w="447675" h="107314">
                  <a:moveTo>
                    <a:pt x="30137" y="83213"/>
                  </a:moveTo>
                  <a:lnTo>
                    <a:pt x="20091" y="83213"/>
                  </a:lnTo>
                  <a:lnTo>
                    <a:pt x="20091" y="19198"/>
                  </a:lnTo>
                  <a:lnTo>
                    <a:pt x="17673" y="21505"/>
                  </a:lnTo>
                  <a:lnTo>
                    <a:pt x="14501" y="23812"/>
                  </a:lnTo>
                  <a:lnTo>
                    <a:pt x="10576" y="26119"/>
                  </a:lnTo>
                  <a:lnTo>
                    <a:pt x="6650" y="28426"/>
                  </a:lnTo>
                  <a:lnTo>
                    <a:pt x="3125" y="30156"/>
                  </a:lnTo>
                  <a:lnTo>
                    <a:pt x="0" y="31309"/>
                  </a:lnTo>
                  <a:lnTo>
                    <a:pt x="0" y="21598"/>
                  </a:lnTo>
                  <a:lnTo>
                    <a:pt x="5618" y="18956"/>
                  </a:lnTo>
                  <a:lnTo>
                    <a:pt x="10529" y="15757"/>
                  </a:lnTo>
                  <a:lnTo>
                    <a:pt x="14733" y="11999"/>
                  </a:lnTo>
                  <a:lnTo>
                    <a:pt x="18938" y="8241"/>
                  </a:lnTo>
                  <a:lnTo>
                    <a:pt x="21914" y="4595"/>
                  </a:lnTo>
                  <a:lnTo>
                    <a:pt x="23663" y="1060"/>
                  </a:lnTo>
                  <a:lnTo>
                    <a:pt x="30137" y="1060"/>
                  </a:lnTo>
                  <a:lnTo>
                    <a:pt x="30137" y="83213"/>
                  </a:lnTo>
                  <a:close/>
                </a:path>
                <a:path w="447675" h="107314">
                  <a:moveTo>
                    <a:pt x="107993" y="21431"/>
                  </a:moveTo>
                  <a:lnTo>
                    <a:pt x="98003" y="22212"/>
                  </a:lnTo>
                  <a:lnTo>
                    <a:pt x="97110" y="18268"/>
                  </a:lnTo>
                  <a:lnTo>
                    <a:pt x="95845" y="15403"/>
                  </a:lnTo>
                  <a:lnTo>
                    <a:pt x="94208" y="13617"/>
                  </a:lnTo>
                  <a:lnTo>
                    <a:pt x="91492" y="10752"/>
                  </a:lnTo>
                  <a:lnTo>
                    <a:pt x="88143" y="9320"/>
                  </a:lnTo>
                  <a:lnTo>
                    <a:pt x="84162" y="9320"/>
                  </a:lnTo>
                  <a:lnTo>
                    <a:pt x="80962" y="9320"/>
                  </a:lnTo>
                  <a:lnTo>
                    <a:pt x="78153" y="10213"/>
                  </a:lnTo>
                  <a:lnTo>
                    <a:pt x="75734" y="11999"/>
                  </a:lnTo>
                  <a:lnTo>
                    <a:pt x="72572" y="14306"/>
                  </a:lnTo>
                  <a:lnTo>
                    <a:pt x="65409" y="41020"/>
                  </a:lnTo>
                  <a:lnTo>
                    <a:pt x="67828" y="37337"/>
                  </a:lnTo>
                  <a:lnTo>
                    <a:pt x="70786" y="34602"/>
                  </a:lnTo>
                  <a:lnTo>
                    <a:pt x="74283" y="32816"/>
                  </a:lnTo>
                  <a:lnTo>
                    <a:pt x="77781" y="31030"/>
                  </a:lnTo>
                  <a:lnTo>
                    <a:pt x="81446" y="30137"/>
                  </a:lnTo>
                  <a:lnTo>
                    <a:pt x="85278" y="30137"/>
                  </a:lnTo>
                  <a:lnTo>
                    <a:pt x="91975" y="30137"/>
                  </a:lnTo>
                  <a:lnTo>
                    <a:pt x="97677" y="32602"/>
                  </a:lnTo>
                  <a:lnTo>
                    <a:pt x="102384" y="37532"/>
                  </a:lnTo>
                  <a:lnTo>
                    <a:pt x="107091" y="42462"/>
                  </a:lnTo>
                  <a:lnTo>
                    <a:pt x="109444" y="48834"/>
                  </a:lnTo>
                  <a:lnTo>
                    <a:pt x="109444" y="56647"/>
                  </a:lnTo>
                  <a:lnTo>
                    <a:pt x="109444" y="61782"/>
                  </a:lnTo>
                  <a:lnTo>
                    <a:pt x="108337" y="66554"/>
                  </a:lnTo>
                  <a:lnTo>
                    <a:pt x="106123" y="70963"/>
                  </a:lnTo>
                  <a:lnTo>
                    <a:pt x="103909" y="75372"/>
                  </a:lnTo>
                  <a:lnTo>
                    <a:pt x="100868" y="78748"/>
                  </a:lnTo>
                  <a:lnTo>
                    <a:pt x="96998" y="81092"/>
                  </a:lnTo>
                  <a:lnTo>
                    <a:pt x="93129" y="83436"/>
                  </a:lnTo>
                  <a:lnTo>
                    <a:pt x="88738" y="84608"/>
                  </a:lnTo>
                  <a:lnTo>
                    <a:pt x="83827" y="84608"/>
                  </a:lnTo>
                  <a:lnTo>
                    <a:pt x="75455" y="84608"/>
                  </a:lnTo>
                  <a:lnTo>
                    <a:pt x="68628" y="81529"/>
                  </a:lnTo>
                  <a:lnTo>
                    <a:pt x="55419" y="44927"/>
                  </a:lnTo>
                  <a:lnTo>
                    <a:pt x="55967" y="33876"/>
                  </a:lnTo>
                  <a:lnTo>
                    <a:pt x="76144" y="1060"/>
                  </a:lnTo>
                  <a:lnTo>
                    <a:pt x="84776" y="1060"/>
                  </a:lnTo>
                  <a:lnTo>
                    <a:pt x="91213" y="1060"/>
                  </a:lnTo>
                  <a:lnTo>
                    <a:pt x="96487" y="2864"/>
                  </a:lnTo>
                  <a:lnTo>
                    <a:pt x="100598" y="6474"/>
                  </a:lnTo>
                  <a:lnTo>
                    <a:pt x="104709" y="10083"/>
                  </a:lnTo>
                  <a:lnTo>
                    <a:pt x="107174" y="15068"/>
                  </a:lnTo>
                  <a:lnTo>
                    <a:pt x="107993" y="21431"/>
                  </a:lnTo>
                  <a:close/>
                </a:path>
                <a:path w="447675" h="107314">
                  <a:moveTo>
                    <a:pt x="66972" y="56703"/>
                  </a:moveTo>
                  <a:lnTo>
                    <a:pt x="66972" y="60163"/>
                  </a:lnTo>
                  <a:lnTo>
                    <a:pt x="67707" y="63475"/>
                  </a:lnTo>
                  <a:lnTo>
                    <a:pt x="69177" y="66637"/>
                  </a:lnTo>
                  <a:lnTo>
                    <a:pt x="70646" y="69800"/>
                  </a:lnTo>
                  <a:lnTo>
                    <a:pt x="72702" y="72209"/>
                  </a:lnTo>
                  <a:lnTo>
                    <a:pt x="75344" y="73865"/>
                  </a:lnTo>
                  <a:lnTo>
                    <a:pt x="77985" y="75520"/>
                  </a:lnTo>
                  <a:lnTo>
                    <a:pt x="80757" y="76348"/>
                  </a:lnTo>
                  <a:lnTo>
                    <a:pt x="83660" y="76348"/>
                  </a:lnTo>
                  <a:lnTo>
                    <a:pt x="87901" y="76348"/>
                  </a:lnTo>
                  <a:lnTo>
                    <a:pt x="91547" y="74637"/>
                  </a:lnTo>
                  <a:lnTo>
                    <a:pt x="94598" y="71214"/>
                  </a:lnTo>
                  <a:lnTo>
                    <a:pt x="97649" y="67791"/>
                  </a:lnTo>
                  <a:lnTo>
                    <a:pt x="99175" y="63140"/>
                  </a:lnTo>
                  <a:lnTo>
                    <a:pt x="99175" y="57261"/>
                  </a:lnTo>
                  <a:lnTo>
                    <a:pt x="99175" y="51606"/>
                  </a:lnTo>
                  <a:lnTo>
                    <a:pt x="97668" y="47150"/>
                  </a:lnTo>
                  <a:lnTo>
                    <a:pt x="94654" y="43894"/>
                  </a:lnTo>
                  <a:lnTo>
                    <a:pt x="91640" y="40639"/>
                  </a:lnTo>
                  <a:lnTo>
                    <a:pt x="87845" y="39011"/>
                  </a:lnTo>
                  <a:lnTo>
                    <a:pt x="83269" y="39011"/>
                  </a:lnTo>
                  <a:lnTo>
                    <a:pt x="78730" y="39011"/>
                  </a:lnTo>
                  <a:lnTo>
                    <a:pt x="74879" y="40639"/>
                  </a:lnTo>
                  <a:lnTo>
                    <a:pt x="71716" y="43894"/>
                  </a:lnTo>
                  <a:lnTo>
                    <a:pt x="68553" y="47150"/>
                  </a:lnTo>
                  <a:lnTo>
                    <a:pt x="66972" y="51420"/>
                  </a:lnTo>
                  <a:lnTo>
                    <a:pt x="66972" y="56703"/>
                  </a:lnTo>
                  <a:close/>
                </a:path>
                <a:path w="447675" h="107314">
                  <a:moveTo>
                    <a:pt x="173180" y="107267"/>
                  </a:moveTo>
                  <a:lnTo>
                    <a:pt x="154804" y="68395"/>
                  </a:lnTo>
                  <a:lnTo>
                    <a:pt x="153367" y="53578"/>
                  </a:lnTo>
                  <a:lnTo>
                    <a:pt x="153635" y="47006"/>
                  </a:lnTo>
                  <a:lnTo>
                    <a:pt x="168275" y="7011"/>
                  </a:lnTo>
                  <a:lnTo>
                    <a:pt x="173180" y="0"/>
                  </a:lnTo>
                  <a:lnTo>
                    <a:pt x="180379" y="0"/>
                  </a:lnTo>
                  <a:lnTo>
                    <a:pt x="175877" y="7739"/>
                  </a:lnTo>
                  <a:lnTo>
                    <a:pt x="172901" y="13264"/>
                  </a:lnTo>
                  <a:lnTo>
                    <a:pt x="171449" y="16575"/>
                  </a:lnTo>
                  <a:lnTo>
                    <a:pt x="169180" y="21710"/>
                  </a:lnTo>
                  <a:lnTo>
                    <a:pt x="167394" y="27068"/>
                  </a:lnTo>
                  <a:lnTo>
                    <a:pt x="166092" y="32649"/>
                  </a:lnTo>
                  <a:lnTo>
                    <a:pt x="164492" y="39606"/>
                  </a:lnTo>
                  <a:lnTo>
                    <a:pt x="163692" y="46601"/>
                  </a:lnTo>
                  <a:lnTo>
                    <a:pt x="163692" y="53633"/>
                  </a:lnTo>
                  <a:lnTo>
                    <a:pt x="164735" y="67052"/>
                  </a:lnTo>
                  <a:lnTo>
                    <a:pt x="167864" y="80464"/>
                  </a:lnTo>
                  <a:lnTo>
                    <a:pt x="173078" y="93869"/>
                  </a:lnTo>
                  <a:lnTo>
                    <a:pt x="180379" y="107267"/>
                  </a:lnTo>
                  <a:lnTo>
                    <a:pt x="173180" y="107267"/>
                  </a:lnTo>
                  <a:close/>
                </a:path>
                <a:path w="447675" h="107314">
                  <a:moveTo>
                    <a:pt x="221456" y="83213"/>
                  </a:moveTo>
                  <a:lnTo>
                    <a:pt x="221456" y="63624"/>
                  </a:lnTo>
                  <a:lnTo>
                    <a:pt x="185960" y="63624"/>
                  </a:lnTo>
                  <a:lnTo>
                    <a:pt x="185960" y="54415"/>
                  </a:lnTo>
                  <a:lnTo>
                    <a:pt x="223297" y="1395"/>
                  </a:lnTo>
                  <a:lnTo>
                    <a:pt x="231502" y="1395"/>
                  </a:lnTo>
                  <a:lnTo>
                    <a:pt x="231502" y="54415"/>
                  </a:lnTo>
                  <a:lnTo>
                    <a:pt x="242552" y="54415"/>
                  </a:lnTo>
                  <a:lnTo>
                    <a:pt x="242552" y="63624"/>
                  </a:lnTo>
                  <a:lnTo>
                    <a:pt x="231502" y="63624"/>
                  </a:lnTo>
                  <a:lnTo>
                    <a:pt x="231502" y="83213"/>
                  </a:lnTo>
                  <a:lnTo>
                    <a:pt x="221456" y="83213"/>
                  </a:lnTo>
                  <a:close/>
                </a:path>
                <a:path w="447675" h="107314">
                  <a:moveTo>
                    <a:pt x="221456" y="54415"/>
                  </a:moveTo>
                  <a:lnTo>
                    <a:pt x="221456" y="17524"/>
                  </a:lnTo>
                  <a:lnTo>
                    <a:pt x="195839" y="54415"/>
                  </a:lnTo>
                  <a:lnTo>
                    <a:pt x="221456" y="54415"/>
                  </a:lnTo>
                  <a:close/>
                </a:path>
                <a:path w="447675" h="107314">
                  <a:moveTo>
                    <a:pt x="252821" y="42862"/>
                  </a:moveTo>
                  <a:lnTo>
                    <a:pt x="252821" y="33188"/>
                  </a:lnTo>
                  <a:lnTo>
                    <a:pt x="253817" y="25403"/>
                  </a:lnTo>
                  <a:lnTo>
                    <a:pt x="255807" y="19505"/>
                  </a:lnTo>
                  <a:lnTo>
                    <a:pt x="257798" y="13608"/>
                  </a:lnTo>
                  <a:lnTo>
                    <a:pt x="260756" y="9059"/>
                  </a:lnTo>
                  <a:lnTo>
                    <a:pt x="264681" y="5860"/>
                  </a:lnTo>
                  <a:lnTo>
                    <a:pt x="268606" y="2660"/>
                  </a:lnTo>
                  <a:lnTo>
                    <a:pt x="273546" y="1060"/>
                  </a:lnTo>
                  <a:lnTo>
                    <a:pt x="279499" y="1060"/>
                  </a:lnTo>
                  <a:lnTo>
                    <a:pt x="283889" y="1060"/>
                  </a:lnTo>
                  <a:lnTo>
                    <a:pt x="287740" y="1944"/>
                  </a:lnTo>
                  <a:lnTo>
                    <a:pt x="291051" y="3711"/>
                  </a:lnTo>
                  <a:lnTo>
                    <a:pt x="294363" y="5478"/>
                  </a:lnTo>
                  <a:lnTo>
                    <a:pt x="306176" y="34751"/>
                  </a:lnTo>
                  <a:lnTo>
                    <a:pt x="306176" y="42862"/>
                  </a:lnTo>
                  <a:lnTo>
                    <a:pt x="306176" y="52461"/>
                  </a:lnTo>
                  <a:lnTo>
                    <a:pt x="305190" y="60210"/>
                  </a:lnTo>
                  <a:lnTo>
                    <a:pt x="303218" y="66107"/>
                  </a:lnTo>
                  <a:lnTo>
                    <a:pt x="301246" y="72004"/>
                  </a:lnTo>
                  <a:lnTo>
                    <a:pt x="298298" y="76562"/>
                  </a:lnTo>
                  <a:lnTo>
                    <a:pt x="294372" y="79781"/>
                  </a:lnTo>
                  <a:lnTo>
                    <a:pt x="290447" y="82999"/>
                  </a:lnTo>
                  <a:lnTo>
                    <a:pt x="285489" y="84608"/>
                  </a:lnTo>
                  <a:lnTo>
                    <a:pt x="279499" y="84608"/>
                  </a:lnTo>
                  <a:lnTo>
                    <a:pt x="271611" y="84608"/>
                  </a:lnTo>
                  <a:lnTo>
                    <a:pt x="253327" y="53585"/>
                  </a:lnTo>
                  <a:lnTo>
                    <a:pt x="252821" y="42862"/>
                  </a:lnTo>
                  <a:close/>
                </a:path>
                <a:path w="447675" h="107314">
                  <a:moveTo>
                    <a:pt x="263146" y="42862"/>
                  </a:moveTo>
                  <a:lnTo>
                    <a:pt x="274885" y="76348"/>
                  </a:lnTo>
                  <a:lnTo>
                    <a:pt x="279499" y="76348"/>
                  </a:lnTo>
                  <a:lnTo>
                    <a:pt x="284112" y="76348"/>
                  </a:lnTo>
                  <a:lnTo>
                    <a:pt x="295851" y="42862"/>
                  </a:lnTo>
                  <a:lnTo>
                    <a:pt x="295556" y="33608"/>
                  </a:lnTo>
                  <a:lnTo>
                    <a:pt x="284075" y="9376"/>
                  </a:lnTo>
                  <a:lnTo>
                    <a:pt x="279387" y="9376"/>
                  </a:lnTo>
                  <a:lnTo>
                    <a:pt x="274773" y="9376"/>
                  </a:lnTo>
                  <a:lnTo>
                    <a:pt x="263471" y="33580"/>
                  </a:lnTo>
                  <a:lnTo>
                    <a:pt x="263146" y="42862"/>
                  </a:lnTo>
                  <a:close/>
                </a:path>
                <a:path w="447675" h="107314">
                  <a:moveTo>
                    <a:pt x="318287" y="21040"/>
                  </a:moveTo>
                  <a:lnTo>
                    <a:pt x="318287" y="15199"/>
                  </a:lnTo>
                  <a:lnTo>
                    <a:pt x="319757" y="10231"/>
                  </a:lnTo>
                  <a:lnTo>
                    <a:pt x="322696" y="6139"/>
                  </a:lnTo>
                  <a:lnTo>
                    <a:pt x="325635" y="2046"/>
                  </a:lnTo>
                  <a:lnTo>
                    <a:pt x="329896" y="0"/>
                  </a:lnTo>
                  <a:lnTo>
                    <a:pt x="335477" y="0"/>
                  </a:lnTo>
                  <a:lnTo>
                    <a:pt x="340611" y="0"/>
                  </a:lnTo>
                  <a:lnTo>
                    <a:pt x="344862" y="1832"/>
                  </a:lnTo>
                  <a:lnTo>
                    <a:pt x="348229" y="5497"/>
                  </a:lnTo>
                  <a:lnTo>
                    <a:pt x="351597" y="9162"/>
                  </a:lnTo>
                  <a:lnTo>
                    <a:pt x="353280" y="14547"/>
                  </a:lnTo>
                  <a:lnTo>
                    <a:pt x="353280" y="21654"/>
                  </a:lnTo>
                  <a:lnTo>
                    <a:pt x="353280" y="28574"/>
                  </a:lnTo>
                  <a:lnTo>
                    <a:pt x="351578" y="33904"/>
                  </a:lnTo>
                  <a:lnTo>
                    <a:pt x="348174" y="37644"/>
                  </a:lnTo>
                  <a:lnTo>
                    <a:pt x="344769" y="41383"/>
                  </a:lnTo>
                  <a:lnTo>
                    <a:pt x="340574" y="43253"/>
                  </a:lnTo>
                  <a:lnTo>
                    <a:pt x="335588" y="43253"/>
                  </a:lnTo>
                  <a:lnTo>
                    <a:pt x="330640" y="43253"/>
                  </a:lnTo>
                  <a:lnTo>
                    <a:pt x="326519" y="41411"/>
                  </a:lnTo>
                  <a:lnTo>
                    <a:pt x="323226" y="37727"/>
                  </a:lnTo>
                  <a:lnTo>
                    <a:pt x="319933" y="34044"/>
                  </a:lnTo>
                  <a:lnTo>
                    <a:pt x="318287" y="28481"/>
                  </a:lnTo>
                  <a:lnTo>
                    <a:pt x="318287" y="21040"/>
                  </a:lnTo>
                  <a:close/>
                </a:path>
                <a:path w="447675" h="107314">
                  <a:moveTo>
                    <a:pt x="335756" y="6920"/>
                  </a:moveTo>
                  <a:lnTo>
                    <a:pt x="333263" y="6920"/>
                  </a:lnTo>
                  <a:lnTo>
                    <a:pt x="331189" y="7999"/>
                  </a:lnTo>
                  <a:lnTo>
                    <a:pt x="329533" y="10157"/>
                  </a:lnTo>
                  <a:lnTo>
                    <a:pt x="327877" y="12315"/>
                  </a:lnTo>
                  <a:lnTo>
                    <a:pt x="327049" y="16278"/>
                  </a:lnTo>
                  <a:lnTo>
                    <a:pt x="327049" y="22045"/>
                  </a:lnTo>
                  <a:lnTo>
                    <a:pt x="327049" y="27291"/>
                  </a:lnTo>
                  <a:lnTo>
                    <a:pt x="327886" y="30984"/>
                  </a:lnTo>
                  <a:lnTo>
                    <a:pt x="329561" y="33123"/>
                  </a:lnTo>
                  <a:lnTo>
                    <a:pt x="331235" y="35262"/>
                  </a:lnTo>
                  <a:lnTo>
                    <a:pt x="333300" y="36332"/>
                  </a:lnTo>
                  <a:lnTo>
                    <a:pt x="335756" y="36332"/>
                  </a:lnTo>
                  <a:lnTo>
                    <a:pt x="338286" y="36332"/>
                  </a:lnTo>
                  <a:lnTo>
                    <a:pt x="340379" y="35253"/>
                  </a:lnTo>
                  <a:lnTo>
                    <a:pt x="342034" y="33095"/>
                  </a:lnTo>
                  <a:lnTo>
                    <a:pt x="343690" y="30937"/>
                  </a:lnTo>
                  <a:lnTo>
                    <a:pt x="344518" y="26993"/>
                  </a:lnTo>
                  <a:lnTo>
                    <a:pt x="344518" y="21263"/>
                  </a:lnTo>
                  <a:lnTo>
                    <a:pt x="344518" y="15980"/>
                  </a:lnTo>
                  <a:lnTo>
                    <a:pt x="343681" y="12269"/>
                  </a:lnTo>
                  <a:lnTo>
                    <a:pt x="342007" y="10129"/>
                  </a:lnTo>
                  <a:lnTo>
                    <a:pt x="340332" y="7990"/>
                  </a:lnTo>
                  <a:lnTo>
                    <a:pt x="338249" y="6920"/>
                  </a:lnTo>
                  <a:lnTo>
                    <a:pt x="335756" y="6920"/>
                  </a:lnTo>
                  <a:close/>
                </a:path>
                <a:path w="447675" h="107314">
                  <a:moveTo>
                    <a:pt x="335812" y="86227"/>
                  </a:moveTo>
                  <a:lnTo>
                    <a:pt x="380572" y="0"/>
                  </a:lnTo>
                  <a:lnTo>
                    <a:pt x="388720" y="0"/>
                  </a:lnTo>
                  <a:lnTo>
                    <a:pt x="344127" y="86227"/>
                  </a:lnTo>
                  <a:lnTo>
                    <a:pt x="335812" y="86227"/>
                  </a:lnTo>
                  <a:close/>
                </a:path>
                <a:path w="447675" h="107314">
                  <a:moveTo>
                    <a:pt x="371195" y="64014"/>
                  </a:moveTo>
                  <a:lnTo>
                    <a:pt x="371195" y="58135"/>
                  </a:lnTo>
                  <a:lnTo>
                    <a:pt x="372665" y="53159"/>
                  </a:lnTo>
                  <a:lnTo>
                    <a:pt x="375604" y="49085"/>
                  </a:lnTo>
                  <a:lnTo>
                    <a:pt x="378544" y="45011"/>
                  </a:lnTo>
                  <a:lnTo>
                    <a:pt x="382823" y="42974"/>
                  </a:lnTo>
                  <a:lnTo>
                    <a:pt x="388441" y="42974"/>
                  </a:lnTo>
                  <a:lnTo>
                    <a:pt x="393575" y="42974"/>
                  </a:lnTo>
                  <a:lnTo>
                    <a:pt x="397826" y="44806"/>
                  </a:lnTo>
                  <a:lnTo>
                    <a:pt x="401194" y="48471"/>
                  </a:lnTo>
                  <a:lnTo>
                    <a:pt x="404561" y="52136"/>
                  </a:lnTo>
                  <a:lnTo>
                    <a:pt x="406244" y="57522"/>
                  </a:lnTo>
                  <a:lnTo>
                    <a:pt x="406244" y="64628"/>
                  </a:lnTo>
                  <a:lnTo>
                    <a:pt x="406244" y="71549"/>
                  </a:lnTo>
                  <a:lnTo>
                    <a:pt x="404542" y="76879"/>
                  </a:lnTo>
                  <a:lnTo>
                    <a:pt x="401138" y="80618"/>
                  </a:lnTo>
                  <a:lnTo>
                    <a:pt x="397733" y="84357"/>
                  </a:lnTo>
                  <a:lnTo>
                    <a:pt x="393520" y="86227"/>
                  </a:lnTo>
                  <a:lnTo>
                    <a:pt x="388497" y="86227"/>
                  </a:lnTo>
                  <a:lnTo>
                    <a:pt x="383548" y="86227"/>
                  </a:lnTo>
                  <a:lnTo>
                    <a:pt x="379427" y="84376"/>
                  </a:lnTo>
                  <a:lnTo>
                    <a:pt x="376135" y="80674"/>
                  </a:lnTo>
                  <a:lnTo>
                    <a:pt x="372842" y="76972"/>
                  </a:lnTo>
                  <a:lnTo>
                    <a:pt x="371195" y="71418"/>
                  </a:lnTo>
                  <a:lnTo>
                    <a:pt x="371195" y="64014"/>
                  </a:lnTo>
                  <a:close/>
                </a:path>
                <a:path w="447675" h="107314">
                  <a:moveTo>
                    <a:pt x="388720" y="49894"/>
                  </a:moveTo>
                  <a:lnTo>
                    <a:pt x="386190" y="49894"/>
                  </a:lnTo>
                  <a:lnTo>
                    <a:pt x="384097" y="50973"/>
                  </a:lnTo>
                  <a:lnTo>
                    <a:pt x="382441" y="53131"/>
                  </a:lnTo>
                  <a:lnTo>
                    <a:pt x="380786" y="55289"/>
                  </a:lnTo>
                  <a:lnTo>
                    <a:pt x="379958" y="59252"/>
                  </a:lnTo>
                  <a:lnTo>
                    <a:pt x="379958" y="65019"/>
                  </a:lnTo>
                  <a:lnTo>
                    <a:pt x="379958" y="70228"/>
                  </a:lnTo>
                  <a:lnTo>
                    <a:pt x="380795" y="73911"/>
                  </a:lnTo>
                  <a:lnTo>
                    <a:pt x="382469" y="76069"/>
                  </a:lnTo>
                  <a:lnTo>
                    <a:pt x="384143" y="78227"/>
                  </a:lnTo>
                  <a:lnTo>
                    <a:pt x="386208" y="79306"/>
                  </a:lnTo>
                  <a:lnTo>
                    <a:pt x="388664" y="79306"/>
                  </a:lnTo>
                  <a:lnTo>
                    <a:pt x="391231" y="79306"/>
                  </a:lnTo>
                  <a:lnTo>
                    <a:pt x="393343" y="78227"/>
                  </a:lnTo>
                  <a:lnTo>
                    <a:pt x="394999" y="76069"/>
                  </a:lnTo>
                  <a:lnTo>
                    <a:pt x="396654" y="73911"/>
                  </a:lnTo>
                  <a:lnTo>
                    <a:pt x="397482" y="69967"/>
                  </a:lnTo>
                  <a:lnTo>
                    <a:pt x="397482" y="64237"/>
                  </a:lnTo>
                  <a:lnTo>
                    <a:pt x="397482" y="58954"/>
                  </a:lnTo>
                  <a:lnTo>
                    <a:pt x="396645" y="55243"/>
                  </a:lnTo>
                  <a:lnTo>
                    <a:pt x="394971" y="53103"/>
                  </a:lnTo>
                  <a:lnTo>
                    <a:pt x="393296" y="50964"/>
                  </a:lnTo>
                  <a:lnTo>
                    <a:pt x="391213" y="49894"/>
                  </a:lnTo>
                  <a:lnTo>
                    <a:pt x="388720" y="49894"/>
                  </a:lnTo>
                  <a:close/>
                </a:path>
                <a:path w="447675" h="107314">
                  <a:moveTo>
                    <a:pt x="427397" y="107267"/>
                  </a:moveTo>
                  <a:lnTo>
                    <a:pt x="420197" y="107267"/>
                  </a:lnTo>
                  <a:lnTo>
                    <a:pt x="427498" y="93869"/>
                  </a:lnTo>
                  <a:lnTo>
                    <a:pt x="432713" y="80464"/>
                  </a:lnTo>
                  <a:lnTo>
                    <a:pt x="435841" y="67052"/>
                  </a:lnTo>
                  <a:lnTo>
                    <a:pt x="436884" y="53633"/>
                  </a:lnTo>
                  <a:lnTo>
                    <a:pt x="436884" y="46639"/>
                  </a:lnTo>
                  <a:lnTo>
                    <a:pt x="436084" y="39699"/>
                  </a:lnTo>
                  <a:lnTo>
                    <a:pt x="434485" y="32816"/>
                  </a:lnTo>
                  <a:lnTo>
                    <a:pt x="433220" y="27235"/>
                  </a:lnTo>
                  <a:lnTo>
                    <a:pt x="431452" y="21877"/>
                  </a:lnTo>
                  <a:lnTo>
                    <a:pt x="429183" y="16743"/>
                  </a:lnTo>
                  <a:lnTo>
                    <a:pt x="427731" y="13394"/>
                  </a:lnTo>
                  <a:lnTo>
                    <a:pt x="424736" y="7813"/>
                  </a:lnTo>
                  <a:lnTo>
                    <a:pt x="420197" y="0"/>
                  </a:lnTo>
                  <a:lnTo>
                    <a:pt x="427397" y="0"/>
                  </a:lnTo>
                  <a:lnTo>
                    <a:pt x="444792" y="34281"/>
                  </a:lnTo>
                  <a:lnTo>
                    <a:pt x="447209" y="53578"/>
                  </a:lnTo>
                  <a:lnTo>
                    <a:pt x="446848" y="61049"/>
                  </a:lnTo>
                  <a:lnTo>
                    <a:pt x="431371" y="101798"/>
                  </a:lnTo>
                  <a:lnTo>
                    <a:pt x="427397" y="107267"/>
                  </a:lnTo>
                  <a:close/>
                </a:path>
              </a:pathLst>
            </a:custGeom>
            <a:ln w="28574">
              <a:solidFill>
                <a:srgbClr val="FFFFFF"/>
              </a:solidFill>
            </a:ln>
          </p:spPr>
          <p:txBody>
            <a:bodyPr wrap="square" lIns="0" tIns="0" rIns="0" bIns="0" rtlCol="0"/>
            <a:lstStyle/>
            <a:p>
              <a:endParaRPr sz="1634"/>
            </a:p>
          </p:txBody>
        </p:sp>
        <p:sp>
          <p:nvSpPr>
            <p:cNvPr id="30" name="object 30"/>
            <p:cNvSpPr txBox="1"/>
            <p:nvPr/>
          </p:nvSpPr>
          <p:spPr>
            <a:xfrm>
              <a:off x="3218943" y="2319399"/>
              <a:ext cx="444328" cy="137379"/>
            </a:xfrm>
            <a:prstGeom prst="rect">
              <a:avLst/>
            </a:prstGeom>
          </p:spPr>
          <p:txBody>
            <a:bodyPr vert="horz" wrap="square" lIns="0" tIns="11526" rIns="0" bIns="0" rtlCol="0">
              <a:spAutoFit/>
            </a:bodyPr>
            <a:lstStyle/>
            <a:p>
              <a:pPr marL="11527">
                <a:spcBef>
                  <a:spcPts val="91"/>
                </a:spcBef>
              </a:pPr>
              <a:r>
                <a:rPr sz="817" dirty="0">
                  <a:solidFill>
                    <a:srgbClr val="212121"/>
                  </a:solidFill>
                  <a:latin typeface="Arial"/>
                  <a:cs typeface="Arial"/>
                </a:rPr>
                <a:t>16 (40%)</a:t>
              </a:r>
              <a:endParaRPr sz="817">
                <a:latin typeface="Arial"/>
                <a:cs typeface="Arial"/>
              </a:endParaRPr>
            </a:p>
          </p:txBody>
        </p:sp>
        <p:sp>
          <p:nvSpPr>
            <p:cNvPr id="31" name="object 31"/>
            <p:cNvSpPr/>
            <p:nvPr/>
          </p:nvSpPr>
          <p:spPr>
            <a:xfrm>
              <a:off x="3328209" y="2644409"/>
              <a:ext cx="492739" cy="97394"/>
            </a:xfrm>
            <a:custGeom>
              <a:avLst/>
              <a:gdLst/>
              <a:ahLst/>
              <a:cxnLst/>
              <a:rect l="l" t="t" r="r" b="b"/>
              <a:pathLst>
                <a:path w="542925" h="107314">
                  <a:moveTo>
                    <a:pt x="30137" y="83213"/>
                  </a:moveTo>
                  <a:lnTo>
                    <a:pt x="20091" y="83213"/>
                  </a:lnTo>
                  <a:lnTo>
                    <a:pt x="20091" y="19198"/>
                  </a:lnTo>
                  <a:lnTo>
                    <a:pt x="17673" y="21505"/>
                  </a:lnTo>
                  <a:lnTo>
                    <a:pt x="14501" y="23812"/>
                  </a:lnTo>
                  <a:lnTo>
                    <a:pt x="10576" y="26119"/>
                  </a:lnTo>
                  <a:lnTo>
                    <a:pt x="6650" y="28426"/>
                  </a:lnTo>
                  <a:lnTo>
                    <a:pt x="3125" y="30156"/>
                  </a:lnTo>
                  <a:lnTo>
                    <a:pt x="0" y="31309"/>
                  </a:lnTo>
                  <a:lnTo>
                    <a:pt x="0" y="21598"/>
                  </a:lnTo>
                  <a:lnTo>
                    <a:pt x="5618" y="18956"/>
                  </a:lnTo>
                  <a:lnTo>
                    <a:pt x="10529" y="15757"/>
                  </a:lnTo>
                  <a:lnTo>
                    <a:pt x="14733" y="11999"/>
                  </a:lnTo>
                  <a:lnTo>
                    <a:pt x="18938" y="8241"/>
                  </a:lnTo>
                  <a:lnTo>
                    <a:pt x="21914" y="4595"/>
                  </a:lnTo>
                  <a:lnTo>
                    <a:pt x="23663" y="1060"/>
                  </a:lnTo>
                  <a:lnTo>
                    <a:pt x="30137" y="1060"/>
                  </a:lnTo>
                  <a:lnTo>
                    <a:pt x="30137" y="83213"/>
                  </a:lnTo>
                  <a:close/>
                </a:path>
                <a:path w="542925" h="107314">
                  <a:moveTo>
                    <a:pt x="56536" y="12110"/>
                  </a:moveTo>
                  <a:lnTo>
                    <a:pt x="56536" y="2455"/>
                  </a:lnTo>
                  <a:lnTo>
                    <a:pt x="109500" y="2455"/>
                  </a:lnTo>
                  <a:lnTo>
                    <a:pt x="109500" y="10269"/>
                  </a:lnTo>
                  <a:lnTo>
                    <a:pt x="105602" y="14768"/>
                  </a:lnTo>
                  <a:lnTo>
                    <a:pt x="101721" y="19952"/>
                  </a:lnTo>
                  <a:lnTo>
                    <a:pt x="82153" y="60721"/>
                  </a:lnTo>
                  <a:lnTo>
                    <a:pt x="78302" y="83213"/>
                  </a:lnTo>
                  <a:lnTo>
                    <a:pt x="67977" y="83213"/>
                  </a:lnTo>
                  <a:lnTo>
                    <a:pt x="78987" y="39923"/>
                  </a:lnTo>
                  <a:lnTo>
                    <a:pt x="96608" y="12110"/>
                  </a:lnTo>
                  <a:lnTo>
                    <a:pt x="56536" y="12110"/>
                  </a:lnTo>
                  <a:close/>
                </a:path>
                <a:path w="542925" h="107314">
                  <a:moveTo>
                    <a:pt x="173180" y="107267"/>
                  </a:moveTo>
                  <a:lnTo>
                    <a:pt x="154804" y="68395"/>
                  </a:lnTo>
                  <a:lnTo>
                    <a:pt x="153367" y="53578"/>
                  </a:lnTo>
                  <a:lnTo>
                    <a:pt x="153635" y="47006"/>
                  </a:lnTo>
                  <a:lnTo>
                    <a:pt x="168275" y="7011"/>
                  </a:lnTo>
                  <a:lnTo>
                    <a:pt x="173180" y="0"/>
                  </a:lnTo>
                  <a:lnTo>
                    <a:pt x="180379" y="0"/>
                  </a:lnTo>
                  <a:lnTo>
                    <a:pt x="175877" y="7739"/>
                  </a:lnTo>
                  <a:lnTo>
                    <a:pt x="172901" y="13264"/>
                  </a:lnTo>
                  <a:lnTo>
                    <a:pt x="171449" y="16575"/>
                  </a:lnTo>
                  <a:lnTo>
                    <a:pt x="169180" y="21710"/>
                  </a:lnTo>
                  <a:lnTo>
                    <a:pt x="167394" y="27068"/>
                  </a:lnTo>
                  <a:lnTo>
                    <a:pt x="166092" y="32649"/>
                  </a:lnTo>
                  <a:lnTo>
                    <a:pt x="164492" y="39606"/>
                  </a:lnTo>
                  <a:lnTo>
                    <a:pt x="163692" y="46601"/>
                  </a:lnTo>
                  <a:lnTo>
                    <a:pt x="163692" y="53633"/>
                  </a:lnTo>
                  <a:lnTo>
                    <a:pt x="164735" y="67052"/>
                  </a:lnTo>
                  <a:lnTo>
                    <a:pt x="167864" y="80464"/>
                  </a:lnTo>
                  <a:lnTo>
                    <a:pt x="173078" y="93869"/>
                  </a:lnTo>
                  <a:lnTo>
                    <a:pt x="180379" y="107267"/>
                  </a:lnTo>
                  <a:lnTo>
                    <a:pt x="173180" y="107267"/>
                  </a:lnTo>
                  <a:close/>
                </a:path>
                <a:path w="542925" h="107314">
                  <a:moveTo>
                    <a:pt x="221456" y="83213"/>
                  </a:moveTo>
                  <a:lnTo>
                    <a:pt x="221456" y="63623"/>
                  </a:lnTo>
                  <a:lnTo>
                    <a:pt x="185960" y="63623"/>
                  </a:lnTo>
                  <a:lnTo>
                    <a:pt x="185960" y="54415"/>
                  </a:lnTo>
                  <a:lnTo>
                    <a:pt x="223297" y="1395"/>
                  </a:lnTo>
                  <a:lnTo>
                    <a:pt x="231502" y="1395"/>
                  </a:lnTo>
                  <a:lnTo>
                    <a:pt x="231502" y="54415"/>
                  </a:lnTo>
                  <a:lnTo>
                    <a:pt x="242552" y="54415"/>
                  </a:lnTo>
                  <a:lnTo>
                    <a:pt x="242552" y="63623"/>
                  </a:lnTo>
                  <a:lnTo>
                    <a:pt x="231502" y="63623"/>
                  </a:lnTo>
                  <a:lnTo>
                    <a:pt x="231502" y="83213"/>
                  </a:lnTo>
                  <a:lnTo>
                    <a:pt x="221456" y="83213"/>
                  </a:lnTo>
                  <a:close/>
                </a:path>
                <a:path w="542925" h="107314">
                  <a:moveTo>
                    <a:pt x="221456" y="54415"/>
                  </a:moveTo>
                  <a:lnTo>
                    <a:pt x="221456" y="17524"/>
                  </a:lnTo>
                  <a:lnTo>
                    <a:pt x="195839" y="54415"/>
                  </a:lnTo>
                  <a:lnTo>
                    <a:pt x="221456" y="54415"/>
                  </a:lnTo>
                  <a:close/>
                </a:path>
                <a:path w="542925" h="107314">
                  <a:moveTo>
                    <a:pt x="305618" y="73558"/>
                  </a:moveTo>
                  <a:lnTo>
                    <a:pt x="305618" y="83213"/>
                  </a:lnTo>
                  <a:lnTo>
                    <a:pt x="251538" y="83213"/>
                  </a:lnTo>
                  <a:lnTo>
                    <a:pt x="251463" y="80795"/>
                  </a:lnTo>
                  <a:lnTo>
                    <a:pt x="251854" y="78469"/>
                  </a:lnTo>
                  <a:lnTo>
                    <a:pt x="252710" y="76237"/>
                  </a:lnTo>
                  <a:lnTo>
                    <a:pt x="254086" y="72553"/>
                  </a:lnTo>
                  <a:lnTo>
                    <a:pt x="272467" y="52964"/>
                  </a:lnTo>
                  <a:lnTo>
                    <a:pt x="281359" y="45671"/>
                  </a:lnTo>
                  <a:lnTo>
                    <a:pt x="287368" y="39895"/>
                  </a:lnTo>
                  <a:lnTo>
                    <a:pt x="290493" y="35635"/>
                  </a:lnTo>
                  <a:lnTo>
                    <a:pt x="293619" y="31374"/>
                  </a:lnTo>
                  <a:lnTo>
                    <a:pt x="295181" y="27347"/>
                  </a:lnTo>
                  <a:lnTo>
                    <a:pt x="295181" y="23552"/>
                  </a:lnTo>
                  <a:lnTo>
                    <a:pt x="295181" y="19570"/>
                  </a:lnTo>
                  <a:lnTo>
                    <a:pt x="293758" y="16212"/>
                  </a:lnTo>
                  <a:lnTo>
                    <a:pt x="290912" y="13478"/>
                  </a:lnTo>
                  <a:lnTo>
                    <a:pt x="288066" y="10743"/>
                  </a:lnTo>
                  <a:lnTo>
                    <a:pt x="284354" y="9376"/>
                  </a:lnTo>
                  <a:lnTo>
                    <a:pt x="279778" y="9376"/>
                  </a:lnTo>
                  <a:lnTo>
                    <a:pt x="274941" y="9376"/>
                  </a:lnTo>
                  <a:lnTo>
                    <a:pt x="263760" y="25784"/>
                  </a:lnTo>
                  <a:lnTo>
                    <a:pt x="253435" y="24724"/>
                  </a:lnTo>
                  <a:lnTo>
                    <a:pt x="254142" y="17022"/>
                  </a:lnTo>
                  <a:lnTo>
                    <a:pt x="256802" y="11152"/>
                  </a:lnTo>
                  <a:lnTo>
                    <a:pt x="261416" y="7115"/>
                  </a:lnTo>
                  <a:lnTo>
                    <a:pt x="266030" y="3078"/>
                  </a:lnTo>
                  <a:lnTo>
                    <a:pt x="272225" y="1060"/>
                  </a:lnTo>
                  <a:lnTo>
                    <a:pt x="280001" y="1060"/>
                  </a:lnTo>
                  <a:lnTo>
                    <a:pt x="287852" y="1060"/>
                  </a:lnTo>
                  <a:lnTo>
                    <a:pt x="294065" y="3237"/>
                  </a:lnTo>
                  <a:lnTo>
                    <a:pt x="298642" y="7590"/>
                  </a:lnTo>
                  <a:lnTo>
                    <a:pt x="303218" y="11943"/>
                  </a:lnTo>
                  <a:lnTo>
                    <a:pt x="305506" y="17338"/>
                  </a:lnTo>
                  <a:lnTo>
                    <a:pt x="305506" y="23775"/>
                  </a:lnTo>
                  <a:lnTo>
                    <a:pt x="305506" y="27049"/>
                  </a:lnTo>
                  <a:lnTo>
                    <a:pt x="304837" y="30267"/>
                  </a:lnTo>
                  <a:lnTo>
                    <a:pt x="303497" y="33430"/>
                  </a:lnTo>
                  <a:lnTo>
                    <a:pt x="302158" y="36593"/>
                  </a:lnTo>
                  <a:lnTo>
                    <a:pt x="299935" y="39923"/>
                  </a:lnTo>
                  <a:lnTo>
                    <a:pt x="296828" y="43420"/>
                  </a:lnTo>
                  <a:lnTo>
                    <a:pt x="293721" y="46918"/>
                  </a:lnTo>
                  <a:lnTo>
                    <a:pt x="288559" y="51717"/>
                  </a:lnTo>
                  <a:lnTo>
                    <a:pt x="281340" y="57819"/>
                  </a:lnTo>
                  <a:lnTo>
                    <a:pt x="275313" y="62879"/>
                  </a:lnTo>
                  <a:lnTo>
                    <a:pt x="271443" y="66312"/>
                  </a:lnTo>
                  <a:lnTo>
                    <a:pt x="269732" y="68116"/>
                  </a:lnTo>
                  <a:lnTo>
                    <a:pt x="268020" y="69921"/>
                  </a:lnTo>
                  <a:lnTo>
                    <a:pt x="266606" y="71735"/>
                  </a:lnTo>
                  <a:lnTo>
                    <a:pt x="265490" y="73558"/>
                  </a:lnTo>
                  <a:lnTo>
                    <a:pt x="305618" y="73558"/>
                  </a:lnTo>
                  <a:close/>
                </a:path>
                <a:path w="542925" h="107314">
                  <a:moveTo>
                    <a:pt x="322026" y="83213"/>
                  </a:moveTo>
                  <a:lnTo>
                    <a:pt x="322026" y="71772"/>
                  </a:lnTo>
                  <a:lnTo>
                    <a:pt x="333467" y="71772"/>
                  </a:lnTo>
                  <a:lnTo>
                    <a:pt x="333467" y="83213"/>
                  </a:lnTo>
                  <a:lnTo>
                    <a:pt x="322026" y="83213"/>
                  </a:lnTo>
                  <a:close/>
                </a:path>
                <a:path w="542925" h="107314">
                  <a:moveTo>
                    <a:pt x="348146" y="61782"/>
                  </a:moveTo>
                  <a:lnTo>
                    <a:pt x="358694" y="60889"/>
                  </a:lnTo>
                  <a:lnTo>
                    <a:pt x="359475" y="66023"/>
                  </a:lnTo>
                  <a:lnTo>
                    <a:pt x="361289" y="69884"/>
                  </a:lnTo>
                  <a:lnTo>
                    <a:pt x="364135" y="72469"/>
                  </a:lnTo>
                  <a:lnTo>
                    <a:pt x="366982" y="75055"/>
                  </a:lnTo>
                  <a:lnTo>
                    <a:pt x="370414" y="76348"/>
                  </a:lnTo>
                  <a:lnTo>
                    <a:pt x="374432" y="76348"/>
                  </a:lnTo>
                  <a:lnTo>
                    <a:pt x="379269" y="76348"/>
                  </a:lnTo>
                  <a:lnTo>
                    <a:pt x="383362" y="74525"/>
                  </a:lnTo>
                  <a:lnTo>
                    <a:pt x="386711" y="70879"/>
                  </a:lnTo>
                  <a:lnTo>
                    <a:pt x="390059" y="67233"/>
                  </a:lnTo>
                  <a:lnTo>
                    <a:pt x="391734" y="62396"/>
                  </a:lnTo>
                  <a:lnTo>
                    <a:pt x="391734" y="56368"/>
                  </a:lnTo>
                  <a:lnTo>
                    <a:pt x="391734" y="50638"/>
                  </a:lnTo>
                  <a:lnTo>
                    <a:pt x="390125" y="46118"/>
                  </a:lnTo>
                  <a:lnTo>
                    <a:pt x="386906" y="42806"/>
                  </a:lnTo>
                  <a:lnTo>
                    <a:pt x="383688" y="39495"/>
                  </a:lnTo>
                  <a:lnTo>
                    <a:pt x="379474" y="37839"/>
                  </a:lnTo>
                  <a:lnTo>
                    <a:pt x="374265" y="37839"/>
                  </a:lnTo>
                  <a:lnTo>
                    <a:pt x="371028" y="37839"/>
                  </a:lnTo>
                  <a:lnTo>
                    <a:pt x="368107" y="38574"/>
                  </a:lnTo>
                  <a:lnTo>
                    <a:pt x="365503" y="40044"/>
                  </a:lnTo>
                  <a:lnTo>
                    <a:pt x="362898" y="41513"/>
                  </a:lnTo>
                  <a:lnTo>
                    <a:pt x="360852" y="43420"/>
                  </a:lnTo>
                  <a:lnTo>
                    <a:pt x="359364" y="45764"/>
                  </a:lnTo>
                  <a:lnTo>
                    <a:pt x="349932" y="44536"/>
                  </a:lnTo>
                  <a:lnTo>
                    <a:pt x="357857" y="2511"/>
                  </a:lnTo>
                  <a:lnTo>
                    <a:pt x="398543" y="2511"/>
                  </a:lnTo>
                  <a:lnTo>
                    <a:pt x="398543" y="12110"/>
                  </a:lnTo>
                  <a:lnTo>
                    <a:pt x="365893" y="12110"/>
                  </a:lnTo>
                  <a:lnTo>
                    <a:pt x="361484" y="34100"/>
                  </a:lnTo>
                  <a:lnTo>
                    <a:pt x="366396" y="30677"/>
                  </a:lnTo>
                  <a:lnTo>
                    <a:pt x="371549" y="28965"/>
                  </a:lnTo>
                  <a:lnTo>
                    <a:pt x="376944" y="28965"/>
                  </a:lnTo>
                  <a:lnTo>
                    <a:pt x="384088" y="28965"/>
                  </a:lnTo>
                  <a:lnTo>
                    <a:pt x="390115" y="31439"/>
                  </a:lnTo>
                  <a:lnTo>
                    <a:pt x="395027" y="36388"/>
                  </a:lnTo>
                  <a:lnTo>
                    <a:pt x="399938" y="41337"/>
                  </a:lnTo>
                  <a:lnTo>
                    <a:pt x="402394" y="47699"/>
                  </a:lnTo>
                  <a:lnTo>
                    <a:pt x="402394" y="55475"/>
                  </a:lnTo>
                  <a:lnTo>
                    <a:pt x="402394" y="62879"/>
                  </a:lnTo>
                  <a:lnTo>
                    <a:pt x="400235" y="69279"/>
                  </a:lnTo>
                  <a:lnTo>
                    <a:pt x="395919" y="74674"/>
                  </a:lnTo>
                  <a:lnTo>
                    <a:pt x="390673" y="81297"/>
                  </a:lnTo>
                  <a:lnTo>
                    <a:pt x="383511" y="84608"/>
                  </a:lnTo>
                  <a:lnTo>
                    <a:pt x="374432" y="84608"/>
                  </a:lnTo>
                  <a:lnTo>
                    <a:pt x="366991" y="84608"/>
                  </a:lnTo>
                  <a:lnTo>
                    <a:pt x="360917" y="82525"/>
                  </a:lnTo>
                  <a:lnTo>
                    <a:pt x="356210" y="78357"/>
                  </a:lnTo>
                  <a:lnTo>
                    <a:pt x="351504" y="74190"/>
                  </a:lnTo>
                  <a:lnTo>
                    <a:pt x="348815" y="68665"/>
                  </a:lnTo>
                  <a:lnTo>
                    <a:pt x="348146" y="61782"/>
                  </a:lnTo>
                  <a:close/>
                </a:path>
                <a:path w="542925" h="107314">
                  <a:moveTo>
                    <a:pt x="413611" y="21040"/>
                  </a:moveTo>
                  <a:lnTo>
                    <a:pt x="413611" y="15199"/>
                  </a:lnTo>
                  <a:lnTo>
                    <a:pt x="415081" y="10231"/>
                  </a:lnTo>
                  <a:lnTo>
                    <a:pt x="418020" y="6139"/>
                  </a:lnTo>
                  <a:lnTo>
                    <a:pt x="420960" y="2046"/>
                  </a:lnTo>
                  <a:lnTo>
                    <a:pt x="425220" y="0"/>
                  </a:lnTo>
                  <a:lnTo>
                    <a:pt x="430801" y="0"/>
                  </a:lnTo>
                  <a:lnTo>
                    <a:pt x="435936" y="0"/>
                  </a:lnTo>
                  <a:lnTo>
                    <a:pt x="440187" y="1832"/>
                  </a:lnTo>
                  <a:lnTo>
                    <a:pt x="443554" y="5497"/>
                  </a:lnTo>
                  <a:lnTo>
                    <a:pt x="446921" y="9162"/>
                  </a:lnTo>
                  <a:lnTo>
                    <a:pt x="448605" y="14547"/>
                  </a:lnTo>
                  <a:lnTo>
                    <a:pt x="448605" y="21654"/>
                  </a:lnTo>
                  <a:lnTo>
                    <a:pt x="448605" y="28574"/>
                  </a:lnTo>
                  <a:lnTo>
                    <a:pt x="446902" y="33904"/>
                  </a:lnTo>
                  <a:lnTo>
                    <a:pt x="443498" y="37644"/>
                  </a:lnTo>
                  <a:lnTo>
                    <a:pt x="440094" y="41383"/>
                  </a:lnTo>
                  <a:lnTo>
                    <a:pt x="435898" y="43253"/>
                  </a:lnTo>
                  <a:lnTo>
                    <a:pt x="430913" y="43253"/>
                  </a:lnTo>
                  <a:lnTo>
                    <a:pt x="425964" y="43253"/>
                  </a:lnTo>
                  <a:lnTo>
                    <a:pt x="421843" y="41411"/>
                  </a:lnTo>
                  <a:lnTo>
                    <a:pt x="418551" y="37727"/>
                  </a:lnTo>
                  <a:lnTo>
                    <a:pt x="415258" y="34044"/>
                  </a:lnTo>
                  <a:lnTo>
                    <a:pt x="413611" y="28481"/>
                  </a:lnTo>
                  <a:lnTo>
                    <a:pt x="413611" y="21040"/>
                  </a:lnTo>
                  <a:close/>
                </a:path>
                <a:path w="542925" h="107314">
                  <a:moveTo>
                    <a:pt x="431080" y="6920"/>
                  </a:moveTo>
                  <a:lnTo>
                    <a:pt x="428587" y="6920"/>
                  </a:lnTo>
                  <a:lnTo>
                    <a:pt x="426513" y="7999"/>
                  </a:lnTo>
                  <a:lnTo>
                    <a:pt x="424857" y="10157"/>
                  </a:lnTo>
                  <a:lnTo>
                    <a:pt x="423202" y="12315"/>
                  </a:lnTo>
                  <a:lnTo>
                    <a:pt x="422374" y="16278"/>
                  </a:lnTo>
                  <a:lnTo>
                    <a:pt x="422374" y="22045"/>
                  </a:lnTo>
                  <a:lnTo>
                    <a:pt x="422374" y="27291"/>
                  </a:lnTo>
                  <a:lnTo>
                    <a:pt x="423211" y="30984"/>
                  </a:lnTo>
                  <a:lnTo>
                    <a:pt x="424885" y="33123"/>
                  </a:lnTo>
                  <a:lnTo>
                    <a:pt x="426559" y="35262"/>
                  </a:lnTo>
                  <a:lnTo>
                    <a:pt x="428624" y="36332"/>
                  </a:lnTo>
                  <a:lnTo>
                    <a:pt x="431080" y="36332"/>
                  </a:lnTo>
                  <a:lnTo>
                    <a:pt x="433610" y="36332"/>
                  </a:lnTo>
                  <a:lnTo>
                    <a:pt x="435703" y="35253"/>
                  </a:lnTo>
                  <a:lnTo>
                    <a:pt x="437359" y="33095"/>
                  </a:lnTo>
                  <a:lnTo>
                    <a:pt x="439015" y="30937"/>
                  </a:lnTo>
                  <a:lnTo>
                    <a:pt x="439842" y="26993"/>
                  </a:lnTo>
                  <a:lnTo>
                    <a:pt x="439842" y="21263"/>
                  </a:lnTo>
                  <a:lnTo>
                    <a:pt x="439842" y="15980"/>
                  </a:lnTo>
                  <a:lnTo>
                    <a:pt x="439005" y="12269"/>
                  </a:lnTo>
                  <a:lnTo>
                    <a:pt x="437331" y="10129"/>
                  </a:lnTo>
                  <a:lnTo>
                    <a:pt x="435657" y="7990"/>
                  </a:lnTo>
                  <a:lnTo>
                    <a:pt x="433573" y="6920"/>
                  </a:lnTo>
                  <a:lnTo>
                    <a:pt x="431080" y="6920"/>
                  </a:lnTo>
                  <a:close/>
                </a:path>
                <a:path w="542925" h="107314">
                  <a:moveTo>
                    <a:pt x="431136" y="86227"/>
                  </a:moveTo>
                  <a:lnTo>
                    <a:pt x="475896" y="0"/>
                  </a:lnTo>
                  <a:lnTo>
                    <a:pt x="484044" y="0"/>
                  </a:lnTo>
                  <a:lnTo>
                    <a:pt x="439452" y="86227"/>
                  </a:lnTo>
                  <a:lnTo>
                    <a:pt x="431136" y="86227"/>
                  </a:lnTo>
                  <a:close/>
                </a:path>
                <a:path w="542925" h="107314">
                  <a:moveTo>
                    <a:pt x="466520" y="64014"/>
                  </a:moveTo>
                  <a:lnTo>
                    <a:pt x="466520" y="58135"/>
                  </a:lnTo>
                  <a:lnTo>
                    <a:pt x="467990" y="53159"/>
                  </a:lnTo>
                  <a:lnTo>
                    <a:pt x="470929" y="49085"/>
                  </a:lnTo>
                  <a:lnTo>
                    <a:pt x="473868" y="45011"/>
                  </a:lnTo>
                  <a:lnTo>
                    <a:pt x="478147" y="42974"/>
                  </a:lnTo>
                  <a:lnTo>
                    <a:pt x="483765" y="42974"/>
                  </a:lnTo>
                  <a:lnTo>
                    <a:pt x="488900" y="42974"/>
                  </a:lnTo>
                  <a:lnTo>
                    <a:pt x="493151" y="44806"/>
                  </a:lnTo>
                  <a:lnTo>
                    <a:pt x="496518" y="48471"/>
                  </a:lnTo>
                  <a:lnTo>
                    <a:pt x="499885" y="52136"/>
                  </a:lnTo>
                  <a:lnTo>
                    <a:pt x="501569" y="57522"/>
                  </a:lnTo>
                  <a:lnTo>
                    <a:pt x="501569" y="64628"/>
                  </a:lnTo>
                  <a:lnTo>
                    <a:pt x="501569" y="71549"/>
                  </a:lnTo>
                  <a:lnTo>
                    <a:pt x="499867" y="76879"/>
                  </a:lnTo>
                  <a:lnTo>
                    <a:pt x="496462" y="80618"/>
                  </a:lnTo>
                  <a:lnTo>
                    <a:pt x="493058" y="84357"/>
                  </a:lnTo>
                  <a:lnTo>
                    <a:pt x="488844" y="86227"/>
                  </a:lnTo>
                  <a:lnTo>
                    <a:pt x="483821" y="86227"/>
                  </a:lnTo>
                  <a:lnTo>
                    <a:pt x="478873" y="86227"/>
                  </a:lnTo>
                  <a:lnTo>
                    <a:pt x="474752" y="84376"/>
                  </a:lnTo>
                  <a:lnTo>
                    <a:pt x="471459" y="80674"/>
                  </a:lnTo>
                  <a:lnTo>
                    <a:pt x="468166" y="76972"/>
                  </a:lnTo>
                  <a:lnTo>
                    <a:pt x="466520" y="71418"/>
                  </a:lnTo>
                  <a:lnTo>
                    <a:pt x="466520" y="64014"/>
                  </a:lnTo>
                  <a:close/>
                </a:path>
                <a:path w="542925" h="107314">
                  <a:moveTo>
                    <a:pt x="484044" y="49894"/>
                  </a:moveTo>
                  <a:lnTo>
                    <a:pt x="481514" y="49894"/>
                  </a:lnTo>
                  <a:lnTo>
                    <a:pt x="479421" y="50973"/>
                  </a:lnTo>
                  <a:lnTo>
                    <a:pt x="477766" y="53131"/>
                  </a:lnTo>
                  <a:lnTo>
                    <a:pt x="476110" y="55289"/>
                  </a:lnTo>
                  <a:lnTo>
                    <a:pt x="475282" y="59252"/>
                  </a:lnTo>
                  <a:lnTo>
                    <a:pt x="475282" y="65019"/>
                  </a:lnTo>
                  <a:lnTo>
                    <a:pt x="475282" y="70228"/>
                  </a:lnTo>
                  <a:lnTo>
                    <a:pt x="476119" y="73911"/>
                  </a:lnTo>
                  <a:lnTo>
                    <a:pt x="477794" y="76069"/>
                  </a:lnTo>
                  <a:lnTo>
                    <a:pt x="479468" y="78227"/>
                  </a:lnTo>
                  <a:lnTo>
                    <a:pt x="481533" y="79306"/>
                  </a:lnTo>
                  <a:lnTo>
                    <a:pt x="483989" y="79306"/>
                  </a:lnTo>
                  <a:lnTo>
                    <a:pt x="486556" y="79306"/>
                  </a:lnTo>
                  <a:lnTo>
                    <a:pt x="488667" y="78227"/>
                  </a:lnTo>
                  <a:lnTo>
                    <a:pt x="490323" y="76069"/>
                  </a:lnTo>
                  <a:lnTo>
                    <a:pt x="491979" y="73911"/>
                  </a:lnTo>
                  <a:lnTo>
                    <a:pt x="492807" y="69967"/>
                  </a:lnTo>
                  <a:lnTo>
                    <a:pt x="492807" y="64237"/>
                  </a:lnTo>
                  <a:lnTo>
                    <a:pt x="492807" y="58954"/>
                  </a:lnTo>
                  <a:lnTo>
                    <a:pt x="491969" y="55243"/>
                  </a:lnTo>
                  <a:lnTo>
                    <a:pt x="490295" y="53103"/>
                  </a:lnTo>
                  <a:lnTo>
                    <a:pt x="488621" y="50964"/>
                  </a:lnTo>
                  <a:lnTo>
                    <a:pt x="486537" y="49894"/>
                  </a:lnTo>
                  <a:lnTo>
                    <a:pt x="484044" y="49894"/>
                  </a:lnTo>
                  <a:close/>
                </a:path>
                <a:path w="542925" h="107314">
                  <a:moveTo>
                    <a:pt x="522721" y="107267"/>
                  </a:moveTo>
                  <a:lnTo>
                    <a:pt x="515522" y="107267"/>
                  </a:lnTo>
                  <a:lnTo>
                    <a:pt x="522822" y="93869"/>
                  </a:lnTo>
                  <a:lnTo>
                    <a:pt x="528037" y="80464"/>
                  </a:lnTo>
                  <a:lnTo>
                    <a:pt x="531166" y="67052"/>
                  </a:lnTo>
                  <a:lnTo>
                    <a:pt x="532209" y="53633"/>
                  </a:lnTo>
                  <a:lnTo>
                    <a:pt x="532209" y="46639"/>
                  </a:lnTo>
                  <a:lnTo>
                    <a:pt x="531409" y="39699"/>
                  </a:lnTo>
                  <a:lnTo>
                    <a:pt x="529809" y="32816"/>
                  </a:lnTo>
                  <a:lnTo>
                    <a:pt x="528544" y="27235"/>
                  </a:lnTo>
                  <a:lnTo>
                    <a:pt x="526777" y="21877"/>
                  </a:lnTo>
                  <a:lnTo>
                    <a:pt x="524507" y="16743"/>
                  </a:lnTo>
                  <a:lnTo>
                    <a:pt x="523056" y="13394"/>
                  </a:lnTo>
                  <a:lnTo>
                    <a:pt x="520061" y="7813"/>
                  </a:lnTo>
                  <a:lnTo>
                    <a:pt x="515522" y="0"/>
                  </a:lnTo>
                  <a:lnTo>
                    <a:pt x="522721" y="0"/>
                  </a:lnTo>
                  <a:lnTo>
                    <a:pt x="540117" y="34281"/>
                  </a:lnTo>
                  <a:lnTo>
                    <a:pt x="542534" y="53578"/>
                  </a:lnTo>
                  <a:lnTo>
                    <a:pt x="542173" y="61049"/>
                  </a:lnTo>
                  <a:lnTo>
                    <a:pt x="526696" y="101798"/>
                  </a:lnTo>
                  <a:lnTo>
                    <a:pt x="522721" y="107267"/>
                  </a:lnTo>
                  <a:close/>
                </a:path>
              </a:pathLst>
            </a:custGeom>
            <a:ln w="28574">
              <a:solidFill>
                <a:srgbClr val="FFFFFF"/>
              </a:solidFill>
            </a:ln>
          </p:spPr>
          <p:txBody>
            <a:bodyPr wrap="square" lIns="0" tIns="0" rIns="0" bIns="0" rtlCol="0"/>
            <a:lstStyle/>
            <a:p>
              <a:endParaRPr sz="1634"/>
            </a:p>
          </p:txBody>
        </p:sp>
        <p:sp>
          <p:nvSpPr>
            <p:cNvPr id="32" name="object 32"/>
            <p:cNvSpPr txBox="1"/>
            <p:nvPr/>
          </p:nvSpPr>
          <p:spPr>
            <a:xfrm>
              <a:off x="3305389" y="2604669"/>
              <a:ext cx="530775" cy="137379"/>
            </a:xfrm>
            <a:prstGeom prst="rect">
              <a:avLst/>
            </a:prstGeom>
          </p:spPr>
          <p:txBody>
            <a:bodyPr vert="horz" wrap="square" lIns="0" tIns="11526" rIns="0" bIns="0" rtlCol="0">
              <a:spAutoFit/>
            </a:bodyPr>
            <a:lstStyle/>
            <a:p>
              <a:pPr marL="11527">
                <a:spcBef>
                  <a:spcPts val="91"/>
                </a:spcBef>
              </a:pPr>
              <a:r>
                <a:rPr sz="817" dirty="0">
                  <a:solidFill>
                    <a:srgbClr val="212121"/>
                  </a:solidFill>
                  <a:latin typeface="Arial"/>
                  <a:cs typeface="Arial"/>
                </a:rPr>
                <a:t>17 (42.5%)</a:t>
              </a:r>
              <a:endParaRPr sz="817">
                <a:latin typeface="Arial"/>
                <a:cs typeface="Arial"/>
              </a:endParaRPr>
            </a:p>
          </p:txBody>
        </p:sp>
        <p:grpSp>
          <p:nvGrpSpPr>
            <p:cNvPr id="33" name="object 33"/>
            <p:cNvGrpSpPr/>
            <p:nvPr/>
          </p:nvGrpSpPr>
          <p:grpSpPr>
            <a:xfrm>
              <a:off x="3644156" y="2925356"/>
              <a:ext cx="526741" cy="123329"/>
              <a:chOff x="6031122" y="2631729"/>
              <a:chExt cx="580390" cy="135890"/>
            </a:xfrm>
          </p:grpSpPr>
          <p:sp>
            <p:nvSpPr>
              <p:cNvPr id="34" name="object 34"/>
              <p:cNvSpPr/>
              <p:nvPr/>
            </p:nvSpPr>
            <p:spPr>
              <a:xfrm>
                <a:off x="6045410" y="2647077"/>
                <a:ext cx="102870" cy="82550"/>
              </a:xfrm>
              <a:custGeom>
                <a:avLst/>
                <a:gdLst/>
                <a:ahLst/>
                <a:cxnLst/>
                <a:rect l="l" t="t" r="r" b="b"/>
                <a:pathLst>
                  <a:path w="102870" h="82550">
                    <a:moveTo>
                      <a:pt x="54154" y="72497"/>
                    </a:moveTo>
                    <a:lnTo>
                      <a:pt x="54154" y="82153"/>
                    </a:lnTo>
                    <a:lnTo>
                      <a:pt x="74" y="82153"/>
                    </a:lnTo>
                    <a:lnTo>
                      <a:pt x="0" y="79734"/>
                    </a:lnTo>
                    <a:lnTo>
                      <a:pt x="390" y="77409"/>
                    </a:lnTo>
                    <a:lnTo>
                      <a:pt x="1246" y="75176"/>
                    </a:lnTo>
                    <a:lnTo>
                      <a:pt x="2623" y="71493"/>
                    </a:lnTo>
                    <a:lnTo>
                      <a:pt x="4827" y="67865"/>
                    </a:lnTo>
                    <a:lnTo>
                      <a:pt x="7859" y="64293"/>
                    </a:lnTo>
                    <a:lnTo>
                      <a:pt x="10892" y="60721"/>
                    </a:lnTo>
                    <a:lnTo>
                      <a:pt x="15273" y="56591"/>
                    </a:lnTo>
                    <a:lnTo>
                      <a:pt x="21003" y="51903"/>
                    </a:lnTo>
                    <a:lnTo>
                      <a:pt x="29895" y="44611"/>
                    </a:lnTo>
                    <a:lnTo>
                      <a:pt x="35904" y="38834"/>
                    </a:lnTo>
                    <a:lnTo>
                      <a:pt x="39030" y="34574"/>
                    </a:lnTo>
                    <a:lnTo>
                      <a:pt x="42155" y="30314"/>
                    </a:lnTo>
                    <a:lnTo>
                      <a:pt x="43718" y="26286"/>
                    </a:lnTo>
                    <a:lnTo>
                      <a:pt x="43718" y="22491"/>
                    </a:lnTo>
                    <a:lnTo>
                      <a:pt x="43718" y="18510"/>
                    </a:lnTo>
                    <a:lnTo>
                      <a:pt x="42295" y="15152"/>
                    </a:lnTo>
                    <a:lnTo>
                      <a:pt x="39448" y="12417"/>
                    </a:lnTo>
                    <a:lnTo>
                      <a:pt x="36602" y="9683"/>
                    </a:lnTo>
                    <a:lnTo>
                      <a:pt x="32891" y="8315"/>
                    </a:lnTo>
                    <a:lnTo>
                      <a:pt x="28314" y="8315"/>
                    </a:lnTo>
                    <a:lnTo>
                      <a:pt x="23477" y="8315"/>
                    </a:lnTo>
                    <a:lnTo>
                      <a:pt x="12296" y="24724"/>
                    </a:lnTo>
                    <a:lnTo>
                      <a:pt x="1971" y="23663"/>
                    </a:lnTo>
                    <a:lnTo>
                      <a:pt x="2678" y="15961"/>
                    </a:lnTo>
                    <a:lnTo>
                      <a:pt x="5339" y="10092"/>
                    </a:lnTo>
                    <a:lnTo>
                      <a:pt x="9952" y="6055"/>
                    </a:lnTo>
                    <a:lnTo>
                      <a:pt x="14566" y="2018"/>
                    </a:lnTo>
                    <a:lnTo>
                      <a:pt x="20761" y="0"/>
                    </a:lnTo>
                    <a:lnTo>
                      <a:pt x="28537" y="0"/>
                    </a:lnTo>
                    <a:lnTo>
                      <a:pt x="36388" y="0"/>
                    </a:lnTo>
                    <a:lnTo>
                      <a:pt x="42602" y="2176"/>
                    </a:lnTo>
                    <a:lnTo>
                      <a:pt x="47178" y="6529"/>
                    </a:lnTo>
                    <a:lnTo>
                      <a:pt x="51754" y="10883"/>
                    </a:lnTo>
                    <a:lnTo>
                      <a:pt x="54043" y="16278"/>
                    </a:lnTo>
                    <a:lnTo>
                      <a:pt x="54043" y="22714"/>
                    </a:lnTo>
                    <a:lnTo>
                      <a:pt x="54043" y="25989"/>
                    </a:lnTo>
                    <a:lnTo>
                      <a:pt x="29877" y="56759"/>
                    </a:lnTo>
                    <a:lnTo>
                      <a:pt x="23849" y="61819"/>
                    </a:lnTo>
                    <a:lnTo>
                      <a:pt x="19980" y="65251"/>
                    </a:lnTo>
                    <a:lnTo>
                      <a:pt x="18268" y="67056"/>
                    </a:lnTo>
                    <a:lnTo>
                      <a:pt x="16557" y="68860"/>
                    </a:lnTo>
                    <a:lnTo>
                      <a:pt x="15143" y="70674"/>
                    </a:lnTo>
                    <a:lnTo>
                      <a:pt x="14027" y="72497"/>
                    </a:lnTo>
                    <a:lnTo>
                      <a:pt x="54154" y="72497"/>
                    </a:lnTo>
                    <a:close/>
                  </a:path>
                  <a:path w="102870" h="82550">
                    <a:moveTo>
                      <a:pt x="102765" y="82153"/>
                    </a:moveTo>
                    <a:lnTo>
                      <a:pt x="92719" y="82153"/>
                    </a:lnTo>
                    <a:lnTo>
                      <a:pt x="92719" y="18138"/>
                    </a:lnTo>
                    <a:lnTo>
                      <a:pt x="90301" y="20445"/>
                    </a:lnTo>
                    <a:lnTo>
                      <a:pt x="87129" y="22752"/>
                    </a:lnTo>
                    <a:lnTo>
                      <a:pt x="83204" y="25058"/>
                    </a:lnTo>
                    <a:lnTo>
                      <a:pt x="79278" y="27365"/>
                    </a:lnTo>
                    <a:lnTo>
                      <a:pt x="75753" y="29095"/>
                    </a:lnTo>
                    <a:lnTo>
                      <a:pt x="72628" y="30249"/>
                    </a:lnTo>
                    <a:lnTo>
                      <a:pt x="72628" y="20538"/>
                    </a:lnTo>
                    <a:lnTo>
                      <a:pt x="78246" y="17896"/>
                    </a:lnTo>
                    <a:lnTo>
                      <a:pt x="83157" y="14696"/>
                    </a:lnTo>
                    <a:lnTo>
                      <a:pt x="87362" y="10938"/>
                    </a:lnTo>
                    <a:lnTo>
                      <a:pt x="91566" y="7180"/>
                    </a:lnTo>
                    <a:lnTo>
                      <a:pt x="94543" y="3534"/>
                    </a:lnTo>
                    <a:lnTo>
                      <a:pt x="96291" y="0"/>
                    </a:lnTo>
                    <a:lnTo>
                      <a:pt x="102765" y="0"/>
                    </a:lnTo>
                    <a:lnTo>
                      <a:pt x="102765" y="82153"/>
                    </a:lnTo>
                    <a:close/>
                  </a:path>
                </a:pathLst>
              </a:custGeom>
              <a:ln w="28574">
                <a:solidFill>
                  <a:srgbClr val="FFFFFF"/>
                </a:solidFill>
              </a:ln>
            </p:spPr>
            <p:txBody>
              <a:bodyPr wrap="square" lIns="0" tIns="0" rIns="0" bIns="0" rtlCol="0"/>
              <a:lstStyle/>
              <a:p>
                <a:endParaRPr sz="1634"/>
              </a:p>
            </p:txBody>
          </p:sp>
          <p:pic>
            <p:nvPicPr>
              <p:cNvPr id="35" name="object 35"/>
              <p:cNvPicPr/>
              <p:nvPr/>
            </p:nvPicPr>
            <p:blipFill>
              <a:blip r:embed="rId2" cstate="print"/>
              <a:stretch>
                <a:fillRect/>
              </a:stretch>
            </p:blipFill>
            <p:spPr>
              <a:xfrm>
                <a:off x="6193550" y="2631729"/>
                <a:ext cx="417741" cy="135842"/>
              </a:xfrm>
              <a:prstGeom prst="rect">
                <a:avLst/>
              </a:prstGeom>
            </p:spPr>
          </p:pic>
        </p:grpSp>
        <p:sp>
          <p:nvSpPr>
            <p:cNvPr id="36" name="object 36"/>
            <p:cNvSpPr txBox="1"/>
            <p:nvPr/>
          </p:nvSpPr>
          <p:spPr>
            <a:xfrm>
              <a:off x="3642526" y="2898584"/>
              <a:ext cx="530775" cy="137379"/>
            </a:xfrm>
            <a:prstGeom prst="rect">
              <a:avLst/>
            </a:prstGeom>
          </p:spPr>
          <p:txBody>
            <a:bodyPr vert="horz" wrap="square" lIns="0" tIns="11526" rIns="0" bIns="0" rtlCol="0">
              <a:spAutoFit/>
            </a:bodyPr>
            <a:lstStyle/>
            <a:p>
              <a:pPr marL="11527">
                <a:spcBef>
                  <a:spcPts val="91"/>
                </a:spcBef>
              </a:pPr>
              <a:r>
                <a:rPr sz="817" dirty="0">
                  <a:solidFill>
                    <a:srgbClr val="212121"/>
                  </a:solidFill>
                  <a:latin typeface="Arial"/>
                  <a:cs typeface="Arial"/>
                </a:rPr>
                <a:t>21 (52.5%)</a:t>
              </a:r>
              <a:endParaRPr sz="817">
                <a:latin typeface="Arial"/>
                <a:cs typeface="Arial"/>
              </a:endParaRPr>
            </a:p>
          </p:txBody>
        </p:sp>
        <p:sp>
          <p:nvSpPr>
            <p:cNvPr id="37" name="object 37"/>
            <p:cNvSpPr/>
            <p:nvPr/>
          </p:nvSpPr>
          <p:spPr>
            <a:xfrm>
              <a:off x="2057884" y="3232238"/>
              <a:ext cx="299101" cy="97394"/>
            </a:xfrm>
            <a:custGeom>
              <a:avLst/>
              <a:gdLst/>
              <a:ahLst/>
              <a:cxnLst/>
              <a:rect l="l" t="t" r="r" b="b"/>
              <a:pathLst>
                <a:path w="329564" h="107314">
                  <a:moveTo>
                    <a:pt x="54154" y="73558"/>
                  </a:moveTo>
                  <a:lnTo>
                    <a:pt x="54154" y="83213"/>
                  </a:lnTo>
                  <a:lnTo>
                    <a:pt x="74" y="83213"/>
                  </a:lnTo>
                  <a:lnTo>
                    <a:pt x="0" y="80795"/>
                  </a:lnTo>
                  <a:lnTo>
                    <a:pt x="390" y="78469"/>
                  </a:lnTo>
                  <a:lnTo>
                    <a:pt x="1246" y="76237"/>
                  </a:lnTo>
                  <a:lnTo>
                    <a:pt x="2623" y="72553"/>
                  </a:lnTo>
                  <a:lnTo>
                    <a:pt x="4827" y="68925"/>
                  </a:lnTo>
                  <a:lnTo>
                    <a:pt x="7859" y="65354"/>
                  </a:lnTo>
                  <a:lnTo>
                    <a:pt x="10892" y="61782"/>
                  </a:lnTo>
                  <a:lnTo>
                    <a:pt x="15273" y="57652"/>
                  </a:lnTo>
                  <a:lnTo>
                    <a:pt x="21003" y="52964"/>
                  </a:lnTo>
                  <a:lnTo>
                    <a:pt x="29895" y="45671"/>
                  </a:lnTo>
                  <a:lnTo>
                    <a:pt x="35904" y="39895"/>
                  </a:lnTo>
                  <a:lnTo>
                    <a:pt x="39030" y="35635"/>
                  </a:lnTo>
                  <a:lnTo>
                    <a:pt x="42155" y="31374"/>
                  </a:lnTo>
                  <a:lnTo>
                    <a:pt x="43718" y="27347"/>
                  </a:lnTo>
                  <a:lnTo>
                    <a:pt x="43718" y="23552"/>
                  </a:lnTo>
                  <a:lnTo>
                    <a:pt x="43718" y="19570"/>
                  </a:lnTo>
                  <a:lnTo>
                    <a:pt x="42295" y="16212"/>
                  </a:lnTo>
                  <a:lnTo>
                    <a:pt x="39448" y="13478"/>
                  </a:lnTo>
                  <a:lnTo>
                    <a:pt x="36602" y="10743"/>
                  </a:lnTo>
                  <a:lnTo>
                    <a:pt x="32891" y="9376"/>
                  </a:lnTo>
                  <a:lnTo>
                    <a:pt x="28314" y="9376"/>
                  </a:lnTo>
                  <a:lnTo>
                    <a:pt x="23477" y="9376"/>
                  </a:lnTo>
                  <a:lnTo>
                    <a:pt x="12296" y="25784"/>
                  </a:lnTo>
                  <a:lnTo>
                    <a:pt x="1971" y="24724"/>
                  </a:lnTo>
                  <a:lnTo>
                    <a:pt x="2678" y="17022"/>
                  </a:lnTo>
                  <a:lnTo>
                    <a:pt x="5339" y="11152"/>
                  </a:lnTo>
                  <a:lnTo>
                    <a:pt x="9952" y="7115"/>
                  </a:lnTo>
                  <a:lnTo>
                    <a:pt x="14566" y="3078"/>
                  </a:lnTo>
                  <a:lnTo>
                    <a:pt x="20761" y="1060"/>
                  </a:lnTo>
                  <a:lnTo>
                    <a:pt x="28537" y="1060"/>
                  </a:lnTo>
                  <a:lnTo>
                    <a:pt x="36388" y="1060"/>
                  </a:lnTo>
                  <a:lnTo>
                    <a:pt x="42602" y="3237"/>
                  </a:lnTo>
                  <a:lnTo>
                    <a:pt x="47178" y="7590"/>
                  </a:lnTo>
                  <a:lnTo>
                    <a:pt x="51754" y="11943"/>
                  </a:lnTo>
                  <a:lnTo>
                    <a:pt x="54043" y="17338"/>
                  </a:lnTo>
                  <a:lnTo>
                    <a:pt x="54043" y="23775"/>
                  </a:lnTo>
                  <a:lnTo>
                    <a:pt x="54043" y="27049"/>
                  </a:lnTo>
                  <a:lnTo>
                    <a:pt x="53373" y="30267"/>
                  </a:lnTo>
                  <a:lnTo>
                    <a:pt x="52034" y="33430"/>
                  </a:lnTo>
                  <a:lnTo>
                    <a:pt x="50694" y="36593"/>
                  </a:lnTo>
                  <a:lnTo>
                    <a:pt x="23849" y="62879"/>
                  </a:lnTo>
                  <a:lnTo>
                    <a:pt x="19980" y="66312"/>
                  </a:lnTo>
                  <a:lnTo>
                    <a:pt x="18268" y="68116"/>
                  </a:lnTo>
                  <a:lnTo>
                    <a:pt x="16557" y="69921"/>
                  </a:lnTo>
                  <a:lnTo>
                    <a:pt x="15143" y="71735"/>
                  </a:lnTo>
                  <a:lnTo>
                    <a:pt x="14027" y="73558"/>
                  </a:lnTo>
                  <a:lnTo>
                    <a:pt x="54154" y="73558"/>
                  </a:lnTo>
                  <a:close/>
                </a:path>
                <a:path w="329564" h="107314">
                  <a:moveTo>
                    <a:pt x="118671" y="107267"/>
                  </a:moveTo>
                  <a:lnTo>
                    <a:pt x="100296" y="68395"/>
                  </a:lnTo>
                  <a:lnTo>
                    <a:pt x="98859" y="53578"/>
                  </a:lnTo>
                  <a:lnTo>
                    <a:pt x="99127" y="47006"/>
                  </a:lnTo>
                  <a:lnTo>
                    <a:pt x="113767" y="7011"/>
                  </a:lnTo>
                  <a:lnTo>
                    <a:pt x="118671" y="0"/>
                  </a:lnTo>
                  <a:lnTo>
                    <a:pt x="125871" y="0"/>
                  </a:lnTo>
                  <a:lnTo>
                    <a:pt x="121369" y="7739"/>
                  </a:lnTo>
                  <a:lnTo>
                    <a:pt x="118392" y="13264"/>
                  </a:lnTo>
                  <a:lnTo>
                    <a:pt x="116941" y="16575"/>
                  </a:lnTo>
                  <a:lnTo>
                    <a:pt x="114672" y="21710"/>
                  </a:lnTo>
                  <a:lnTo>
                    <a:pt x="112886" y="27068"/>
                  </a:lnTo>
                  <a:lnTo>
                    <a:pt x="111583" y="32649"/>
                  </a:lnTo>
                  <a:lnTo>
                    <a:pt x="109983" y="39606"/>
                  </a:lnTo>
                  <a:lnTo>
                    <a:pt x="109184" y="46601"/>
                  </a:lnTo>
                  <a:lnTo>
                    <a:pt x="109184" y="53633"/>
                  </a:lnTo>
                  <a:lnTo>
                    <a:pt x="110226" y="67052"/>
                  </a:lnTo>
                  <a:lnTo>
                    <a:pt x="113355" y="80464"/>
                  </a:lnTo>
                  <a:lnTo>
                    <a:pt x="118570" y="93869"/>
                  </a:lnTo>
                  <a:lnTo>
                    <a:pt x="125871" y="107267"/>
                  </a:lnTo>
                  <a:lnTo>
                    <a:pt x="118671" y="107267"/>
                  </a:lnTo>
                  <a:close/>
                </a:path>
                <a:path w="329564" h="107314">
                  <a:moveTo>
                    <a:pt x="134745" y="61782"/>
                  </a:moveTo>
                  <a:lnTo>
                    <a:pt x="145293" y="60889"/>
                  </a:lnTo>
                  <a:lnTo>
                    <a:pt x="146074" y="66023"/>
                  </a:lnTo>
                  <a:lnTo>
                    <a:pt x="147888" y="69884"/>
                  </a:lnTo>
                  <a:lnTo>
                    <a:pt x="150734" y="72469"/>
                  </a:lnTo>
                  <a:lnTo>
                    <a:pt x="153581" y="75055"/>
                  </a:lnTo>
                  <a:lnTo>
                    <a:pt x="157013" y="76348"/>
                  </a:lnTo>
                  <a:lnTo>
                    <a:pt x="161032" y="76348"/>
                  </a:lnTo>
                  <a:lnTo>
                    <a:pt x="165868" y="76348"/>
                  </a:lnTo>
                  <a:lnTo>
                    <a:pt x="169961" y="74525"/>
                  </a:lnTo>
                  <a:lnTo>
                    <a:pt x="173310" y="70879"/>
                  </a:lnTo>
                  <a:lnTo>
                    <a:pt x="176658" y="67233"/>
                  </a:lnTo>
                  <a:lnTo>
                    <a:pt x="178333" y="62396"/>
                  </a:lnTo>
                  <a:lnTo>
                    <a:pt x="178333" y="56368"/>
                  </a:lnTo>
                  <a:lnTo>
                    <a:pt x="178333" y="50638"/>
                  </a:lnTo>
                  <a:lnTo>
                    <a:pt x="176724" y="46118"/>
                  </a:lnTo>
                  <a:lnTo>
                    <a:pt x="173505" y="42806"/>
                  </a:lnTo>
                  <a:lnTo>
                    <a:pt x="170287" y="39495"/>
                  </a:lnTo>
                  <a:lnTo>
                    <a:pt x="166073" y="37839"/>
                  </a:lnTo>
                  <a:lnTo>
                    <a:pt x="160864" y="37839"/>
                  </a:lnTo>
                  <a:lnTo>
                    <a:pt x="157627" y="37839"/>
                  </a:lnTo>
                  <a:lnTo>
                    <a:pt x="154706" y="38574"/>
                  </a:lnTo>
                  <a:lnTo>
                    <a:pt x="152102" y="40044"/>
                  </a:lnTo>
                  <a:lnTo>
                    <a:pt x="149497" y="41513"/>
                  </a:lnTo>
                  <a:lnTo>
                    <a:pt x="147451" y="43420"/>
                  </a:lnTo>
                  <a:lnTo>
                    <a:pt x="145963" y="45764"/>
                  </a:lnTo>
                  <a:lnTo>
                    <a:pt x="136531" y="44536"/>
                  </a:lnTo>
                  <a:lnTo>
                    <a:pt x="144456" y="2511"/>
                  </a:lnTo>
                  <a:lnTo>
                    <a:pt x="185142" y="2511"/>
                  </a:lnTo>
                  <a:lnTo>
                    <a:pt x="185142" y="12110"/>
                  </a:lnTo>
                  <a:lnTo>
                    <a:pt x="152492" y="12110"/>
                  </a:lnTo>
                  <a:lnTo>
                    <a:pt x="148083" y="34100"/>
                  </a:lnTo>
                  <a:lnTo>
                    <a:pt x="152995" y="30677"/>
                  </a:lnTo>
                  <a:lnTo>
                    <a:pt x="158148" y="28965"/>
                  </a:lnTo>
                  <a:lnTo>
                    <a:pt x="163543" y="28965"/>
                  </a:lnTo>
                  <a:lnTo>
                    <a:pt x="170687" y="28965"/>
                  </a:lnTo>
                  <a:lnTo>
                    <a:pt x="176714" y="31439"/>
                  </a:lnTo>
                  <a:lnTo>
                    <a:pt x="181626" y="36388"/>
                  </a:lnTo>
                  <a:lnTo>
                    <a:pt x="186537" y="41337"/>
                  </a:lnTo>
                  <a:lnTo>
                    <a:pt x="188993" y="47699"/>
                  </a:lnTo>
                  <a:lnTo>
                    <a:pt x="188993" y="55475"/>
                  </a:lnTo>
                  <a:lnTo>
                    <a:pt x="188993" y="62879"/>
                  </a:lnTo>
                  <a:lnTo>
                    <a:pt x="186835" y="69279"/>
                  </a:lnTo>
                  <a:lnTo>
                    <a:pt x="182519" y="74674"/>
                  </a:lnTo>
                  <a:lnTo>
                    <a:pt x="177272" y="81297"/>
                  </a:lnTo>
                  <a:lnTo>
                    <a:pt x="170110" y="84608"/>
                  </a:lnTo>
                  <a:lnTo>
                    <a:pt x="161032" y="84608"/>
                  </a:lnTo>
                  <a:lnTo>
                    <a:pt x="153590" y="84608"/>
                  </a:lnTo>
                  <a:lnTo>
                    <a:pt x="147516" y="82525"/>
                  </a:lnTo>
                  <a:lnTo>
                    <a:pt x="142809" y="78357"/>
                  </a:lnTo>
                  <a:lnTo>
                    <a:pt x="138103" y="74190"/>
                  </a:lnTo>
                  <a:lnTo>
                    <a:pt x="135414" y="68665"/>
                  </a:lnTo>
                  <a:lnTo>
                    <a:pt x="134745" y="61782"/>
                  </a:lnTo>
                  <a:close/>
                </a:path>
                <a:path w="329564" h="107314">
                  <a:moveTo>
                    <a:pt x="200211" y="21040"/>
                  </a:moveTo>
                  <a:lnTo>
                    <a:pt x="200211" y="15199"/>
                  </a:lnTo>
                  <a:lnTo>
                    <a:pt x="201680" y="10231"/>
                  </a:lnTo>
                  <a:lnTo>
                    <a:pt x="204620" y="6139"/>
                  </a:lnTo>
                  <a:lnTo>
                    <a:pt x="207559" y="2046"/>
                  </a:lnTo>
                  <a:lnTo>
                    <a:pt x="211819" y="0"/>
                  </a:lnTo>
                  <a:lnTo>
                    <a:pt x="217400" y="0"/>
                  </a:lnTo>
                  <a:lnTo>
                    <a:pt x="222535" y="0"/>
                  </a:lnTo>
                  <a:lnTo>
                    <a:pt x="226786" y="1832"/>
                  </a:lnTo>
                  <a:lnTo>
                    <a:pt x="230153" y="5497"/>
                  </a:lnTo>
                  <a:lnTo>
                    <a:pt x="233520" y="9162"/>
                  </a:lnTo>
                  <a:lnTo>
                    <a:pt x="235204" y="14547"/>
                  </a:lnTo>
                  <a:lnTo>
                    <a:pt x="235204" y="21654"/>
                  </a:lnTo>
                  <a:lnTo>
                    <a:pt x="235204" y="28574"/>
                  </a:lnTo>
                  <a:lnTo>
                    <a:pt x="233501" y="33904"/>
                  </a:lnTo>
                  <a:lnTo>
                    <a:pt x="230097" y="37644"/>
                  </a:lnTo>
                  <a:lnTo>
                    <a:pt x="226693" y="41383"/>
                  </a:lnTo>
                  <a:lnTo>
                    <a:pt x="222498" y="43253"/>
                  </a:lnTo>
                  <a:lnTo>
                    <a:pt x="217512" y="43253"/>
                  </a:lnTo>
                  <a:lnTo>
                    <a:pt x="212563" y="43253"/>
                  </a:lnTo>
                  <a:lnTo>
                    <a:pt x="208443" y="41411"/>
                  </a:lnTo>
                  <a:lnTo>
                    <a:pt x="205150" y="37727"/>
                  </a:lnTo>
                  <a:lnTo>
                    <a:pt x="201857" y="34044"/>
                  </a:lnTo>
                  <a:lnTo>
                    <a:pt x="200211" y="28481"/>
                  </a:lnTo>
                  <a:lnTo>
                    <a:pt x="200211" y="21040"/>
                  </a:lnTo>
                  <a:close/>
                </a:path>
                <a:path w="329564" h="107314">
                  <a:moveTo>
                    <a:pt x="217679" y="6920"/>
                  </a:moveTo>
                  <a:lnTo>
                    <a:pt x="215186" y="6920"/>
                  </a:lnTo>
                  <a:lnTo>
                    <a:pt x="213112" y="7999"/>
                  </a:lnTo>
                  <a:lnTo>
                    <a:pt x="211456" y="10157"/>
                  </a:lnTo>
                  <a:lnTo>
                    <a:pt x="209801" y="12315"/>
                  </a:lnTo>
                  <a:lnTo>
                    <a:pt x="208973" y="16278"/>
                  </a:lnTo>
                  <a:lnTo>
                    <a:pt x="208973" y="22045"/>
                  </a:lnTo>
                  <a:lnTo>
                    <a:pt x="208973" y="27291"/>
                  </a:lnTo>
                  <a:lnTo>
                    <a:pt x="209810" y="30984"/>
                  </a:lnTo>
                  <a:lnTo>
                    <a:pt x="211484" y="33123"/>
                  </a:lnTo>
                  <a:lnTo>
                    <a:pt x="213159" y="35262"/>
                  </a:lnTo>
                  <a:lnTo>
                    <a:pt x="215224" y="36332"/>
                  </a:lnTo>
                  <a:lnTo>
                    <a:pt x="217679" y="36332"/>
                  </a:lnTo>
                  <a:lnTo>
                    <a:pt x="220209" y="36332"/>
                  </a:lnTo>
                  <a:lnTo>
                    <a:pt x="222302" y="35253"/>
                  </a:lnTo>
                  <a:lnTo>
                    <a:pt x="223958" y="33095"/>
                  </a:lnTo>
                  <a:lnTo>
                    <a:pt x="225614" y="30937"/>
                  </a:lnTo>
                  <a:lnTo>
                    <a:pt x="226441" y="26993"/>
                  </a:lnTo>
                  <a:lnTo>
                    <a:pt x="226441" y="21263"/>
                  </a:lnTo>
                  <a:lnTo>
                    <a:pt x="226441" y="15980"/>
                  </a:lnTo>
                  <a:lnTo>
                    <a:pt x="225604" y="12269"/>
                  </a:lnTo>
                  <a:lnTo>
                    <a:pt x="223930" y="10129"/>
                  </a:lnTo>
                  <a:lnTo>
                    <a:pt x="222256" y="7990"/>
                  </a:lnTo>
                  <a:lnTo>
                    <a:pt x="220172" y="6920"/>
                  </a:lnTo>
                  <a:lnTo>
                    <a:pt x="217679" y="6920"/>
                  </a:lnTo>
                  <a:close/>
                </a:path>
                <a:path w="329564" h="107314">
                  <a:moveTo>
                    <a:pt x="217735" y="86227"/>
                  </a:moveTo>
                  <a:lnTo>
                    <a:pt x="262495" y="0"/>
                  </a:lnTo>
                  <a:lnTo>
                    <a:pt x="270643" y="0"/>
                  </a:lnTo>
                  <a:lnTo>
                    <a:pt x="226051" y="86227"/>
                  </a:lnTo>
                  <a:lnTo>
                    <a:pt x="217735" y="86227"/>
                  </a:lnTo>
                  <a:close/>
                </a:path>
                <a:path w="329564" h="107314">
                  <a:moveTo>
                    <a:pt x="253119" y="64014"/>
                  </a:moveTo>
                  <a:lnTo>
                    <a:pt x="253119" y="58135"/>
                  </a:lnTo>
                  <a:lnTo>
                    <a:pt x="254589" y="53159"/>
                  </a:lnTo>
                  <a:lnTo>
                    <a:pt x="257528" y="49085"/>
                  </a:lnTo>
                  <a:lnTo>
                    <a:pt x="260467" y="45011"/>
                  </a:lnTo>
                  <a:lnTo>
                    <a:pt x="264746" y="42974"/>
                  </a:lnTo>
                  <a:lnTo>
                    <a:pt x="270364" y="42974"/>
                  </a:lnTo>
                  <a:lnTo>
                    <a:pt x="275499" y="42974"/>
                  </a:lnTo>
                  <a:lnTo>
                    <a:pt x="279750" y="44806"/>
                  </a:lnTo>
                  <a:lnTo>
                    <a:pt x="283117" y="48471"/>
                  </a:lnTo>
                  <a:lnTo>
                    <a:pt x="286484" y="52136"/>
                  </a:lnTo>
                  <a:lnTo>
                    <a:pt x="288168" y="57522"/>
                  </a:lnTo>
                  <a:lnTo>
                    <a:pt x="288168" y="64628"/>
                  </a:lnTo>
                  <a:lnTo>
                    <a:pt x="288168" y="71549"/>
                  </a:lnTo>
                  <a:lnTo>
                    <a:pt x="286466" y="76879"/>
                  </a:lnTo>
                  <a:lnTo>
                    <a:pt x="283061" y="80618"/>
                  </a:lnTo>
                  <a:lnTo>
                    <a:pt x="279657" y="84357"/>
                  </a:lnTo>
                  <a:lnTo>
                    <a:pt x="275443" y="86227"/>
                  </a:lnTo>
                  <a:lnTo>
                    <a:pt x="270420" y="86227"/>
                  </a:lnTo>
                  <a:lnTo>
                    <a:pt x="265472" y="86227"/>
                  </a:lnTo>
                  <a:lnTo>
                    <a:pt x="261351" y="84376"/>
                  </a:lnTo>
                  <a:lnTo>
                    <a:pt x="258058" y="80674"/>
                  </a:lnTo>
                  <a:lnTo>
                    <a:pt x="254765" y="76972"/>
                  </a:lnTo>
                  <a:lnTo>
                    <a:pt x="253119" y="71418"/>
                  </a:lnTo>
                  <a:lnTo>
                    <a:pt x="253119" y="64014"/>
                  </a:lnTo>
                  <a:close/>
                </a:path>
                <a:path w="329564" h="107314">
                  <a:moveTo>
                    <a:pt x="270643" y="49894"/>
                  </a:moveTo>
                  <a:lnTo>
                    <a:pt x="268113" y="49894"/>
                  </a:lnTo>
                  <a:lnTo>
                    <a:pt x="266020" y="50973"/>
                  </a:lnTo>
                  <a:lnTo>
                    <a:pt x="264365" y="53131"/>
                  </a:lnTo>
                  <a:lnTo>
                    <a:pt x="262709" y="55289"/>
                  </a:lnTo>
                  <a:lnTo>
                    <a:pt x="261881" y="59252"/>
                  </a:lnTo>
                  <a:lnTo>
                    <a:pt x="261881" y="65019"/>
                  </a:lnTo>
                  <a:lnTo>
                    <a:pt x="261881" y="70228"/>
                  </a:lnTo>
                  <a:lnTo>
                    <a:pt x="262718" y="73911"/>
                  </a:lnTo>
                  <a:lnTo>
                    <a:pt x="264393" y="76069"/>
                  </a:lnTo>
                  <a:lnTo>
                    <a:pt x="266067" y="78227"/>
                  </a:lnTo>
                  <a:lnTo>
                    <a:pt x="268132" y="79306"/>
                  </a:lnTo>
                  <a:lnTo>
                    <a:pt x="270588" y="79306"/>
                  </a:lnTo>
                  <a:lnTo>
                    <a:pt x="273155" y="79306"/>
                  </a:lnTo>
                  <a:lnTo>
                    <a:pt x="275266" y="78227"/>
                  </a:lnTo>
                  <a:lnTo>
                    <a:pt x="276922" y="76069"/>
                  </a:lnTo>
                  <a:lnTo>
                    <a:pt x="278578" y="73911"/>
                  </a:lnTo>
                  <a:lnTo>
                    <a:pt x="279406" y="69967"/>
                  </a:lnTo>
                  <a:lnTo>
                    <a:pt x="279406" y="64237"/>
                  </a:lnTo>
                  <a:lnTo>
                    <a:pt x="279406" y="58954"/>
                  </a:lnTo>
                  <a:lnTo>
                    <a:pt x="278569" y="55243"/>
                  </a:lnTo>
                  <a:lnTo>
                    <a:pt x="276894" y="53103"/>
                  </a:lnTo>
                  <a:lnTo>
                    <a:pt x="275220" y="50964"/>
                  </a:lnTo>
                  <a:lnTo>
                    <a:pt x="273136" y="49894"/>
                  </a:lnTo>
                  <a:lnTo>
                    <a:pt x="270643" y="49894"/>
                  </a:lnTo>
                  <a:close/>
                </a:path>
                <a:path w="329564" h="107314">
                  <a:moveTo>
                    <a:pt x="309320" y="107267"/>
                  </a:moveTo>
                  <a:lnTo>
                    <a:pt x="302121" y="107267"/>
                  </a:lnTo>
                  <a:lnTo>
                    <a:pt x="309421" y="93869"/>
                  </a:lnTo>
                  <a:lnTo>
                    <a:pt x="314636" y="80464"/>
                  </a:lnTo>
                  <a:lnTo>
                    <a:pt x="317765" y="67052"/>
                  </a:lnTo>
                  <a:lnTo>
                    <a:pt x="318808" y="53633"/>
                  </a:lnTo>
                  <a:lnTo>
                    <a:pt x="318808" y="46639"/>
                  </a:lnTo>
                  <a:lnTo>
                    <a:pt x="318008" y="39699"/>
                  </a:lnTo>
                  <a:lnTo>
                    <a:pt x="316408" y="32816"/>
                  </a:lnTo>
                  <a:lnTo>
                    <a:pt x="315143" y="27235"/>
                  </a:lnTo>
                  <a:lnTo>
                    <a:pt x="313376" y="21877"/>
                  </a:lnTo>
                  <a:lnTo>
                    <a:pt x="311106" y="16743"/>
                  </a:lnTo>
                  <a:lnTo>
                    <a:pt x="309655" y="13394"/>
                  </a:lnTo>
                  <a:lnTo>
                    <a:pt x="306660" y="7813"/>
                  </a:lnTo>
                  <a:lnTo>
                    <a:pt x="302121" y="0"/>
                  </a:lnTo>
                  <a:lnTo>
                    <a:pt x="309320" y="0"/>
                  </a:lnTo>
                  <a:lnTo>
                    <a:pt x="326716" y="34281"/>
                  </a:lnTo>
                  <a:lnTo>
                    <a:pt x="329133" y="53578"/>
                  </a:lnTo>
                  <a:lnTo>
                    <a:pt x="328772" y="61049"/>
                  </a:lnTo>
                  <a:lnTo>
                    <a:pt x="313295" y="101798"/>
                  </a:lnTo>
                  <a:lnTo>
                    <a:pt x="309320" y="107267"/>
                  </a:lnTo>
                  <a:close/>
                </a:path>
              </a:pathLst>
            </a:custGeom>
            <a:ln w="28574">
              <a:solidFill>
                <a:srgbClr val="FFFFFF"/>
              </a:solidFill>
            </a:ln>
          </p:spPr>
          <p:txBody>
            <a:bodyPr wrap="square" lIns="0" tIns="0" rIns="0" bIns="0" rtlCol="0"/>
            <a:lstStyle/>
            <a:p>
              <a:endParaRPr sz="1634"/>
            </a:p>
          </p:txBody>
        </p:sp>
        <p:sp>
          <p:nvSpPr>
            <p:cNvPr id="38" name="object 38"/>
            <p:cNvSpPr txBox="1"/>
            <p:nvPr/>
          </p:nvSpPr>
          <p:spPr>
            <a:xfrm>
              <a:off x="2043286" y="3192498"/>
              <a:ext cx="329069" cy="137379"/>
            </a:xfrm>
            <a:prstGeom prst="rect">
              <a:avLst/>
            </a:prstGeom>
          </p:spPr>
          <p:txBody>
            <a:bodyPr vert="horz" wrap="square" lIns="0" tIns="11526" rIns="0" bIns="0" rtlCol="0">
              <a:spAutoFit/>
            </a:bodyPr>
            <a:lstStyle/>
            <a:p>
              <a:pPr marL="11527">
                <a:spcBef>
                  <a:spcPts val="91"/>
                </a:spcBef>
              </a:pPr>
              <a:r>
                <a:rPr sz="817" dirty="0">
                  <a:solidFill>
                    <a:srgbClr val="212121"/>
                  </a:solidFill>
                  <a:latin typeface="Arial"/>
                  <a:cs typeface="Arial"/>
                </a:rPr>
                <a:t>2 (5%)</a:t>
              </a:r>
              <a:endParaRPr sz="817">
                <a:latin typeface="Arial"/>
                <a:cs typeface="Arial"/>
              </a:endParaRPr>
            </a:p>
          </p:txBody>
        </p:sp>
      </p:grpSp>
      <p:sp>
        <p:nvSpPr>
          <p:cNvPr id="41" name="object 41"/>
          <p:cNvSpPr txBox="1">
            <a:spLocks noGrp="1"/>
          </p:cNvSpPr>
          <p:nvPr>
            <p:ph type="sldNum" sz="quarter" idx="7"/>
          </p:nvPr>
        </p:nvSpPr>
        <p:spPr>
          <a:xfrm>
            <a:off x="10075069" y="7251700"/>
            <a:ext cx="282575" cy="127000"/>
          </a:xfrm>
          <a:prstGeom prst="rect">
            <a:avLst/>
          </a:prstGeom>
        </p:spPr>
        <p:txBody>
          <a:bodyPr vert="horz" wrap="square" lIns="0" tIns="0" rIns="0" bIns="0" rtlCol="0">
            <a:spAutoFit/>
          </a:bodyPr>
          <a:lstStyle>
            <a:defPPr>
              <a:defRPr lang="en-US"/>
            </a:defPPr>
            <a:lvl1pPr marL="0" algn="l" defTabSz="914400" rtl="0" eaLnBrk="1" latinLnBrk="0" hangingPunct="1">
              <a:defRPr sz="800" b="0" i="0" kern="1200">
                <a:solidFill>
                  <a:schemeClr val="tx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860"/>
              </a:lnSpc>
            </a:pPr>
            <a:fld id="{81D60167-4931-47E6-BA6A-407CBD079E47}" type="slidenum">
              <a:rPr lang="en-GB" smtClean="0"/>
              <a:pPr marL="38100">
                <a:lnSpc>
                  <a:spcPts val="860"/>
                </a:lnSpc>
              </a:pPr>
              <a:t>22</a:t>
            </a:fld>
            <a:r>
              <a:rPr lang="en-GB" spc="-5"/>
              <a:t>/</a:t>
            </a:r>
            <a:r>
              <a:rPr lang="en-GB"/>
              <a:t>17</a:t>
            </a:r>
            <a:endParaRPr dirty="0"/>
          </a:p>
        </p:txBody>
      </p:sp>
      <p:sp>
        <p:nvSpPr>
          <p:cNvPr id="39" name="Title 1">
            <a:extLst>
              <a:ext uri="{FF2B5EF4-FFF2-40B4-BE49-F238E27FC236}">
                <a16:creationId xmlns:a16="http://schemas.microsoft.com/office/drawing/2014/main" id="{4845A074-26D7-4E8C-97D9-96C7DB124B3B}"/>
              </a:ext>
            </a:extLst>
          </p:cNvPr>
          <p:cNvSpPr txBox="1">
            <a:spLocks/>
          </p:cNvSpPr>
          <p:nvPr/>
        </p:nvSpPr>
        <p:spPr>
          <a:xfrm>
            <a:off x="2716326" y="111942"/>
            <a:ext cx="5837139" cy="990710"/>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1">
                    <a:lumMod val="50000"/>
                  </a:schemeClr>
                </a:solidFill>
              </a:rPr>
              <a:t>Membership Survey 2021 </a:t>
            </a:r>
            <a:br>
              <a:rPr lang="en-US" b="1" dirty="0">
                <a:solidFill>
                  <a:schemeClr val="accent1">
                    <a:lumMod val="50000"/>
                  </a:schemeClr>
                </a:solidFill>
              </a:rPr>
            </a:br>
            <a:r>
              <a:rPr lang="en-US" sz="2700" b="1" dirty="0">
                <a:solidFill>
                  <a:schemeClr val="accent1">
                    <a:lumMod val="50000"/>
                  </a:schemeClr>
                </a:solidFill>
              </a:rPr>
              <a:t>Preferences</a:t>
            </a:r>
            <a:endParaRPr lang="en-US" sz="2700" dirty="0"/>
          </a:p>
        </p:txBody>
      </p:sp>
      <p:sp>
        <p:nvSpPr>
          <p:cNvPr id="40" name="object 6">
            <a:extLst>
              <a:ext uri="{FF2B5EF4-FFF2-40B4-BE49-F238E27FC236}">
                <a16:creationId xmlns:a16="http://schemas.microsoft.com/office/drawing/2014/main" id="{D0BE4CF5-7B91-4F1C-A6D5-F2FD3A7113E5}"/>
              </a:ext>
            </a:extLst>
          </p:cNvPr>
          <p:cNvSpPr txBox="1"/>
          <p:nvPr/>
        </p:nvSpPr>
        <p:spPr>
          <a:xfrm>
            <a:off x="6090354" y="3454311"/>
            <a:ext cx="2172084" cy="714395"/>
          </a:xfrm>
          <a:prstGeom prst="rect">
            <a:avLst/>
          </a:prstGeom>
        </p:spPr>
        <p:txBody>
          <a:bodyPr vert="horz" wrap="square" lIns="0" tIns="11526" rIns="0" bIns="0" rtlCol="0">
            <a:spAutoFit/>
          </a:bodyPr>
          <a:lstStyle/>
          <a:p>
            <a:pPr marL="11527">
              <a:spcBef>
                <a:spcPts val="91"/>
              </a:spcBef>
            </a:pPr>
            <a:r>
              <a:rPr sz="1400" spc="45" dirty="0">
                <a:solidFill>
                  <a:srgbClr val="202024"/>
                </a:solidFill>
                <a:latin typeface="Calibri"/>
                <a:cs typeface="Calibri"/>
              </a:rPr>
              <a:t>What</a:t>
            </a:r>
            <a:r>
              <a:rPr sz="1400" spc="14" dirty="0">
                <a:solidFill>
                  <a:srgbClr val="202024"/>
                </a:solidFill>
                <a:latin typeface="Calibri"/>
                <a:cs typeface="Calibri"/>
              </a:rPr>
              <a:t> </a:t>
            </a:r>
            <a:r>
              <a:rPr sz="1400" spc="54" dirty="0">
                <a:solidFill>
                  <a:srgbClr val="202024"/>
                </a:solidFill>
                <a:latin typeface="Calibri"/>
                <a:cs typeface="Calibri"/>
              </a:rPr>
              <a:t>events</a:t>
            </a:r>
            <a:r>
              <a:rPr sz="1400" spc="18" dirty="0">
                <a:solidFill>
                  <a:srgbClr val="202024"/>
                </a:solidFill>
                <a:latin typeface="Calibri"/>
                <a:cs typeface="Calibri"/>
              </a:rPr>
              <a:t> </a:t>
            </a:r>
            <a:r>
              <a:rPr sz="1400" spc="77" dirty="0">
                <a:solidFill>
                  <a:srgbClr val="202024"/>
                </a:solidFill>
                <a:latin typeface="Calibri"/>
                <a:cs typeface="Calibri"/>
              </a:rPr>
              <a:t>do</a:t>
            </a:r>
            <a:r>
              <a:rPr sz="1400" spc="14" dirty="0">
                <a:solidFill>
                  <a:srgbClr val="202024"/>
                </a:solidFill>
                <a:latin typeface="Calibri"/>
                <a:cs typeface="Calibri"/>
              </a:rPr>
              <a:t> </a:t>
            </a:r>
            <a:r>
              <a:rPr sz="1400" spc="86" dirty="0">
                <a:solidFill>
                  <a:srgbClr val="202024"/>
                </a:solidFill>
                <a:latin typeface="Calibri"/>
                <a:cs typeface="Calibri"/>
              </a:rPr>
              <a:t>NOT</a:t>
            </a:r>
            <a:r>
              <a:rPr sz="1400" spc="18" dirty="0">
                <a:solidFill>
                  <a:srgbClr val="202024"/>
                </a:solidFill>
                <a:latin typeface="Calibri"/>
                <a:cs typeface="Calibri"/>
              </a:rPr>
              <a:t> </a:t>
            </a:r>
            <a:r>
              <a:rPr sz="1400" spc="36" dirty="0">
                <a:solidFill>
                  <a:srgbClr val="202024"/>
                </a:solidFill>
                <a:latin typeface="Calibri"/>
                <a:cs typeface="Calibri"/>
              </a:rPr>
              <a:t>interest</a:t>
            </a:r>
            <a:r>
              <a:rPr sz="1400" spc="18" dirty="0">
                <a:solidFill>
                  <a:srgbClr val="202024"/>
                </a:solidFill>
                <a:latin typeface="Calibri"/>
                <a:cs typeface="Calibri"/>
              </a:rPr>
              <a:t> </a:t>
            </a:r>
            <a:r>
              <a:rPr sz="1400" spc="50" dirty="0">
                <a:solidFill>
                  <a:srgbClr val="202024"/>
                </a:solidFill>
                <a:latin typeface="Calibri"/>
                <a:cs typeface="Calibri"/>
              </a:rPr>
              <a:t>you?</a:t>
            </a:r>
            <a:endParaRPr sz="1400" dirty="0">
              <a:latin typeface="Calibri"/>
              <a:cs typeface="Calibri"/>
            </a:endParaRPr>
          </a:p>
          <a:p>
            <a:pPr marL="11527">
              <a:spcBef>
                <a:spcPts val="803"/>
              </a:spcBef>
            </a:pPr>
            <a:r>
              <a:rPr sz="1050" spc="9" dirty="0">
                <a:solidFill>
                  <a:srgbClr val="202024"/>
                </a:solidFill>
                <a:latin typeface="Roboto"/>
                <a:cs typeface="Roboto"/>
              </a:rPr>
              <a:t>40</a:t>
            </a:r>
            <a:r>
              <a:rPr sz="1050" dirty="0">
                <a:solidFill>
                  <a:srgbClr val="202024"/>
                </a:solidFill>
                <a:latin typeface="Roboto"/>
                <a:cs typeface="Roboto"/>
              </a:rPr>
              <a:t> </a:t>
            </a:r>
            <a:r>
              <a:rPr sz="1050" spc="14" dirty="0">
                <a:solidFill>
                  <a:srgbClr val="202024"/>
                </a:solidFill>
                <a:latin typeface="Roboto"/>
                <a:cs typeface="Roboto"/>
              </a:rPr>
              <a:t>responses</a:t>
            </a:r>
            <a:endParaRPr sz="1050" dirty="0">
              <a:latin typeface="Roboto"/>
              <a:cs typeface="Roboto"/>
            </a:endParaRPr>
          </a:p>
        </p:txBody>
      </p:sp>
      <p:grpSp>
        <p:nvGrpSpPr>
          <p:cNvPr id="3" name="Group 2">
            <a:extLst>
              <a:ext uri="{FF2B5EF4-FFF2-40B4-BE49-F238E27FC236}">
                <a16:creationId xmlns:a16="http://schemas.microsoft.com/office/drawing/2014/main" id="{1FD5A1A7-0806-4316-B536-29DD36FF8B6A}"/>
              </a:ext>
            </a:extLst>
          </p:cNvPr>
          <p:cNvGrpSpPr/>
          <p:nvPr/>
        </p:nvGrpSpPr>
        <p:grpSpPr>
          <a:xfrm>
            <a:off x="6101880" y="4285003"/>
            <a:ext cx="5204012" cy="2079299"/>
            <a:chOff x="6101880" y="4075278"/>
            <a:chExt cx="5204012" cy="2079299"/>
          </a:xfrm>
        </p:grpSpPr>
        <p:grpSp>
          <p:nvGrpSpPr>
            <p:cNvPr id="43" name="object 8">
              <a:extLst>
                <a:ext uri="{FF2B5EF4-FFF2-40B4-BE49-F238E27FC236}">
                  <a16:creationId xmlns:a16="http://schemas.microsoft.com/office/drawing/2014/main" id="{8090BF1B-6838-478A-9D11-8E3F55918B69}"/>
                </a:ext>
              </a:extLst>
            </p:cNvPr>
            <p:cNvGrpSpPr/>
            <p:nvPr/>
          </p:nvGrpSpPr>
          <p:grpSpPr>
            <a:xfrm>
              <a:off x="6101880" y="4075278"/>
              <a:ext cx="5204012" cy="2079299"/>
              <a:chOff x="2536825" y="1236663"/>
              <a:chExt cx="5734050" cy="2291080"/>
            </a:xfrm>
          </p:grpSpPr>
          <p:sp>
            <p:nvSpPr>
              <p:cNvPr id="44" name="object 9">
                <a:extLst>
                  <a:ext uri="{FF2B5EF4-FFF2-40B4-BE49-F238E27FC236}">
                    <a16:creationId xmlns:a16="http://schemas.microsoft.com/office/drawing/2014/main" id="{997C42A6-EF49-4AC6-95CD-CAAFCD24CBEA}"/>
                  </a:ext>
                </a:extLst>
              </p:cNvPr>
              <p:cNvSpPr/>
              <p:nvPr/>
            </p:nvSpPr>
            <p:spPr>
              <a:xfrm>
                <a:off x="2536825" y="1241425"/>
                <a:ext cx="5734050" cy="2286000"/>
              </a:xfrm>
              <a:custGeom>
                <a:avLst/>
                <a:gdLst/>
                <a:ahLst/>
                <a:cxnLst/>
                <a:rect l="l" t="t" r="r" b="b"/>
                <a:pathLst>
                  <a:path w="5734050" h="2286000">
                    <a:moveTo>
                      <a:pt x="5734049" y="2285999"/>
                    </a:moveTo>
                    <a:lnTo>
                      <a:pt x="0" y="2285999"/>
                    </a:lnTo>
                    <a:lnTo>
                      <a:pt x="0" y="0"/>
                    </a:lnTo>
                    <a:lnTo>
                      <a:pt x="5734049" y="0"/>
                    </a:lnTo>
                    <a:lnTo>
                      <a:pt x="5734049" y="2285999"/>
                    </a:lnTo>
                    <a:close/>
                  </a:path>
                </a:pathLst>
              </a:custGeom>
              <a:solidFill>
                <a:srgbClr val="FFFFFF"/>
              </a:solidFill>
            </p:spPr>
            <p:txBody>
              <a:bodyPr wrap="square" lIns="0" tIns="0" rIns="0" bIns="0" rtlCol="0"/>
              <a:lstStyle/>
              <a:p>
                <a:endParaRPr sz="1634"/>
              </a:p>
            </p:txBody>
          </p:sp>
          <p:sp>
            <p:nvSpPr>
              <p:cNvPr id="45" name="object 10">
                <a:extLst>
                  <a:ext uri="{FF2B5EF4-FFF2-40B4-BE49-F238E27FC236}">
                    <a16:creationId xmlns:a16="http://schemas.microsoft.com/office/drawing/2014/main" id="{486699F3-00CE-48A5-B55C-4F3175FF95B1}"/>
                  </a:ext>
                </a:extLst>
              </p:cNvPr>
              <p:cNvSpPr/>
              <p:nvPr/>
            </p:nvSpPr>
            <p:spPr>
              <a:xfrm>
                <a:off x="3975099" y="1241425"/>
                <a:ext cx="3724275" cy="1943100"/>
              </a:xfrm>
              <a:custGeom>
                <a:avLst/>
                <a:gdLst/>
                <a:ahLst/>
                <a:cxnLst/>
                <a:rect l="l" t="t" r="r" b="b"/>
                <a:pathLst>
                  <a:path w="3724275" h="1943100">
                    <a:moveTo>
                      <a:pt x="0" y="0"/>
                    </a:moveTo>
                    <a:lnTo>
                      <a:pt x="3724274" y="0"/>
                    </a:lnTo>
                    <a:lnTo>
                      <a:pt x="3724274" y="1943099"/>
                    </a:lnTo>
                    <a:lnTo>
                      <a:pt x="0" y="1943099"/>
                    </a:lnTo>
                    <a:lnTo>
                      <a:pt x="0" y="0"/>
                    </a:lnTo>
                    <a:close/>
                  </a:path>
                </a:pathLst>
              </a:custGeom>
              <a:ln w="9524">
                <a:solidFill>
                  <a:srgbClr val="EDEDED"/>
                </a:solidFill>
              </a:ln>
            </p:spPr>
            <p:txBody>
              <a:bodyPr wrap="square" lIns="0" tIns="0" rIns="0" bIns="0" rtlCol="0"/>
              <a:lstStyle/>
              <a:p>
                <a:endParaRPr sz="1634"/>
              </a:p>
            </p:txBody>
          </p:sp>
          <p:sp>
            <p:nvSpPr>
              <p:cNvPr id="46" name="object 11">
                <a:extLst>
                  <a:ext uri="{FF2B5EF4-FFF2-40B4-BE49-F238E27FC236}">
                    <a16:creationId xmlns:a16="http://schemas.microsoft.com/office/drawing/2014/main" id="{F61880EE-A9BF-4A6D-A3D9-A33D01588665}"/>
                  </a:ext>
                </a:extLst>
              </p:cNvPr>
              <p:cNvSpPr/>
              <p:nvPr/>
            </p:nvSpPr>
            <p:spPr>
              <a:xfrm>
                <a:off x="3975087" y="1241436"/>
                <a:ext cx="3724275" cy="1943100"/>
              </a:xfrm>
              <a:custGeom>
                <a:avLst/>
                <a:gdLst/>
                <a:ahLst/>
                <a:cxnLst/>
                <a:rect l="l" t="t" r="r" b="b"/>
                <a:pathLst>
                  <a:path w="3724275" h="1943100">
                    <a:moveTo>
                      <a:pt x="9525" y="0"/>
                    </a:moveTo>
                    <a:lnTo>
                      <a:pt x="0" y="0"/>
                    </a:lnTo>
                    <a:lnTo>
                      <a:pt x="0" y="1943100"/>
                    </a:lnTo>
                    <a:lnTo>
                      <a:pt x="9525" y="1943100"/>
                    </a:lnTo>
                    <a:lnTo>
                      <a:pt x="9525" y="0"/>
                    </a:lnTo>
                    <a:close/>
                  </a:path>
                  <a:path w="3724275" h="1943100">
                    <a:moveTo>
                      <a:pt x="1247775" y="1876425"/>
                    </a:moveTo>
                    <a:lnTo>
                      <a:pt x="1238250" y="1876425"/>
                    </a:lnTo>
                    <a:lnTo>
                      <a:pt x="1238250" y="1943100"/>
                    </a:lnTo>
                    <a:lnTo>
                      <a:pt x="1247775" y="1943100"/>
                    </a:lnTo>
                    <a:lnTo>
                      <a:pt x="1247775" y="1876425"/>
                    </a:lnTo>
                    <a:close/>
                  </a:path>
                  <a:path w="3724275" h="1943100">
                    <a:moveTo>
                      <a:pt x="1247775" y="0"/>
                    </a:moveTo>
                    <a:lnTo>
                      <a:pt x="1238250" y="0"/>
                    </a:lnTo>
                    <a:lnTo>
                      <a:pt x="1238250" y="1676400"/>
                    </a:lnTo>
                    <a:lnTo>
                      <a:pt x="1247775" y="1676400"/>
                    </a:lnTo>
                    <a:lnTo>
                      <a:pt x="1247775" y="0"/>
                    </a:lnTo>
                    <a:close/>
                  </a:path>
                  <a:path w="3724275" h="1943100">
                    <a:moveTo>
                      <a:pt x="2486025" y="1876425"/>
                    </a:moveTo>
                    <a:lnTo>
                      <a:pt x="2476500" y="1876425"/>
                    </a:lnTo>
                    <a:lnTo>
                      <a:pt x="2476500" y="1943100"/>
                    </a:lnTo>
                    <a:lnTo>
                      <a:pt x="2486025" y="1943100"/>
                    </a:lnTo>
                    <a:lnTo>
                      <a:pt x="2486025" y="1876425"/>
                    </a:lnTo>
                    <a:close/>
                  </a:path>
                  <a:path w="3724275" h="1943100">
                    <a:moveTo>
                      <a:pt x="2486025" y="0"/>
                    </a:moveTo>
                    <a:lnTo>
                      <a:pt x="2476500" y="0"/>
                    </a:lnTo>
                    <a:lnTo>
                      <a:pt x="2476500" y="1676400"/>
                    </a:lnTo>
                    <a:lnTo>
                      <a:pt x="2486025" y="1676400"/>
                    </a:lnTo>
                    <a:lnTo>
                      <a:pt x="2486025" y="0"/>
                    </a:lnTo>
                    <a:close/>
                  </a:path>
                  <a:path w="3724275" h="1943100">
                    <a:moveTo>
                      <a:pt x="3724275" y="0"/>
                    </a:moveTo>
                    <a:lnTo>
                      <a:pt x="3714750" y="0"/>
                    </a:lnTo>
                    <a:lnTo>
                      <a:pt x="3714750" y="1943100"/>
                    </a:lnTo>
                    <a:lnTo>
                      <a:pt x="3724275" y="1943100"/>
                    </a:lnTo>
                    <a:lnTo>
                      <a:pt x="3724275" y="0"/>
                    </a:lnTo>
                    <a:close/>
                  </a:path>
                </a:pathLst>
              </a:custGeom>
              <a:solidFill>
                <a:srgbClr val="EDEDED"/>
              </a:solidFill>
            </p:spPr>
            <p:txBody>
              <a:bodyPr wrap="square" lIns="0" tIns="0" rIns="0" bIns="0" rtlCol="0"/>
              <a:lstStyle/>
              <a:p>
                <a:endParaRPr sz="1634"/>
              </a:p>
            </p:txBody>
          </p:sp>
          <p:sp>
            <p:nvSpPr>
              <p:cNvPr id="47" name="object 12">
                <a:extLst>
                  <a:ext uri="{FF2B5EF4-FFF2-40B4-BE49-F238E27FC236}">
                    <a16:creationId xmlns:a16="http://schemas.microsoft.com/office/drawing/2014/main" id="{E114C416-D143-4EEC-8DAC-F7B8409749A7}"/>
                  </a:ext>
                </a:extLst>
              </p:cNvPr>
              <p:cNvSpPr/>
              <p:nvPr/>
            </p:nvSpPr>
            <p:spPr>
              <a:xfrm>
                <a:off x="4594212" y="1241436"/>
                <a:ext cx="2486025" cy="1943100"/>
              </a:xfrm>
              <a:custGeom>
                <a:avLst/>
                <a:gdLst/>
                <a:ahLst/>
                <a:cxnLst/>
                <a:rect l="l" t="t" r="r" b="b"/>
                <a:pathLst>
                  <a:path w="2486025" h="1943100">
                    <a:moveTo>
                      <a:pt x="9525" y="1876425"/>
                    </a:moveTo>
                    <a:lnTo>
                      <a:pt x="0" y="1876425"/>
                    </a:lnTo>
                    <a:lnTo>
                      <a:pt x="0" y="1943100"/>
                    </a:lnTo>
                    <a:lnTo>
                      <a:pt x="9525" y="1943100"/>
                    </a:lnTo>
                    <a:lnTo>
                      <a:pt x="9525" y="1876425"/>
                    </a:lnTo>
                    <a:close/>
                  </a:path>
                  <a:path w="2486025" h="1943100">
                    <a:moveTo>
                      <a:pt x="9525" y="914400"/>
                    </a:moveTo>
                    <a:lnTo>
                      <a:pt x="0" y="914400"/>
                    </a:lnTo>
                    <a:lnTo>
                      <a:pt x="0" y="1676400"/>
                    </a:lnTo>
                    <a:lnTo>
                      <a:pt x="9525" y="1676400"/>
                    </a:lnTo>
                    <a:lnTo>
                      <a:pt x="9525" y="914400"/>
                    </a:lnTo>
                    <a:close/>
                  </a:path>
                  <a:path w="2486025" h="1943100">
                    <a:moveTo>
                      <a:pt x="9525" y="0"/>
                    </a:moveTo>
                    <a:lnTo>
                      <a:pt x="0" y="0"/>
                    </a:lnTo>
                    <a:lnTo>
                      <a:pt x="0" y="714375"/>
                    </a:lnTo>
                    <a:lnTo>
                      <a:pt x="9525" y="714375"/>
                    </a:lnTo>
                    <a:lnTo>
                      <a:pt x="9525" y="0"/>
                    </a:lnTo>
                    <a:close/>
                  </a:path>
                  <a:path w="2486025" h="1943100">
                    <a:moveTo>
                      <a:pt x="1247775" y="1876425"/>
                    </a:moveTo>
                    <a:lnTo>
                      <a:pt x="1238250" y="1876425"/>
                    </a:lnTo>
                    <a:lnTo>
                      <a:pt x="1238250" y="1943100"/>
                    </a:lnTo>
                    <a:lnTo>
                      <a:pt x="1247775" y="1943100"/>
                    </a:lnTo>
                    <a:lnTo>
                      <a:pt x="1247775" y="1876425"/>
                    </a:lnTo>
                    <a:close/>
                  </a:path>
                  <a:path w="2486025" h="1943100">
                    <a:moveTo>
                      <a:pt x="1247775" y="0"/>
                    </a:moveTo>
                    <a:lnTo>
                      <a:pt x="1238250" y="0"/>
                    </a:lnTo>
                    <a:lnTo>
                      <a:pt x="1238250" y="1676400"/>
                    </a:lnTo>
                    <a:lnTo>
                      <a:pt x="1247775" y="1676400"/>
                    </a:lnTo>
                    <a:lnTo>
                      <a:pt x="1247775" y="0"/>
                    </a:lnTo>
                    <a:close/>
                  </a:path>
                  <a:path w="2486025" h="1943100">
                    <a:moveTo>
                      <a:pt x="2486025" y="1876425"/>
                    </a:moveTo>
                    <a:lnTo>
                      <a:pt x="2476500" y="1876425"/>
                    </a:lnTo>
                    <a:lnTo>
                      <a:pt x="2476500" y="1943100"/>
                    </a:lnTo>
                    <a:lnTo>
                      <a:pt x="2486025" y="1943100"/>
                    </a:lnTo>
                    <a:lnTo>
                      <a:pt x="2486025" y="1876425"/>
                    </a:lnTo>
                    <a:close/>
                  </a:path>
                  <a:path w="2486025" h="1943100">
                    <a:moveTo>
                      <a:pt x="2486025" y="0"/>
                    </a:moveTo>
                    <a:lnTo>
                      <a:pt x="2476500" y="0"/>
                    </a:lnTo>
                    <a:lnTo>
                      <a:pt x="2476500" y="1676400"/>
                    </a:lnTo>
                    <a:lnTo>
                      <a:pt x="2486025" y="1676400"/>
                    </a:lnTo>
                    <a:lnTo>
                      <a:pt x="2486025" y="0"/>
                    </a:lnTo>
                    <a:close/>
                  </a:path>
                </a:pathLst>
              </a:custGeom>
              <a:solidFill>
                <a:srgbClr val="F7F7F7"/>
              </a:solidFill>
            </p:spPr>
            <p:txBody>
              <a:bodyPr wrap="square" lIns="0" tIns="0" rIns="0" bIns="0" rtlCol="0"/>
              <a:lstStyle/>
              <a:p>
                <a:endParaRPr sz="1634"/>
              </a:p>
            </p:txBody>
          </p:sp>
          <p:sp>
            <p:nvSpPr>
              <p:cNvPr id="48" name="object 13">
                <a:extLst>
                  <a:ext uri="{FF2B5EF4-FFF2-40B4-BE49-F238E27FC236}">
                    <a16:creationId xmlns:a16="http://schemas.microsoft.com/office/drawing/2014/main" id="{93E7B6CF-4E31-4963-9BC4-464C793F736D}"/>
                  </a:ext>
                </a:extLst>
              </p:cNvPr>
              <p:cNvSpPr/>
              <p:nvPr/>
            </p:nvSpPr>
            <p:spPr>
              <a:xfrm>
                <a:off x="3984612" y="1308111"/>
                <a:ext cx="3457575" cy="1809750"/>
              </a:xfrm>
              <a:custGeom>
                <a:avLst/>
                <a:gdLst/>
                <a:ahLst/>
                <a:cxnLst/>
                <a:rect l="l" t="t" r="r" b="b"/>
                <a:pathLst>
                  <a:path w="3457575" h="1809750">
                    <a:moveTo>
                      <a:pt x="114300" y="0"/>
                    </a:moveTo>
                    <a:lnTo>
                      <a:pt x="0" y="0"/>
                    </a:lnTo>
                    <a:lnTo>
                      <a:pt x="0" y="200025"/>
                    </a:lnTo>
                    <a:lnTo>
                      <a:pt x="114300" y="200025"/>
                    </a:lnTo>
                    <a:lnTo>
                      <a:pt x="114300" y="0"/>
                    </a:lnTo>
                    <a:close/>
                  </a:path>
                  <a:path w="3457575" h="1809750">
                    <a:moveTo>
                      <a:pt x="238125" y="1285875"/>
                    </a:moveTo>
                    <a:lnTo>
                      <a:pt x="0" y="1285875"/>
                    </a:lnTo>
                    <a:lnTo>
                      <a:pt x="0" y="1485900"/>
                    </a:lnTo>
                    <a:lnTo>
                      <a:pt x="238125" y="1485900"/>
                    </a:lnTo>
                    <a:lnTo>
                      <a:pt x="238125" y="1285875"/>
                    </a:lnTo>
                    <a:close/>
                  </a:path>
                  <a:path w="3457575" h="1809750">
                    <a:moveTo>
                      <a:pt x="361950" y="323850"/>
                    </a:moveTo>
                    <a:lnTo>
                      <a:pt x="0" y="323850"/>
                    </a:lnTo>
                    <a:lnTo>
                      <a:pt x="0" y="523875"/>
                    </a:lnTo>
                    <a:lnTo>
                      <a:pt x="361950" y="523875"/>
                    </a:lnTo>
                    <a:lnTo>
                      <a:pt x="361950" y="323850"/>
                    </a:lnTo>
                    <a:close/>
                  </a:path>
                  <a:path w="3457575" h="1809750">
                    <a:moveTo>
                      <a:pt x="485775" y="962025"/>
                    </a:moveTo>
                    <a:lnTo>
                      <a:pt x="0" y="962025"/>
                    </a:lnTo>
                    <a:lnTo>
                      <a:pt x="0" y="1162050"/>
                    </a:lnTo>
                    <a:lnTo>
                      <a:pt x="485775" y="1162050"/>
                    </a:lnTo>
                    <a:lnTo>
                      <a:pt x="485775" y="962025"/>
                    </a:lnTo>
                    <a:close/>
                  </a:path>
                  <a:path w="3457575" h="1809750">
                    <a:moveTo>
                      <a:pt x="857250" y="647700"/>
                    </a:moveTo>
                    <a:lnTo>
                      <a:pt x="0" y="647700"/>
                    </a:lnTo>
                    <a:lnTo>
                      <a:pt x="0" y="847725"/>
                    </a:lnTo>
                    <a:lnTo>
                      <a:pt x="857250" y="847725"/>
                    </a:lnTo>
                    <a:lnTo>
                      <a:pt x="857250" y="647700"/>
                    </a:lnTo>
                    <a:close/>
                  </a:path>
                  <a:path w="3457575" h="1809750">
                    <a:moveTo>
                      <a:pt x="3457575" y="1609725"/>
                    </a:moveTo>
                    <a:lnTo>
                      <a:pt x="0" y="1609725"/>
                    </a:lnTo>
                    <a:lnTo>
                      <a:pt x="0" y="1809750"/>
                    </a:lnTo>
                    <a:lnTo>
                      <a:pt x="3457575" y="1809750"/>
                    </a:lnTo>
                    <a:lnTo>
                      <a:pt x="3457575" y="1609725"/>
                    </a:lnTo>
                    <a:close/>
                  </a:path>
                </a:pathLst>
              </a:custGeom>
              <a:solidFill>
                <a:srgbClr val="3F50B4"/>
              </a:solidFill>
            </p:spPr>
            <p:txBody>
              <a:bodyPr wrap="square" lIns="0" tIns="0" rIns="0" bIns="0" rtlCol="0"/>
              <a:lstStyle/>
              <a:p>
                <a:endParaRPr sz="1634"/>
              </a:p>
            </p:txBody>
          </p:sp>
          <p:sp>
            <p:nvSpPr>
              <p:cNvPr id="49" name="object 14">
                <a:extLst>
                  <a:ext uri="{FF2B5EF4-FFF2-40B4-BE49-F238E27FC236}">
                    <a16:creationId xmlns:a16="http://schemas.microsoft.com/office/drawing/2014/main" id="{9F638EDA-330C-4E94-87DC-7C84416B24F5}"/>
                  </a:ext>
                </a:extLst>
              </p:cNvPr>
              <p:cNvSpPr/>
              <p:nvPr/>
            </p:nvSpPr>
            <p:spPr>
              <a:xfrm>
                <a:off x="3975099" y="1241425"/>
                <a:ext cx="9525" cy="1943100"/>
              </a:xfrm>
              <a:custGeom>
                <a:avLst/>
                <a:gdLst/>
                <a:ahLst/>
                <a:cxnLst/>
                <a:rect l="l" t="t" r="r" b="b"/>
                <a:pathLst>
                  <a:path w="9525" h="1943100">
                    <a:moveTo>
                      <a:pt x="9524" y="1943099"/>
                    </a:moveTo>
                    <a:lnTo>
                      <a:pt x="0" y="1943099"/>
                    </a:lnTo>
                    <a:lnTo>
                      <a:pt x="0" y="0"/>
                    </a:lnTo>
                    <a:lnTo>
                      <a:pt x="9524" y="0"/>
                    </a:lnTo>
                    <a:lnTo>
                      <a:pt x="9524" y="1943099"/>
                    </a:lnTo>
                    <a:close/>
                  </a:path>
                </a:pathLst>
              </a:custGeom>
              <a:solidFill>
                <a:srgbClr val="333333"/>
              </a:solidFill>
            </p:spPr>
            <p:txBody>
              <a:bodyPr wrap="square" lIns="0" tIns="0" rIns="0" bIns="0" rtlCol="0"/>
              <a:lstStyle/>
              <a:p>
                <a:endParaRPr sz="1634"/>
              </a:p>
            </p:txBody>
          </p:sp>
          <p:sp>
            <p:nvSpPr>
              <p:cNvPr id="50" name="object 15">
                <a:extLst>
                  <a:ext uri="{FF2B5EF4-FFF2-40B4-BE49-F238E27FC236}">
                    <a16:creationId xmlns:a16="http://schemas.microsoft.com/office/drawing/2014/main" id="{019B0F5B-A75B-4292-A640-D59BF76AB3E0}"/>
                  </a:ext>
                </a:extLst>
              </p:cNvPr>
              <p:cNvSpPr/>
              <p:nvPr/>
            </p:nvSpPr>
            <p:spPr>
              <a:xfrm>
                <a:off x="4098912" y="1403361"/>
                <a:ext cx="3457575" cy="1619250"/>
              </a:xfrm>
              <a:custGeom>
                <a:avLst/>
                <a:gdLst/>
                <a:ahLst/>
                <a:cxnLst/>
                <a:rect l="l" t="t" r="r" b="b"/>
                <a:pathLst>
                  <a:path w="3457575" h="1619250">
                    <a:moveTo>
                      <a:pt x="114300" y="0"/>
                    </a:moveTo>
                    <a:lnTo>
                      <a:pt x="0" y="0"/>
                    </a:lnTo>
                    <a:lnTo>
                      <a:pt x="0" y="9525"/>
                    </a:lnTo>
                    <a:lnTo>
                      <a:pt x="114300" y="9525"/>
                    </a:lnTo>
                    <a:lnTo>
                      <a:pt x="114300" y="0"/>
                    </a:lnTo>
                    <a:close/>
                  </a:path>
                  <a:path w="3457575" h="1619250">
                    <a:moveTo>
                      <a:pt x="238125" y="1285875"/>
                    </a:moveTo>
                    <a:lnTo>
                      <a:pt x="123825" y="1285875"/>
                    </a:lnTo>
                    <a:lnTo>
                      <a:pt x="123825" y="1295400"/>
                    </a:lnTo>
                    <a:lnTo>
                      <a:pt x="238125" y="1295400"/>
                    </a:lnTo>
                    <a:lnTo>
                      <a:pt x="238125" y="1285875"/>
                    </a:lnTo>
                    <a:close/>
                  </a:path>
                  <a:path w="3457575" h="1619250">
                    <a:moveTo>
                      <a:pt x="361950" y="323850"/>
                    </a:moveTo>
                    <a:lnTo>
                      <a:pt x="247650" y="323850"/>
                    </a:lnTo>
                    <a:lnTo>
                      <a:pt x="247650" y="333375"/>
                    </a:lnTo>
                    <a:lnTo>
                      <a:pt x="361950" y="333375"/>
                    </a:lnTo>
                    <a:lnTo>
                      <a:pt x="361950" y="323850"/>
                    </a:lnTo>
                    <a:close/>
                  </a:path>
                  <a:path w="3457575" h="1619250">
                    <a:moveTo>
                      <a:pt x="485775" y="962025"/>
                    </a:moveTo>
                    <a:lnTo>
                      <a:pt x="371475" y="962025"/>
                    </a:lnTo>
                    <a:lnTo>
                      <a:pt x="371475" y="971550"/>
                    </a:lnTo>
                    <a:lnTo>
                      <a:pt x="485775" y="971550"/>
                    </a:lnTo>
                    <a:lnTo>
                      <a:pt x="485775" y="962025"/>
                    </a:lnTo>
                    <a:close/>
                  </a:path>
                  <a:path w="3457575" h="1619250">
                    <a:moveTo>
                      <a:pt x="857250" y="647700"/>
                    </a:moveTo>
                    <a:lnTo>
                      <a:pt x="742950" y="647700"/>
                    </a:lnTo>
                    <a:lnTo>
                      <a:pt x="742950" y="657225"/>
                    </a:lnTo>
                    <a:lnTo>
                      <a:pt x="857250" y="657225"/>
                    </a:lnTo>
                    <a:lnTo>
                      <a:pt x="857250" y="647700"/>
                    </a:lnTo>
                    <a:close/>
                  </a:path>
                  <a:path w="3457575" h="1619250">
                    <a:moveTo>
                      <a:pt x="3457575" y="1609725"/>
                    </a:moveTo>
                    <a:lnTo>
                      <a:pt x="3343275" y="1609725"/>
                    </a:lnTo>
                    <a:lnTo>
                      <a:pt x="3343275" y="1619250"/>
                    </a:lnTo>
                    <a:lnTo>
                      <a:pt x="3457575" y="1619250"/>
                    </a:lnTo>
                    <a:lnTo>
                      <a:pt x="3457575" y="1609725"/>
                    </a:lnTo>
                    <a:close/>
                  </a:path>
                </a:pathLst>
              </a:custGeom>
              <a:solidFill>
                <a:srgbClr val="999999"/>
              </a:solidFill>
            </p:spPr>
            <p:txBody>
              <a:bodyPr wrap="square" lIns="0" tIns="0" rIns="0" bIns="0" rtlCol="0"/>
              <a:lstStyle/>
              <a:p>
                <a:endParaRPr sz="1634"/>
              </a:p>
            </p:txBody>
          </p:sp>
        </p:grpSp>
        <p:sp>
          <p:nvSpPr>
            <p:cNvPr id="51" name="object 16">
              <a:extLst>
                <a:ext uri="{FF2B5EF4-FFF2-40B4-BE49-F238E27FC236}">
                  <a16:creationId xmlns:a16="http://schemas.microsoft.com/office/drawing/2014/main" id="{BA680D9E-8B30-4770-9DC4-DC611F06A5D0}"/>
                </a:ext>
              </a:extLst>
            </p:cNvPr>
            <p:cNvSpPr txBox="1"/>
            <p:nvPr/>
          </p:nvSpPr>
          <p:spPr>
            <a:xfrm>
              <a:off x="7371156" y="5876510"/>
              <a:ext cx="81259" cy="137379"/>
            </a:xfrm>
            <a:prstGeom prst="rect">
              <a:avLst/>
            </a:prstGeom>
          </p:spPr>
          <p:txBody>
            <a:bodyPr vert="horz" wrap="square" lIns="0" tIns="11526" rIns="0" bIns="0" rtlCol="0">
              <a:spAutoFit/>
            </a:bodyPr>
            <a:lstStyle/>
            <a:p>
              <a:pPr marL="11527">
                <a:spcBef>
                  <a:spcPts val="91"/>
                </a:spcBef>
              </a:pPr>
              <a:r>
                <a:rPr sz="817" dirty="0">
                  <a:solidFill>
                    <a:srgbClr val="444444"/>
                  </a:solidFill>
                  <a:latin typeface="Arial"/>
                  <a:cs typeface="Arial"/>
                </a:rPr>
                <a:t>0</a:t>
              </a:r>
              <a:endParaRPr sz="817">
                <a:latin typeface="Arial"/>
                <a:cs typeface="Arial"/>
              </a:endParaRPr>
            </a:p>
          </p:txBody>
        </p:sp>
        <p:sp>
          <p:nvSpPr>
            <p:cNvPr id="52" name="object 17">
              <a:extLst>
                <a:ext uri="{FF2B5EF4-FFF2-40B4-BE49-F238E27FC236}">
                  <a16:creationId xmlns:a16="http://schemas.microsoft.com/office/drawing/2014/main" id="{4F2640F2-AC70-4E09-9EC4-B2DD1BAF8290}"/>
                </a:ext>
              </a:extLst>
            </p:cNvPr>
            <p:cNvSpPr txBox="1"/>
            <p:nvPr/>
          </p:nvSpPr>
          <p:spPr>
            <a:xfrm>
              <a:off x="8466100" y="5876510"/>
              <a:ext cx="138889" cy="137379"/>
            </a:xfrm>
            <a:prstGeom prst="rect">
              <a:avLst/>
            </a:prstGeom>
          </p:spPr>
          <p:txBody>
            <a:bodyPr vert="horz" wrap="square" lIns="0" tIns="11526" rIns="0" bIns="0" rtlCol="0">
              <a:spAutoFit/>
            </a:bodyPr>
            <a:lstStyle/>
            <a:p>
              <a:pPr marL="11527">
                <a:spcBef>
                  <a:spcPts val="91"/>
                </a:spcBef>
              </a:pPr>
              <a:r>
                <a:rPr sz="817" dirty="0">
                  <a:solidFill>
                    <a:srgbClr val="444444"/>
                  </a:solidFill>
                  <a:latin typeface="Arial"/>
                  <a:cs typeface="Arial"/>
                </a:rPr>
                <a:t>10</a:t>
              </a:r>
              <a:endParaRPr sz="817">
                <a:latin typeface="Arial"/>
                <a:cs typeface="Arial"/>
              </a:endParaRPr>
            </a:p>
          </p:txBody>
        </p:sp>
        <p:sp>
          <p:nvSpPr>
            <p:cNvPr id="53" name="object 18">
              <a:extLst>
                <a:ext uri="{FF2B5EF4-FFF2-40B4-BE49-F238E27FC236}">
                  <a16:creationId xmlns:a16="http://schemas.microsoft.com/office/drawing/2014/main" id="{49EC01CF-CFEC-487D-8193-B700C7319DCE}"/>
                </a:ext>
              </a:extLst>
            </p:cNvPr>
            <p:cNvSpPr txBox="1"/>
            <p:nvPr/>
          </p:nvSpPr>
          <p:spPr>
            <a:xfrm>
              <a:off x="9589889" y="5876510"/>
              <a:ext cx="138889" cy="137379"/>
            </a:xfrm>
            <a:prstGeom prst="rect">
              <a:avLst/>
            </a:prstGeom>
          </p:spPr>
          <p:txBody>
            <a:bodyPr vert="horz" wrap="square" lIns="0" tIns="11526" rIns="0" bIns="0" rtlCol="0">
              <a:spAutoFit/>
            </a:bodyPr>
            <a:lstStyle/>
            <a:p>
              <a:pPr marL="11527">
                <a:spcBef>
                  <a:spcPts val="91"/>
                </a:spcBef>
              </a:pPr>
              <a:r>
                <a:rPr sz="817" dirty="0">
                  <a:solidFill>
                    <a:srgbClr val="444444"/>
                  </a:solidFill>
                  <a:latin typeface="Arial"/>
                  <a:cs typeface="Arial"/>
                </a:rPr>
                <a:t>20</a:t>
              </a:r>
              <a:endParaRPr sz="817">
                <a:latin typeface="Arial"/>
                <a:cs typeface="Arial"/>
              </a:endParaRPr>
            </a:p>
          </p:txBody>
        </p:sp>
        <p:sp>
          <p:nvSpPr>
            <p:cNvPr id="54" name="object 19">
              <a:extLst>
                <a:ext uri="{FF2B5EF4-FFF2-40B4-BE49-F238E27FC236}">
                  <a16:creationId xmlns:a16="http://schemas.microsoft.com/office/drawing/2014/main" id="{7CF9C32A-7ACF-42C8-95F0-1C0EBD23E812}"/>
                </a:ext>
              </a:extLst>
            </p:cNvPr>
            <p:cNvSpPr txBox="1"/>
            <p:nvPr/>
          </p:nvSpPr>
          <p:spPr>
            <a:xfrm>
              <a:off x="10713680" y="5876510"/>
              <a:ext cx="138889" cy="137379"/>
            </a:xfrm>
            <a:prstGeom prst="rect">
              <a:avLst/>
            </a:prstGeom>
          </p:spPr>
          <p:txBody>
            <a:bodyPr vert="horz" wrap="square" lIns="0" tIns="11526" rIns="0" bIns="0" rtlCol="0">
              <a:spAutoFit/>
            </a:bodyPr>
            <a:lstStyle/>
            <a:p>
              <a:pPr marL="11527">
                <a:spcBef>
                  <a:spcPts val="91"/>
                </a:spcBef>
              </a:pPr>
              <a:r>
                <a:rPr sz="817" dirty="0">
                  <a:solidFill>
                    <a:srgbClr val="444444"/>
                  </a:solidFill>
                  <a:latin typeface="Arial"/>
                  <a:cs typeface="Arial"/>
                </a:rPr>
                <a:t>30</a:t>
              </a:r>
              <a:endParaRPr sz="817">
                <a:latin typeface="Arial"/>
                <a:cs typeface="Arial"/>
              </a:endParaRPr>
            </a:p>
          </p:txBody>
        </p:sp>
        <p:sp>
          <p:nvSpPr>
            <p:cNvPr id="55" name="object 20">
              <a:extLst>
                <a:ext uri="{FF2B5EF4-FFF2-40B4-BE49-F238E27FC236}">
                  <a16:creationId xmlns:a16="http://schemas.microsoft.com/office/drawing/2014/main" id="{023502FA-C603-46E8-A118-7B9AA61C2D09}"/>
                </a:ext>
              </a:extLst>
            </p:cNvPr>
            <p:cNvSpPr txBox="1"/>
            <p:nvPr/>
          </p:nvSpPr>
          <p:spPr>
            <a:xfrm>
              <a:off x="6531327" y="4151205"/>
              <a:ext cx="840249" cy="137379"/>
            </a:xfrm>
            <a:prstGeom prst="rect">
              <a:avLst/>
            </a:prstGeom>
          </p:spPr>
          <p:txBody>
            <a:bodyPr vert="horz" wrap="square" lIns="0" tIns="11526" rIns="0" bIns="0" rtlCol="0">
              <a:spAutoFit/>
            </a:bodyPr>
            <a:lstStyle/>
            <a:p>
              <a:pPr marL="11527">
                <a:spcBef>
                  <a:spcPts val="91"/>
                </a:spcBef>
              </a:pPr>
              <a:r>
                <a:rPr sz="817" spc="-18" dirty="0">
                  <a:solidFill>
                    <a:srgbClr val="212121"/>
                  </a:solidFill>
                  <a:latin typeface="Arial"/>
                  <a:cs typeface="Arial"/>
                </a:rPr>
                <a:t>W</a:t>
              </a:r>
              <a:r>
                <a:rPr sz="817" dirty="0">
                  <a:solidFill>
                    <a:srgbClr val="212121"/>
                  </a:solidFill>
                  <a:latin typeface="Arial"/>
                  <a:cs typeface="Arial"/>
                </a:rPr>
                <a:t>eekend Cruises</a:t>
              </a:r>
              <a:endParaRPr sz="817">
                <a:latin typeface="Arial"/>
                <a:cs typeface="Arial"/>
              </a:endParaRPr>
            </a:p>
          </p:txBody>
        </p:sp>
        <p:sp>
          <p:nvSpPr>
            <p:cNvPr id="56" name="object 21">
              <a:extLst>
                <a:ext uri="{FF2B5EF4-FFF2-40B4-BE49-F238E27FC236}">
                  <a16:creationId xmlns:a16="http://schemas.microsoft.com/office/drawing/2014/main" id="{491BE8E4-DD79-4031-AABE-34C1AFDE2C57}"/>
                </a:ext>
              </a:extLst>
            </p:cNvPr>
            <p:cNvSpPr txBox="1"/>
            <p:nvPr/>
          </p:nvSpPr>
          <p:spPr>
            <a:xfrm>
              <a:off x="6702479" y="4443679"/>
              <a:ext cx="669087" cy="137379"/>
            </a:xfrm>
            <a:prstGeom prst="rect">
              <a:avLst/>
            </a:prstGeom>
          </p:spPr>
          <p:txBody>
            <a:bodyPr vert="horz" wrap="square" lIns="0" tIns="11526" rIns="0" bIns="0" rtlCol="0">
              <a:spAutoFit/>
            </a:bodyPr>
            <a:lstStyle/>
            <a:p>
              <a:pPr marL="11527">
                <a:spcBef>
                  <a:spcPts val="91"/>
                </a:spcBef>
              </a:pPr>
              <a:r>
                <a:rPr sz="817" dirty="0">
                  <a:solidFill>
                    <a:srgbClr val="212121"/>
                  </a:solidFill>
                  <a:latin typeface="Arial"/>
                  <a:cs typeface="Arial"/>
                </a:rPr>
                <a:t>Cruising Days</a:t>
              </a:r>
              <a:endParaRPr sz="817">
                <a:latin typeface="Arial"/>
                <a:cs typeface="Arial"/>
              </a:endParaRPr>
            </a:p>
          </p:txBody>
        </p:sp>
        <p:sp>
          <p:nvSpPr>
            <p:cNvPr id="57" name="object 22">
              <a:extLst>
                <a:ext uri="{FF2B5EF4-FFF2-40B4-BE49-F238E27FC236}">
                  <a16:creationId xmlns:a16="http://schemas.microsoft.com/office/drawing/2014/main" id="{354E04A1-2E07-4C0C-94A3-F9ED53FC4D37}"/>
                </a:ext>
              </a:extLst>
            </p:cNvPr>
            <p:cNvSpPr txBox="1"/>
            <p:nvPr/>
          </p:nvSpPr>
          <p:spPr>
            <a:xfrm>
              <a:off x="6394669" y="4736152"/>
              <a:ext cx="976833" cy="137379"/>
            </a:xfrm>
            <a:prstGeom prst="rect">
              <a:avLst/>
            </a:prstGeom>
          </p:spPr>
          <p:txBody>
            <a:bodyPr vert="horz" wrap="square" lIns="0" tIns="11526" rIns="0" bIns="0" rtlCol="0">
              <a:spAutoFit/>
            </a:bodyPr>
            <a:lstStyle/>
            <a:p>
              <a:pPr marL="11527">
                <a:spcBef>
                  <a:spcPts val="91"/>
                </a:spcBef>
              </a:pPr>
              <a:r>
                <a:rPr sz="817" dirty="0">
                  <a:solidFill>
                    <a:srgbClr val="212121"/>
                  </a:solidFill>
                  <a:latin typeface="Arial"/>
                  <a:cs typeface="Arial"/>
                </a:rPr>
                <a:t>Land</a:t>
              </a:r>
              <a:r>
                <a:rPr sz="817" spc="-36" dirty="0">
                  <a:solidFill>
                    <a:srgbClr val="212121"/>
                  </a:solidFill>
                  <a:latin typeface="Arial"/>
                  <a:cs typeface="Arial"/>
                </a:rPr>
                <a:t> </a:t>
              </a:r>
              <a:r>
                <a:rPr sz="817" dirty="0">
                  <a:solidFill>
                    <a:srgbClr val="212121"/>
                  </a:solidFill>
                  <a:latin typeface="Arial"/>
                  <a:cs typeface="Arial"/>
                </a:rPr>
                <a:t>Based</a:t>
              </a:r>
              <a:r>
                <a:rPr sz="817" spc="-36" dirty="0">
                  <a:solidFill>
                    <a:srgbClr val="212121"/>
                  </a:solidFill>
                  <a:latin typeface="Arial"/>
                  <a:cs typeface="Arial"/>
                </a:rPr>
                <a:t> </a:t>
              </a:r>
              <a:r>
                <a:rPr sz="817" spc="-5" dirty="0">
                  <a:solidFill>
                    <a:srgbClr val="212121"/>
                  </a:solidFill>
                  <a:latin typeface="Arial"/>
                  <a:cs typeface="Arial"/>
                </a:rPr>
                <a:t>Training</a:t>
              </a:r>
              <a:endParaRPr sz="817">
                <a:latin typeface="Arial"/>
                <a:cs typeface="Arial"/>
              </a:endParaRPr>
            </a:p>
          </p:txBody>
        </p:sp>
        <p:sp>
          <p:nvSpPr>
            <p:cNvPr id="58" name="object 23">
              <a:extLst>
                <a:ext uri="{FF2B5EF4-FFF2-40B4-BE49-F238E27FC236}">
                  <a16:creationId xmlns:a16="http://schemas.microsoft.com/office/drawing/2014/main" id="{F1CE414C-E17F-4C67-92E8-DBA624BABD9F}"/>
                </a:ext>
              </a:extLst>
            </p:cNvPr>
            <p:cNvSpPr txBox="1"/>
            <p:nvPr/>
          </p:nvSpPr>
          <p:spPr>
            <a:xfrm>
              <a:off x="6550625" y="5028626"/>
              <a:ext cx="820655" cy="137379"/>
            </a:xfrm>
            <a:prstGeom prst="rect">
              <a:avLst/>
            </a:prstGeom>
          </p:spPr>
          <p:txBody>
            <a:bodyPr vert="horz" wrap="square" lIns="0" tIns="11526" rIns="0" bIns="0" rtlCol="0">
              <a:spAutoFit/>
            </a:bodyPr>
            <a:lstStyle/>
            <a:p>
              <a:pPr marL="11527">
                <a:spcBef>
                  <a:spcPts val="91"/>
                </a:spcBef>
              </a:pPr>
              <a:r>
                <a:rPr sz="817" dirty="0">
                  <a:solidFill>
                    <a:srgbClr val="212121"/>
                  </a:solidFill>
                  <a:latin typeface="Arial"/>
                  <a:cs typeface="Arial"/>
                </a:rPr>
                <a:t>Practical </a:t>
              </a:r>
              <a:r>
                <a:rPr sz="817" spc="-32" dirty="0">
                  <a:solidFill>
                    <a:srgbClr val="212121"/>
                  </a:solidFill>
                  <a:latin typeface="Arial"/>
                  <a:cs typeface="Arial"/>
                </a:rPr>
                <a:t>T</a:t>
              </a:r>
              <a:r>
                <a:rPr sz="817" dirty="0">
                  <a:solidFill>
                    <a:srgbClr val="212121"/>
                  </a:solidFill>
                  <a:latin typeface="Arial"/>
                  <a:cs typeface="Arial"/>
                </a:rPr>
                <a:t>raining</a:t>
              </a:r>
              <a:endParaRPr sz="817">
                <a:latin typeface="Arial"/>
                <a:cs typeface="Arial"/>
              </a:endParaRPr>
            </a:p>
          </p:txBody>
        </p:sp>
        <p:sp>
          <p:nvSpPr>
            <p:cNvPr id="59" name="object 24">
              <a:extLst>
                <a:ext uri="{FF2B5EF4-FFF2-40B4-BE49-F238E27FC236}">
                  <a16:creationId xmlns:a16="http://schemas.microsoft.com/office/drawing/2014/main" id="{D3D5B715-E720-4FD1-BDAD-C0F2B3A76F1C}"/>
                </a:ext>
              </a:extLst>
            </p:cNvPr>
            <p:cNvSpPr txBox="1"/>
            <p:nvPr/>
          </p:nvSpPr>
          <p:spPr>
            <a:xfrm>
              <a:off x="6719650" y="5321099"/>
              <a:ext cx="651798" cy="137379"/>
            </a:xfrm>
            <a:prstGeom prst="rect">
              <a:avLst/>
            </a:prstGeom>
          </p:spPr>
          <p:txBody>
            <a:bodyPr vert="horz" wrap="square" lIns="0" tIns="11526" rIns="0" bIns="0" rtlCol="0">
              <a:spAutoFit/>
            </a:bodyPr>
            <a:lstStyle/>
            <a:p>
              <a:pPr marL="11527">
                <a:spcBef>
                  <a:spcPts val="91"/>
                </a:spcBef>
              </a:pPr>
              <a:r>
                <a:rPr sz="817" dirty="0">
                  <a:solidFill>
                    <a:srgbClr val="212121"/>
                  </a:solidFill>
                  <a:latin typeface="Arial"/>
                  <a:cs typeface="Arial"/>
                </a:rPr>
                <a:t>Social Events</a:t>
              </a:r>
              <a:endParaRPr sz="817">
                <a:latin typeface="Arial"/>
                <a:cs typeface="Arial"/>
              </a:endParaRPr>
            </a:p>
          </p:txBody>
        </p:sp>
        <p:sp>
          <p:nvSpPr>
            <p:cNvPr id="60" name="object 25">
              <a:extLst>
                <a:ext uri="{FF2B5EF4-FFF2-40B4-BE49-F238E27FC236}">
                  <a16:creationId xmlns:a16="http://schemas.microsoft.com/office/drawing/2014/main" id="{9E32B4FF-D1AA-4EAF-A074-6E365153EA3D}"/>
                </a:ext>
              </a:extLst>
            </p:cNvPr>
            <p:cNvSpPr txBox="1"/>
            <p:nvPr/>
          </p:nvSpPr>
          <p:spPr>
            <a:xfrm>
              <a:off x="6134826" y="5613573"/>
              <a:ext cx="1236745" cy="137379"/>
            </a:xfrm>
            <a:prstGeom prst="rect">
              <a:avLst/>
            </a:prstGeom>
          </p:spPr>
          <p:txBody>
            <a:bodyPr vert="horz" wrap="square" lIns="0" tIns="11526" rIns="0" bIns="0" rtlCol="0">
              <a:spAutoFit/>
            </a:bodyPr>
            <a:lstStyle/>
            <a:p>
              <a:pPr marL="11527">
                <a:spcBef>
                  <a:spcPts val="91"/>
                </a:spcBef>
              </a:pPr>
              <a:r>
                <a:rPr sz="817" dirty="0">
                  <a:solidFill>
                    <a:srgbClr val="212121"/>
                  </a:solidFill>
                  <a:latin typeface="Arial"/>
                  <a:cs typeface="Arial"/>
                </a:rPr>
                <a:t>I'm</a:t>
              </a:r>
              <a:r>
                <a:rPr sz="817" spc="-23" dirty="0">
                  <a:solidFill>
                    <a:srgbClr val="212121"/>
                  </a:solidFill>
                  <a:latin typeface="Arial"/>
                  <a:cs typeface="Arial"/>
                </a:rPr>
                <a:t> </a:t>
              </a:r>
              <a:r>
                <a:rPr sz="817" dirty="0">
                  <a:solidFill>
                    <a:srgbClr val="212121"/>
                  </a:solidFill>
                  <a:latin typeface="Arial"/>
                  <a:cs typeface="Arial"/>
                </a:rPr>
                <a:t>Interested</a:t>
              </a:r>
              <a:r>
                <a:rPr sz="817" spc="-23" dirty="0">
                  <a:solidFill>
                    <a:srgbClr val="212121"/>
                  </a:solidFill>
                  <a:latin typeface="Arial"/>
                  <a:cs typeface="Arial"/>
                </a:rPr>
                <a:t> </a:t>
              </a:r>
              <a:r>
                <a:rPr sz="817" dirty="0">
                  <a:solidFill>
                    <a:srgbClr val="212121"/>
                  </a:solidFill>
                  <a:latin typeface="Arial"/>
                  <a:cs typeface="Arial"/>
                </a:rPr>
                <a:t>in</a:t>
              </a:r>
              <a:r>
                <a:rPr sz="817" spc="-18" dirty="0">
                  <a:solidFill>
                    <a:srgbClr val="212121"/>
                  </a:solidFill>
                  <a:latin typeface="Arial"/>
                  <a:cs typeface="Arial"/>
                </a:rPr>
                <a:t> </a:t>
              </a:r>
              <a:r>
                <a:rPr sz="817" dirty="0">
                  <a:solidFill>
                    <a:srgbClr val="212121"/>
                  </a:solidFill>
                  <a:latin typeface="Arial"/>
                  <a:cs typeface="Arial"/>
                </a:rPr>
                <a:t>all</a:t>
              </a:r>
              <a:r>
                <a:rPr sz="817" spc="-23" dirty="0">
                  <a:solidFill>
                    <a:srgbClr val="212121"/>
                  </a:solidFill>
                  <a:latin typeface="Arial"/>
                  <a:cs typeface="Arial"/>
                </a:rPr>
                <a:t> </a:t>
              </a:r>
              <a:r>
                <a:rPr sz="817" dirty="0">
                  <a:solidFill>
                    <a:srgbClr val="212121"/>
                  </a:solidFill>
                  <a:latin typeface="Arial"/>
                  <a:cs typeface="Arial"/>
                </a:rPr>
                <a:t>Events</a:t>
              </a:r>
              <a:endParaRPr sz="817">
                <a:latin typeface="Arial"/>
                <a:cs typeface="Arial"/>
              </a:endParaRPr>
            </a:p>
          </p:txBody>
        </p:sp>
        <p:grpSp>
          <p:nvGrpSpPr>
            <p:cNvPr id="61" name="object 26">
              <a:extLst>
                <a:ext uri="{FF2B5EF4-FFF2-40B4-BE49-F238E27FC236}">
                  <a16:creationId xmlns:a16="http://schemas.microsoft.com/office/drawing/2014/main" id="{1A340841-75F2-478F-8C34-34F81ADDE532}"/>
                </a:ext>
              </a:extLst>
            </p:cNvPr>
            <p:cNvGrpSpPr/>
            <p:nvPr/>
          </p:nvGrpSpPr>
          <p:grpSpPr>
            <a:xfrm>
              <a:off x="7621647" y="4174375"/>
              <a:ext cx="403412" cy="123329"/>
              <a:chOff x="4211383" y="1345854"/>
              <a:chExt cx="444500" cy="135890"/>
            </a:xfrm>
          </p:grpSpPr>
          <p:sp>
            <p:nvSpPr>
              <p:cNvPr id="62" name="object 27">
                <a:extLst>
                  <a:ext uri="{FF2B5EF4-FFF2-40B4-BE49-F238E27FC236}">
                    <a16:creationId xmlns:a16="http://schemas.microsoft.com/office/drawing/2014/main" id="{76D02355-7704-4747-81F6-B1054A59068E}"/>
                  </a:ext>
                </a:extLst>
              </p:cNvPr>
              <p:cNvSpPr/>
              <p:nvPr/>
            </p:nvSpPr>
            <p:spPr>
              <a:xfrm>
                <a:off x="4225670" y="1361202"/>
                <a:ext cx="30480" cy="82550"/>
              </a:xfrm>
              <a:custGeom>
                <a:avLst/>
                <a:gdLst/>
                <a:ahLst/>
                <a:cxnLst/>
                <a:rect l="l" t="t" r="r" b="b"/>
                <a:pathLst>
                  <a:path w="30479" h="82550">
                    <a:moveTo>
                      <a:pt x="30137" y="82153"/>
                    </a:moveTo>
                    <a:lnTo>
                      <a:pt x="20091" y="82153"/>
                    </a:lnTo>
                    <a:lnTo>
                      <a:pt x="20091" y="18138"/>
                    </a:lnTo>
                    <a:lnTo>
                      <a:pt x="17673" y="20445"/>
                    </a:lnTo>
                    <a:lnTo>
                      <a:pt x="14501" y="22752"/>
                    </a:lnTo>
                    <a:lnTo>
                      <a:pt x="10576" y="25058"/>
                    </a:lnTo>
                    <a:lnTo>
                      <a:pt x="6650" y="27365"/>
                    </a:lnTo>
                    <a:lnTo>
                      <a:pt x="3125" y="29095"/>
                    </a:lnTo>
                    <a:lnTo>
                      <a:pt x="0" y="30249"/>
                    </a:lnTo>
                    <a:lnTo>
                      <a:pt x="0" y="20538"/>
                    </a:lnTo>
                    <a:lnTo>
                      <a:pt x="5618" y="17896"/>
                    </a:lnTo>
                    <a:lnTo>
                      <a:pt x="10529" y="14696"/>
                    </a:lnTo>
                    <a:lnTo>
                      <a:pt x="14733" y="10938"/>
                    </a:lnTo>
                    <a:lnTo>
                      <a:pt x="18938" y="7180"/>
                    </a:lnTo>
                    <a:lnTo>
                      <a:pt x="21914" y="3534"/>
                    </a:lnTo>
                    <a:lnTo>
                      <a:pt x="23663" y="0"/>
                    </a:lnTo>
                    <a:lnTo>
                      <a:pt x="30137" y="0"/>
                    </a:lnTo>
                    <a:lnTo>
                      <a:pt x="30137" y="82153"/>
                    </a:lnTo>
                    <a:close/>
                  </a:path>
                </a:pathLst>
              </a:custGeom>
              <a:ln w="28574">
                <a:solidFill>
                  <a:srgbClr val="FFFFFF"/>
                </a:solidFill>
              </a:ln>
            </p:spPr>
            <p:txBody>
              <a:bodyPr wrap="square" lIns="0" tIns="0" rIns="0" bIns="0" rtlCol="0"/>
              <a:lstStyle/>
              <a:p>
                <a:endParaRPr sz="1634"/>
              </a:p>
            </p:txBody>
          </p:sp>
          <p:pic>
            <p:nvPicPr>
              <p:cNvPr id="63" name="object 28">
                <a:extLst>
                  <a:ext uri="{FF2B5EF4-FFF2-40B4-BE49-F238E27FC236}">
                    <a16:creationId xmlns:a16="http://schemas.microsoft.com/office/drawing/2014/main" id="{7257EB3B-83E7-4D21-A6AF-6B7FB0C2EC4D}"/>
                  </a:ext>
                </a:extLst>
              </p:cNvPr>
              <p:cNvPicPr/>
              <p:nvPr/>
            </p:nvPicPr>
            <p:blipFill>
              <a:blip r:embed="rId3" cstate="print"/>
              <a:stretch>
                <a:fillRect/>
              </a:stretch>
            </p:blipFill>
            <p:spPr>
              <a:xfrm>
                <a:off x="4301182" y="1345854"/>
                <a:ext cx="354173" cy="135842"/>
              </a:xfrm>
              <a:prstGeom prst="rect">
                <a:avLst/>
              </a:prstGeom>
            </p:spPr>
          </p:pic>
        </p:grpSp>
        <p:sp>
          <p:nvSpPr>
            <p:cNvPr id="64" name="object 29">
              <a:extLst>
                <a:ext uri="{FF2B5EF4-FFF2-40B4-BE49-F238E27FC236}">
                  <a16:creationId xmlns:a16="http://schemas.microsoft.com/office/drawing/2014/main" id="{790C2560-D124-43C4-8832-D9B0945237CA}"/>
                </a:ext>
              </a:extLst>
            </p:cNvPr>
            <p:cNvSpPr txBox="1"/>
            <p:nvPr/>
          </p:nvSpPr>
          <p:spPr>
            <a:xfrm>
              <a:off x="7611793" y="4147604"/>
              <a:ext cx="415513" cy="137379"/>
            </a:xfrm>
            <a:prstGeom prst="rect">
              <a:avLst/>
            </a:prstGeom>
          </p:spPr>
          <p:txBody>
            <a:bodyPr vert="horz" wrap="square" lIns="0" tIns="11526" rIns="0" bIns="0" rtlCol="0">
              <a:spAutoFit/>
            </a:bodyPr>
            <a:lstStyle/>
            <a:p>
              <a:pPr marL="11527">
                <a:spcBef>
                  <a:spcPts val="91"/>
                </a:spcBef>
              </a:pPr>
              <a:r>
                <a:rPr sz="817" dirty="0">
                  <a:solidFill>
                    <a:srgbClr val="212121"/>
                  </a:solidFill>
                  <a:latin typeface="Arial"/>
                  <a:cs typeface="Arial"/>
                </a:rPr>
                <a:t>1 (2.5%)</a:t>
              </a:r>
              <a:endParaRPr sz="817">
                <a:latin typeface="Arial"/>
                <a:cs typeface="Arial"/>
              </a:endParaRPr>
            </a:p>
          </p:txBody>
        </p:sp>
        <p:sp>
          <p:nvSpPr>
            <p:cNvPr id="65" name="object 30">
              <a:extLst>
                <a:ext uri="{FF2B5EF4-FFF2-40B4-BE49-F238E27FC236}">
                  <a16:creationId xmlns:a16="http://schemas.microsoft.com/office/drawing/2014/main" id="{FF646295-B4B6-4E2D-8D59-BF3388E9CC5F}"/>
                </a:ext>
              </a:extLst>
            </p:cNvPr>
            <p:cNvSpPr/>
            <p:nvPr/>
          </p:nvSpPr>
          <p:spPr>
            <a:xfrm>
              <a:off x="7852433" y="4481257"/>
              <a:ext cx="384394" cy="97394"/>
            </a:xfrm>
            <a:custGeom>
              <a:avLst/>
              <a:gdLst/>
              <a:ahLst/>
              <a:cxnLst/>
              <a:rect l="l" t="t" r="r" b="b"/>
              <a:pathLst>
                <a:path w="423545" h="107314">
                  <a:moveTo>
                    <a:pt x="0" y="61614"/>
                  </a:moveTo>
                  <a:lnTo>
                    <a:pt x="10045" y="60275"/>
                  </a:lnTo>
                  <a:lnTo>
                    <a:pt x="11199" y="65968"/>
                  </a:lnTo>
                  <a:lnTo>
                    <a:pt x="13161" y="70070"/>
                  </a:lnTo>
                  <a:lnTo>
                    <a:pt x="15933" y="72581"/>
                  </a:lnTo>
                  <a:lnTo>
                    <a:pt x="18705" y="75093"/>
                  </a:lnTo>
                  <a:lnTo>
                    <a:pt x="22082" y="76348"/>
                  </a:lnTo>
                  <a:lnTo>
                    <a:pt x="26063" y="76348"/>
                  </a:lnTo>
                  <a:lnTo>
                    <a:pt x="30788" y="76348"/>
                  </a:lnTo>
                  <a:lnTo>
                    <a:pt x="34779" y="74711"/>
                  </a:lnTo>
                  <a:lnTo>
                    <a:pt x="38034" y="71437"/>
                  </a:lnTo>
                  <a:lnTo>
                    <a:pt x="41290" y="68163"/>
                  </a:lnTo>
                  <a:lnTo>
                    <a:pt x="42918" y="64107"/>
                  </a:lnTo>
                  <a:lnTo>
                    <a:pt x="42918" y="59270"/>
                  </a:lnTo>
                  <a:lnTo>
                    <a:pt x="42918" y="54657"/>
                  </a:lnTo>
                  <a:lnTo>
                    <a:pt x="41411" y="50852"/>
                  </a:lnTo>
                  <a:lnTo>
                    <a:pt x="38397" y="47857"/>
                  </a:lnTo>
                  <a:lnTo>
                    <a:pt x="35383" y="44862"/>
                  </a:lnTo>
                  <a:lnTo>
                    <a:pt x="31551" y="43364"/>
                  </a:lnTo>
                  <a:lnTo>
                    <a:pt x="26900" y="43364"/>
                  </a:lnTo>
                  <a:lnTo>
                    <a:pt x="25003" y="43364"/>
                  </a:lnTo>
                  <a:lnTo>
                    <a:pt x="22640" y="43736"/>
                  </a:lnTo>
                  <a:lnTo>
                    <a:pt x="19812" y="44481"/>
                  </a:lnTo>
                  <a:lnTo>
                    <a:pt x="20928" y="35662"/>
                  </a:lnTo>
                  <a:lnTo>
                    <a:pt x="21598" y="35737"/>
                  </a:lnTo>
                  <a:lnTo>
                    <a:pt x="22138" y="35774"/>
                  </a:lnTo>
                  <a:lnTo>
                    <a:pt x="22547" y="35774"/>
                  </a:lnTo>
                  <a:lnTo>
                    <a:pt x="26826" y="35774"/>
                  </a:lnTo>
                  <a:lnTo>
                    <a:pt x="30677" y="34658"/>
                  </a:lnTo>
                  <a:lnTo>
                    <a:pt x="34100" y="32425"/>
                  </a:lnTo>
                  <a:lnTo>
                    <a:pt x="37523" y="30193"/>
                  </a:lnTo>
                  <a:lnTo>
                    <a:pt x="39234" y="26751"/>
                  </a:lnTo>
                  <a:lnTo>
                    <a:pt x="39234" y="22100"/>
                  </a:lnTo>
                  <a:lnTo>
                    <a:pt x="39234" y="18417"/>
                  </a:lnTo>
                  <a:lnTo>
                    <a:pt x="37988" y="15366"/>
                  </a:lnTo>
                  <a:lnTo>
                    <a:pt x="35495" y="12948"/>
                  </a:lnTo>
                  <a:lnTo>
                    <a:pt x="33002" y="10529"/>
                  </a:lnTo>
                  <a:lnTo>
                    <a:pt x="29784" y="9320"/>
                  </a:lnTo>
                  <a:lnTo>
                    <a:pt x="25840" y="9320"/>
                  </a:lnTo>
                  <a:lnTo>
                    <a:pt x="21933" y="9320"/>
                  </a:lnTo>
                  <a:lnTo>
                    <a:pt x="11050" y="24054"/>
                  </a:lnTo>
                  <a:lnTo>
                    <a:pt x="1004" y="22268"/>
                  </a:lnTo>
                  <a:lnTo>
                    <a:pt x="19143" y="1060"/>
                  </a:lnTo>
                  <a:lnTo>
                    <a:pt x="25617" y="1060"/>
                  </a:lnTo>
                  <a:lnTo>
                    <a:pt x="30081" y="1060"/>
                  </a:lnTo>
                  <a:lnTo>
                    <a:pt x="34193" y="2018"/>
                  </a:lnTo>
                  <a:lnTo>
                    <a:pt x="37951" y="3934"/>
                  </a:lnTo>
                  <a:lnTo>
                    <a:pt x="41709" y="5850"/>
                  </a:lnTo>
                  <a:lnTo>
                    <a:pt x="44583" y="8464"/>
                  </a:lnTo>
                  <a:lnTo>
                    <a:pt x="46573" y="11776"/>
                  </a:lnTo>
                  <a:lnTo>
                    <a:pt x="48564" y="15087"/>
                  </a:lnTo>
                  <a:lnTo>
                    <a:pt x="49559" y="18603"/>
                  </a:lnTo>
                  <a:lnTo>
                    <a:pt x="49559" y="22324"/>
                  </a:lnTo>
                  <a:lnTo>
                    <a:pt x="49559" y="25858"/>
                  </a:lnTo>
                  <a:lnTo>
                    <a:pt x="38286" y="38899"/>
                  </a:lnTo>
                  <a:lnTo>
                    <a:pt x="43122" y="40016"/>
                  </a:lnTo>
                  <a:lnTo>
                    <a:pt x="46880" y="42332"/>
                  </a:lnTo>
                  <a:lnTo>
                    <a:pt x="49559" y="45848"/>
                  </a:lnTo>
                  <a:lnTo>
                    <a:pt x="52238" y="49364"/>
                  </a:lnTo>
                  <a:lnTo>
                    <a:pt x="53578" y="53764"/>
                  </a:lnTo>
                  <a:lnTo>
                    <a:pt x="53578" y="59047"/>
                  </a:lnTo>
                  <a:lnTo>
                    <a:pt x="53578" y="66191"/>
                  </a:lnTo>
                  <a:lnTo>
                    <a:pt x="50973" y="72246"/>
                  </a:lnTo>
                  <a:lnTo>
                    <a:pt x="45764" y="77213"/>
                  </a:lnTo>
                  <a:lnTo>
                    <a:pt x="40555" y="82181"/>
                  </a:lnTo>
                  <a:lnTo>
                    <a:pt x="33970" y="84664"/>
                  </a:lnTo>
                  <a:lnTo>
                    <a:pt x="26007" y="84664"/>
                  </a:lnTo>
                  <a:lnTo>
                    <a:pt x="18826" y="84664"/>
                  </a:lnTo>
                  <a:lnTo>
                    <a:pt x="12864" y="82525"/>
                  </a:lnTo>
                  <a:lnTo>
                    <a:pt x="8120" y="78246"/>
                  </a:lnTo>
                  <a:lnTo>
                    <a:pt x="3376" y="73967"/>
                  </a:lnTo>
                  <a:lnTo>
                    <a:pt x="669" y="68423"/>
                  </a:lnTo>
                  <a:lnTo>
                    <a:pt x="0" y="61614"/>
                  </a:lnTo>
                  <a:close/>
                </a:path>
                <a:path w="423545" h="107314">
                  <a:moveTo>
                    <a:pt x="117257" y="107267"/>
                  </a:moveTo>
                  <a:lnTo>
                    <a:pt x="98882" y="68395"/>
                  </a:lnTo>
                  <a:lnTo>
                    <a:pt x="97445" y="53578"/>
                  </a:lnTo>
                  <a:lnTo>
                    <a:pt x="97713" y="47006"/>
                  </a:lnTo>
                  <a:lnTo>
                    <a:pt x="112353" y="7011"/>
                  </a:lnTo>
                  <a:lnTo>
                    <a:pt x="117257" y="0"/>
                  </a:lnTo>
                  <a:lnTo>
                    <a:pt x="124457" y="0"/>
                  </a:lnTo>
                  <a:lnTo>
                    <a:pt x="119955" y="7739"/>
                  </a:lnTo>
                  <a:lnTo>
                    <a:pt x="116978" y="13264"/>
                  </a:lnTo>
                  <a:lnTo>
                    <a:pt x="115527" y="16575"/>
                  </a:lnTo>
                  <a:lnTo>
                    <a:pt x="113258" y="21710"/>
                  </a:lnTo>
                  <a:lnTo>
                    <a:pt x="111472" y="27068"/>
                  </a:lnTo>
                  <a:lnTo>
                    <a:pt x="110170" y="32649"/>
                  </a:lnTo>
                  <a:lnTo>
                    <a:pt x="108570" y="39606"/>
                  </a:lnTo>
                  <a:lnTo>
                    <a:pt x="107770" y="46601"/>
                  </a:lnTo>
                  <a:lnTo>
                    <a:pt x="107770" y="53633"/>
                  </a:lnTo>
                  <a:lnTo>
                    <a:pt x="108813" y="67052"/>
                  </a:lnTo>
                  <a:lnTo>
                    <a:pt x="111942" y="80464"/>
                  </a:lnTo>
                  <a:lnTo>
                    <a:pt x="117156" y="93869"/>
                  </a:lnTo>
                  <a:lnTo>
                    <a:pt x="124457" y="107267"/>
                  </a:lnTo>
                  <a:lnTo>
                    <a:pt x="117257" y="107267"/>
                  </a:lnTo>
                  <a:close/>
                </a:path>
                <a:path w="423545" h="107314">
                  <a:moveTo>
                    <a:pt x="134001" y="12110"/>
                  </a:moveTo>
                  <a:lnTo>
                    <a:pt x="134001" y="2455"/>
                  </a:lnTo>
                  <a:lnTo>
                    <a:pt x="186965" y="2455"/>
                  </a:lnTo>
                  <a:lnTo>
                    <a:pt x="186965" y="10269"/>
                  </a:lnTo>
                  <a:lnTo>
                    <a:pt x="183067" y="14768"/>
                  </a:lnTo>
                  <a:lnTo>
                    <a:pt x="179186" y="19952"/>
                  </a:lnTo>
                  <a:lnTo>
                    <a:pt x="159618" y="60721"/>
                  </a:lnTo>
                  <a:lnTo>
                    <a:pt x="155767" y="83213"/>
                  </a:lnTo>
                  <a:lnTo>
                    <a:pt x="145442" y="83213"/>
                  </a:lnTo>
                  <a:lnTo>
                    <a:pt x="156452" y="39923"/>
                  </a:lnTo>
                  <a:lnTo>
                    <a:pt x="174073" y="12110"/>
                  </a:lnTo>
                  <a:lnTo>
                    <a:pt x="134001" y="12110"/>
                  </a:lnTo>
                  <a:close/>
                </a:path>
                <a:path w="423545" h="107314">
                  <a:moveTo>
                    <a:pt x="202536" y="83213"/>
                  </a:moveTo>
                  <a:lnTo>
                    <a:pt x="202536" y="71772"/>
                  </a:lnTo>
                  <a:lnTo>
                    <a:pt x="213977" y="71772"/>
                  </a:lnTo>
                  <a:lnTo>
                    <a:pt x="213977" y="83213"/>
                  </a:lnTo>
                  <a:lnTo>
                    <a:pt x="202536" y="83213"/>
                  </a:lnTo>
                  <a:close/>
                </a:path>
                <a:path w="423545" h="107314">
                  <a:moveTo>
                    <a:pt x="228655" y="61782"/>
                  </a:moveTo>
                  <a:lnTo>
                    <a:pt x="239204" y="60889"/>
                  </a:lnTo>
                  <a:lnTo>
                    <a:pt x="239985" y="66023"/>
                  </a:lnTo>
                  <a:lnTo>
                    <a:pt x="241799" y="69884"/>
                  </a:lnTo>
                  <a:lnTo>
                    <a:pt x="244645" y="72469"/>
                  </a:lnTo>
                  <a:lnTo>
                    <a:pt x="247491" y="75055"/>
                  </a:lnTo>
                  <a:lnTo>
                    <a:pt x="250924" y="76348"/>
                  </a:lnTo>
                  <a:lnTo>
                    <a:pt x="254942" y="76348"/>
                  </a:lnTo>
                  <a:lnTo>
                    <a:pt x="259779" y="76348"/>
                  </a:lnTo>
                  <a:lnTo>
                    <a:pt x="263872" y="74525"/>
                  </a:lnTo>
                  <a:lnTo>
                    <a:pt x="267220" y="70879"/>
                  </a:lnTo>
                  <a:lnTo>
                    <a:pt x="270569" y="67233"/>
                  </a:lnTo>
                  <a:lnTo>
                    <a:pt x="272243" y="62396"/>
                  </a:lnTo>
                  <a:lnTo>
                    <a:pt x="272243" y="56368"/>
                  </a:lnTo>
                  <a:lnTo>
                    <a:pt x="272243" y="50638"/>
                  </a:lnTo>
                  <a:lnTo>
                    <a:pt x="270634" y="46118"/>
                  </a:lnTo>
                  <a:lnTo>
                    <a:pt x="267416" y="42806"/>
                  </a:lnTo>
                  <a:lnTo>
                    <a:pt x="264197" y="39495"/>
                  </a:lnTo>
                  <a:lnTo>
                    <a:pt x="259984" y="37839"/>
                  </a:lnTo>
                  <a:lnTo>
                    <a:pt x="254775" y="37839"/>
                  </a:lnTo>
                  <a:lnTo>
                    <a:pt x="251538" y="37839"/>
                  </a:lnTo>
                  <a:lnTo>
                    <a:pt x="239873" y="45764"/>
                  </a:lnTo>
                  <a:lnTo>
                    <a:pt x="230441" y="44536"/>
                  </a:lnTo>
                  <a:lnTo>
                    <a:pt x="238366" y="2511"/>
                  </a:lnTo>
                  <a:lnTo>
                    <a:pt x="279052" y="2511"/>
                  </a:lnTo>
                  <a:lnTo>
                    <a:pt x="279052" y="12110"/>
                  </a:lnTo>
                  <a:lnTo>
                    <a:pt x="246403" y="12110"/>
                  </a:lnTo>
                  <a:lnTo>
                    <a:pt x="241994" y="34100"/>
                  </a:lnTo>
                  <a:lnTo>
                    <a:pt x="246905" y="30677"/>
                  </a:lnTo>
                  <a:lnTo>
                    <a:pt x="252059" y="28965"/>
                  </a:lnTo>
                  <a:lnTo>
                    <a:pt x="257454" y="28965"/>
                  </a:lnTo>
                  <a:lnTo>
                    <a:pt x="264597" y="28965"/>
                  </a:lnTo>
                  <a:lnTo>
                    <a:pt x="270625" y="31439"/>
                  </a:lnTo>
                  <a:lnTo>
                    <a:pt x="275536" y="36388"/>
                  </a:lnTo>
                  <a:lnTo>
                    <a:pt x="280447" y="41337"/>
                  </a:lnTo>
                  <a:lnTo>
                    <a:pt x="282903" y="47699"/>
                  </a:lnTo>
                  <a:lnTo>
                    <a:pt x="282903" y="55475"/>
                  </a:lnTo>
                  <a:lnTo>
                    <a:pt x="282903" y="62879"/>
                  </a:lnTo>
                  <a:lnTo>
                    <a:pt x="280745" y="69279"/>
                  </a:lnTo>
                  <a:lnTo>
                    <a:pt x="276429" y="74674"/>
                  </a:lnTo>
                  <a:lnTo>
                    <a:pt x="271183" y="81297"/>
                  </a:lnTo>
                  <a:lnTo>
                    <a:pt x="264021" y="84608"/>
                  </a:lnTo>
                  <a:lnTo>
                    <a:pt x="254942" y="84608"/>
                  </a:lnTo>
                  <a:lnTo>
                    <a:pt x="247501" y="84608"/>
                  </a:lnTo>
                  <a:lnTo>
                    <a:pt x="241427" y="82525"/>
                  </a:lnTo>
                  <a:lnTo>
                    <a:pt x="236720" y="78358"/>
                  </a:lnTo>
                  <a:lnTo>
                    <a:pt x="232013" y="74190"/>
                  </a:lnTo>
                  <a:lnTo>
                    <a:pt x="229325" y="68665"/>
                  </a:lnTo>
                  <a:lnTo>
                    <a:pt x="228655" y="61782"/>
                  </a:lnTo>
                  <a:close/>
                </a:path>
                <a:path w="423545" h="107314">
                  <a:moveTo>
                    <a:pt x="294121" y="21040"/>
                  </a:moveTo>
                  <a:lnTo>
                    <a:pt x="294121" y="15199"/>
                  </a:lnTo>
                  <a:lnTo>
                    <a:pt x="295591" y="10231"/>
                  </a:lnTo>
                  <a:lnTo>
                    <a:pt x="298530" y="6139"/>
                  </a:lnTo>
                  <a:lnTo>
                    <a:pt x="301469" y="2046"/>
                  </a:lnTo>
                  <a:lnTo>
                    <a:pt x="305730" y="0"/>
                  </a:lnTo>
                  <a:lnTo>
                    <a:pt x="311311" y="0"/>
                  </a:lnTo>
                  <a:lnTo>
                    <a:pt x="316445" y="0"/>
                  </a:lnTo>
                  <a:lnTo>
                    <a:pt x="320696" y="1832"/>
                  </a:lnTo>
                  <a:lnTo>
                    <a:pt x="324063" y="5497"/>
                  </a:lnTo>
                  <a:lnTo>
                    <a:pt x="327431" y="9162"/>
                  </a:lnTo>
                  <a:lnTo>
                    <a:pt x="329114" y="14547"/>
                  </a:lnTo>
                  <a:lnTo>
                    <a:pt x="329114" y="21654"/>
                  </a:lnTo>
                  <a:lnTo>
                    <a:pt x="329114" y="28574"/>
                  </a:lnTo>
                  <a:lnTo>
                    <a:pt x="327412" y="33904"/>
                  </a:lnTo>
                  <a:lnTo>
                    <a:pt x="324008" y="37644"/>
                  </a:lnTo>
                  <a:lnTo>
                    <a:pt x="320603" y="41383"/>
                  </a:lnTo>
                  <a:lnTo>
                    <a:pt x="316408" y="43253"/>
                  </a:lnTo>
                  <a:lnTo>
                    <a:pt x="311422" y="43253"/>
                  </a:lnTo>
                  <a:lnTo>
                    <a:pt x="306474" y="43253"/>
                  </a:lnTo>
                  <a:lnTo>
                    <a:pt x="302353" y="41411"/>
                  </a:lnTo>
                  <a:lnTo>
                    <a:pt x="299060" y="37727"/>
                  </a:lnTo>
                  <a:lnTo>
                    <a:pt x="295767" y="34044"/>
                  </a:lnTo>
                  <a:lnTo>
                    <a:pt x="294121" y="28481"/>
                  </a:lnTo>
                  <a:lnTo>
                    <a:pt x="294121" y="21040"/>
                  </a:lnTo>
                  <a:close/>
                </a:path>
                <a:path w="423545" h="107314">
                  <a:moveTo>
                    <a:pt x="311590" y="6920"/>
                  </a:moveTo>
                  <a:lnTo>
                    <a:pt x="309097" y="6920"/>
                  </a:lnTo>
                  <a:lnTo>
                    <a:pt x="307023" y="7999"/>
                  </a:lnTo>
                  <a:lnTo>
                    <a:pt x="305367" y="10157"/>
                  </a:lnTo>
                  <a:lnTo>
                    <a:pt x="303711" y="12315"/>
                  </a:lnTo>
                  <a:lnTo>
                    <a:pt x="302883" y="16278"/>
                  </a:lnTo>
                  <a:lnTo>
                    <a:pt x="302883" y="22045"/>
                  </a:lnTo>
                  <a:lnTo>
                    <a:pt x="302883" y="27291"/>
                  </a:lnTo>
                  <a:lnTo>
                    <a:pt x="303720" y="30984"/>
                  </a:lnTo>
                  <a:lnTo>
                    <a:pt x="305395" y="33123"/>
                  </a:lnTo>
                  <a:lnTo>
                    <a:pt x="307069" y="35262"/>
                  </a:lnTo>
                  <a:lnTo>
                    <a:pt x="309134" y="36332"/>
                  </a:lnTo>
                  <a:lnTo>
                    <a:pt x="311590" y="36332"/>
                  </a:lnTo>
                  <a:lnTo>
                    <a:pt x="314120" y="36332"/>
                  </a:lnTo>
                  <a:lnTo>
                    <a:pt x="316213" y="35253"/>
                  </a:lnTo>
                  <a:lnTo>
                    <a:pt x="317868" y="33095"/>
                  </a:lnTo>
                  <a:lnTo>
                    <a:pt x="319524" y="30937"/>
                  </a:lnTo>
                  <a:lnTo>
                    <a:pt x="320352" y="26993"/>
                  </a:lnTo>
                  <a:lnTo>
                    <a:pt x="320352" y="21263"/>
                  </a:lnTo>
                  <a:lnTo>
                    <a:pt x="320352" y="15980"/>
                  </a:lnTo>
                  <a:lnTo>
                    <a:pt x="319515" y="12269"/>
                  </a:lnTo>
                  <a:lnTo>
                    <a:pt x="317841" y="10129"/>
                  </a:lnTo>
                  <a:lnTo>
                    <a:pt x="316166" y="7990"/>
                  </a:lnTo>
                  <a:lnTo>
                    <a:pt x="314083" y="6920"/>
                  </a:lnTo>
                  <a:lnTo>
                    <a:pt x="311590" y="6920"/>
                  </a:lnTo>
                  <a:close/>
                </a:path>
                <a:path w="423545" h="107314">
                  <a:moveTo>
                    <a:pt x="311646" y="86227"/>
                  </a:moveTo>
                  <a:lnTo>
                    <a:pt x="356406" y="0"/>
                  </a:lnTo>
                  <a:lnTo>
                    <a:pt x="364554" y="0"/>
                  </a:lnTo>
                  <a:lnTo>
                    <a:pt x="319961" y="86227"/>
                  </a:lnTo>
                  <a:lnTo>
                    <a:pt x="311646" y="86227"/>
                  </a:lnTo>
                  <a:close/>
                </a:path>
                <a:path w="423545" h="107314">
                  <a:moveTo>
                    <a:pt x="347029" y="64014"/>
                  </a:moveTo>
                  <a:lnTo>
                    <a:pt x="347029" y="58135"/>
                  </a:lnTo>
                  <a:lnTo>
                    <a:pt x="348499" y="53159"/>
                  </a:lnTo>
                  <a:lnTo>
                    <a:pt x="351438" y="49085"/>
                  </a:lnTo>
                  <a:lnTo>
                    <a:pt x="354378" y="45011"/>
                  </a:lnTo>
                  <a:lnTo>
                    <a:pt x="358657" y="42974"/>
                  </a:lnTo>
                  <a:lnTo>
                    <a:pt x="364275" y="42974"/>
                  </a:lnTo>
                  <a:lnTo>
                    <a:pt x="369409" y="42974"/>
                  </a:lnTo>
                  <a:lnTo>
                    <a:pt x="373660" y="44806"/>
                  </a:lnTo>
                  <a:lnTo>
                    <a:pt x="377028" y="48471"/>
                  </a:lnTo>
                  <a:lnTo>
                    <a:pt x="380395" y="52136"/>
                  </a:lnTo>
                  <a:lnTo>
                    <a:pt x="382079" y="57522"/>
                  </a:lnTo>
                  <a:lnTo>
                    <a:pt x="382079" y="64628"/>
                  </a:lnTo>
                  <a:lnTo>
                    <a:pt x="382079" y="71549"/>
                  </a:lnTo>
                  <a:lnTo>
                    <a:pt x="380376" y="76879"/>
                  </a:lnTo>
                  <a:lnTo>
                    <a:pt x="376972" y="80618"/>
                  </a:lnTo>
                  <a:lnTo>
                    <a:pt x="373567" y="84357"/>
                  </a:lnTo>
                  <a:lnTo>
                    <a:pt x="369354" y="86227"/>
                  </a:lnTo>
                  <a:lnTo>
                    <a:pt x="364331" y="86227"/>
                  </a:lnTo>
                  <a:lnTo>
                    <a:pt x="359382" y="86227"/>
                  </a:lnTo>
                  <a:lnTo>
                    <a:pt x="355262" y="84376"/>
                  </a:lnTo>
                  <a:lnTo>
                    <a:pt x="351969" y="80674"/>
                  </a:lnTo>
                  <a:lnTo>
                    <a:pt x="348676" y="76972"/>
                  </a:lnTo>
                  <a:lnTo>
                    <a:pt x="347029" y="71418"/>
                  </a:lnTo>
                  <a:lnTo>
                    <a:pt x="347029" y="64014"/>
                  </a:lnTo>
                  <a:close/>
                </a:path>
                <a:path w="423545" h="107314">
                  <a:moveTo>
                    <a:pt x="364554" y="49894"/>
                  </a:moveTo>
                  <a:lnTo>
                    <a:pt x="362024" y="49894"/>
                  </a:lnTo>
                  <a:lnTo>
                    <a:pt x="359931" y="50973"/>
                  </a:lnTo>
                  <a:lnTo>
                    <a:pt x="358275" y="53131"/>
                  </a:lnTo>
                  <a:lnTo>
                    <a:pt x="356620" y="55289"/>
                  </a:lnTo>
                  <a:lnTo>
                    <a:pt x="355792" y="59252"/>
                  </a:lnTo>
                  <a:lnTo>
                    <a:pt x="355792" y="65019"/>
                  </a:lnTo>
                  <a:lnTo>
                    <a:pt x="355792" y="70228"/>
                  </a:lnTo>
                  <a:lnTo>
                    <a:pt x="356629" y="73911"/>
                  </a:lnTo>
                  <a:lnTo>
                    <a:pt x="358303" y="76069"/>
                  </a:lnTo>
                  <a:lnTo>
                    <a:pt x="359978" y="78227"/>
                  </a:lnTo>
                  <a:lnTo>
                    <a:pt x="362042" y="79306"/>
                  </a:lnTo>
                  <a:lnTo>
                    <a:pt x="364498" y="79306"/>
                  </a:lnTo>
                  <a:lnTo>
                    <a:pt x="367065" y="79306"/>
                  </a:lnTo>
                  <a:lnTo>
                    <a:pt x="369177" y="78227"/>
                  </a:lnTo>
                  <a:lnTo>
                    <a:pt x="370833" y="76069"/>
                  </a:lnTo>
                  <a:lnTo>
                    <a:pt x="372488" y="73911"/>
                  </a:lnTo>
                  <a:lnTo>
                    <a:pt x="373316" y="69967"/>
                  </a:lnTo>
                  <a:lnTo>
                    <a:pt x="373316" y="64237"/>
                  </a:lnTo>
                  <a:lnTo>
                    <a:pt x="373316" y="58954"/>
                  </a:lnTo>
                  <a:lnTo>
                    <a:pt x="372479" y="55243"/>
                  </a:lnTo>
                  <a:lnTo>
                    <a:pt x="370805" y="53103"/>
                  </a:lnTo>
                  <a:lnTo>
                    <a:pt x="369130" y="50964"/>
                  </a:lnTo>
                  <a:lnTo>
                    <a:pt x="367047" y="49894"/>
                  </a:lnTo>
                  <a:lnTo>
                    <a:pt x="364554" y="49894"/>
                  </a:lnTo>
                  <a:close/>
                </a:path>
                <a:path w="423545" h="107314">
                  <a:moveTo>
                    <a:pt x="403231" y="107267"/>
                  </a:moveTo>
                  <a:lnTo>
                    <a:pt x="396031" y="107267"/>
                  </a:lnTo>
                  <a:lnTo>
                    <a:pt x="403332" y="93869"/>
                  </a:lnTo>
                  <a:lnTo>
                    <a:pt x="408547" y="80464"/>
                  </a:lnTo>
                  <a:lnTo>
                    <a:pt x="411676" y="67052"/>
                  </a:lnTo>
                  <a:lnTo>
                    <a:pt x="412718" y="53633"/>
                  </a:lnTo>
                  <a:lnTo>
                    <a:pt x="412718" y="46639"/>
                  </a:lnTo>
                  <a:lnTo>
                    <a:pt x="411919" y="39699"/>
                  </a:lnTo>
                  <a:lnTo>
                    <a:pt x="410319" y="32816"/>
                  </a:lnTo>
                  <a:lnTo>
                    <a:pt x="409054" y="27235"/>
                  </a:lnTo>
                  <a:lnTo>
                    <a:pt x="407286" y="21877"/>
                  </a:lnTo>
                  <a:lnTo>
                    <a:pt x="405017" y="16743"/>
                  </a:lnTo>
                  <a:lnTo>
                    <a:pt x="403566" y="13394"/>
                  </a:lnTo>
                  <a:lnTo>
                    <a:pt x="400570" y="7813"/>
                  </a:lnTo>
                  <a:lnTo>
                    <a:pt x="396031" y="0"/>
                  </a:lnTo>
                  <a:lnTo>
                    <a:pt x="403231" y="0"/>
                  </a:lnTo>
                  <a:lnTo>
                    <a:pt x="420626" y="34281"/>
                  </a:lnTo>
                  <a:lnTo>
                    <a:pt x="423043" y="53578"/>
                  </a:lnTo>
                  <a:lnTo>
                    <a:pt x="422682" y="61049"/>
                  </a:lnTo>
                  <a:lnTo>
                    <a:pt x="407205" y="101798"/>
                  </a:lnTo>
                  <a:lnTo>
                    <a:pt x="403231" y="107267"/>
                  </a:lnTo>
                  <a:close/>
                </a:path>
              </a:pathLst>
            </a:custGeom>
            <a:ln w="28574">
              <a:solidFill>
                <a:srgbClr val="FFFFFF"/>
              </a:solidFill>
            </a:ln>
          </p:spPr>
          <p:txBody>
            <a:bodyPr wrap="square" lIns="0" tIns="0" rIns="0" bIns="0" rtlCol="0"/>
            <a:lstStyle/>
            <a:p>
              <a:endParaRPr sz="1634"/>
            </a:p>
          </p:txBody>
        </p:sp>
        <p:sp>
          <p:nvSpPr>
            <p:cNvPr id="66" name="object 31">
              <a:extLst>
                <a:ext uri="{FF2B5EF4-FFF2-40B4-BE49-F238E27FC236}">
                  <a16:creationId xmlns:a16="http://schemas.microsoft.com/office/drawing/2014/main" id="{1D58AEBD-9C97-4511-8C03-0A02C8386F56}"/>
                </a:ext>
              </a:extLst>
            </p:cNvPr>
            <p:cNvSpPr txBox="1"/>
            <p:nvPr/>
          </p:nvSpPr>
          <p:spPr>
            <a:xfrm>
              <a:off x="7836551" y="4441518"/>
              <a:ext cx="415513" cy="137379"/>
            </a:xfrm>
            <a:prstGeom prst="rect">
              <a:avLst/>
            </a:prstGeom>
          </p:spPr>
          <p:txBody>
            <a:bodyPr vert="horz" wrap="square" lIns="0" tIns="11526" rIns="0" bIns="0" rtlCol="0">
              <a:spAutoFit/>
            </a:bodyPr>
            <a:lstStyle/>
            <a:p>
              <a:pPr marL="11527">
                <a:spcBef>
                  <a:spcPts val="91"/>
                </a:spcBef>
              </a:pPr>
              <a:r>
                <a:rPr sz="817" dirty="0">
                  <a:solidFill>
                    <a:srgbClr val="212121"/>
                  </a:solidFill>
                  <a:latin typeface="Arial"/>
                  <a:cs typeface="Arial"/>
                </a:rPr>
                <a:t>3 (7.5%)</a:t>
              </a:r>
              <a:endParaRPr sz="817">
                <a:latin typeface="Arial"/>
                <a:cs typeface="Arial"/>
              </a:endParaRPr>
            </a:p>
          </p:txBody>
        </p:sp>
        <p:sp>
          <p:nvSpPr>
            <p:cNvPr id="67" name="object 32">
              <a:extLst>
                <a:ext uri="{FF2B5EF4-FFF2-40B4-BE49-F238E27FC236}">
                  <a16:creationId xmlns:a16="http://schemas.microsoft.com/office/drawing/2014/main" id="{2412AE45-B887-4C4C-9135-579EE6B3D596}"/>
                </a:ext>
              </a:extLst>
            </p:cNvPr>
            <p:cNvSpPr/>
            <p:nvPr/>
          </p:nvSpPr>
          <p:spPr>
            <a:xfrm>
              <a:off x="8302506" y="4775171"/>
              <a:ext cx="441447" cy="97394"/>
            </a:xfrm>
            <a:custGeom>
              <a:avLst/>
              <a:gdLst/>
              <a:ahLst/>
              <a:cxnLst/>
              <a:rect l="l" t="t" r="r" b="b"/>
              <a:pathLst>
                <a:path w="486410" h="107314">
                  <a:moveTo>
                    <a:pt x="0" y="12110"/>
                  </a:moveTo>
                  <a:lnTo>
                    <a:pt x="0" y="2455"/>
                  </a:lnTo>
                  <a:lnTo>
                    <a:pt x="52964" y="2455"/>
                  </a:lnTo>
                  <a:lnTo>
                    <a:pt x="52964" y="10269"/>
                  </a:lnTo>
                  <a:lnTo>
                    <a:pt x="49066" y="14768"/>
                  </a:lnTo>
                  <a:lnTo>
                    <a:pt x="45185" y="19952"/>
                  </a:lnTo>
                  <a:lnTo>
                    <a:pt x="25617" y="60721"/>
                  </a:lnTo>
                  <a:lnTo>
                    <a:pt x="21766" y="83213"/>
                  </a:lnTo>
                  <a:lnTo>
                    <a:pt x="11441" y="83213"/>
                  </a:lnTo>
                  <a:lnTo>
                    <a:pt x="22451" y="39923"/>
                  </a:lnTo>
                  <a:lnTo>
                    <a:pt x="40071" y="12110"/>
                  </a:lnTo>
                  <a:lnTo>
                    <a:pt x="0" y="12110"/>
                  </a:lnTo>
                  <a:close/>
                </a:path>
                <a:path w="486410" h="107314">
                  <a:moveTo>
                    <a:pt x="116644" y="107267"/>
                  </a:moveTo>
                  <a:lnTo>
                    <a:pt x="98268" y="68395"/>
                  </a:lnTo>
                  <a:lnTo>
                    <a:pt x="96831" y="53578"/>
                  </a:lnTo>
                  <a:lnTo>
                    <a:pt x="97099" y="47006"/>
                  </a:lnTo>
                  <a:lnTo>
                    <a:pt x="111739" y="7011"/>
                  </a:lnTo>
                  <a:lnTo>
                    <a:pt x="116644" y="0"/>
                  </a:lnTo>
                  <a:lnTo>
                    <a:pt x="123843" y="0"/>
                  </a:lnTo>
                  <a:lnTo>
                    <a:pt x="119341" y="7739"/>
                  </a:lnTo>
                  <a:lnTo>
                    <a:pt x="116364" y="13264"/>
                  </a:lnTo>
                  <a:lnTo>
                    <a:pt x="114913" y="16575"/>
                  </a:lnTo>
                  <a:lnTo>
                    <a:pt x="112644" y="21710"/>
                  </a:lnTo>
                  <a:lnTo>
                    <a:pt x="110858" y="27068"/>
                  </a:lnTo>
                  <a:lnTo>
                    <a:pt x="109556" y="32649"/>
                  </a:lnTo>
                  <a:lnTo>
                    <a:pt x="107956" y="39606"/>
                  </a:lnTo>
                  <a:lnTo>
                    <a:pt x="107156" y="46601"/>
                  </a:lnTo>
                  <a:lnTo>
                    <a:pt x="107156" y="53633"/>
                  </a:lnTo>
                  <a:lnTo>
                    <a:pt x="108199" y="67052"/>
                  </a:lnTo>
                  <a:lnTo>
                    <a:pt x="111328" y="80464"/>
                  </a:lnTo>
                  <a:lnTo>
                    <a:pt x="116542" y="93869"/>
                  </a:lnTo>
                  <a:lnTo>
                    <a:pt x="123843" y="107267"/>
                  </a:lnTo>
                  <a:lnTo>
                    <a:pt x="116644" y="107267"/>
                  </a:lnTo>
                  <a:close/>
                </a:path>
                <a:path w="486410" h="107314">
                  <a:moveTo>
                    <a:pt x="170557" y="83213"/>
                  </a:moveTo>
                  <a:lnTo>
                    <a:pt x="160511" y="83213"/>
                  </a:lnTo>
                  <a:lnTo>
                    <a:pt x="160511" y="19198"/>
                  </a:lnTo>
                  <a:lnTo>
                    <a:pt x="158092" y="21505"/>
                  </a:lnTo>
                  <a:lnTo>
                    <a:pt x="140419" y="31309"/>
                  </a:lnTo>
                  <a:lnTo>
                    <a:pt x="140419" y="21598"/>
                  </a:lnTo>
                  <a:lnTo>
                    <a:pt x="146037" y="18956"/>
                  </a:lnTo>
                  <a:lnTo>
                    <a:pt x="150948" y="15757"/>
                  </a:lnTo>
                  <a:lnTo>
                    <a:pt x="155153" y="11999"/>
                  </a:lnTo>
                  <a:lnTo>
                    <a:pt x="159357" y="8241"/>
                  </a:lnTo>
                  <a:lnTo>
                    <a:pt x="162334" y="4595"/>
                  </a:lnTo>
                  <a:lnTo>
                    <a:pt x="164082" y="1060"/>
                  </a:lnTo>
                  <a:lnTo>
                    <a:pt x="170557" y="1060"/>
                  </a:lnTo>
                  <a:lnTo>
                    <a:pt x="170557" y="83213"/>
                  </a:lnTo>
                  <a:close/>
                </a:path>
                <a:path w="486410" h="107314">
                  <a:moveTo>
                    <a:pt x="196955" y="12110"/>
                  </a:moveTo>
                  <a:lnTo>
                    <a:pt x="196955" y="2455"/>
                  </a:lnTo>
                  <a:lnTo>
                    <a:pt x="249919" y="2455"/>
                  </a:lnTo>
                  <a:lnTo>
                    <a:pt x="249919" y="10269"/>
                  </a:lnTo>
                  <a:lnTo>
                    <a:pt x="246021" y="14768"/>
                  </a:lnTo>
                  <a:lnTo>
                    <a:pt x="242141" y="19952"/>
                  </a:lnTo>
                  <a:lnTo>
                    <a:pt x="222572" y="60721"/>
                  </a:lnTo>
                  <a:lnTo>
                    <a:pt x="218721" y="83213"/>
                  </a:lnTo>
                  <a:lnTo>
                    <a:pt x="208396" y="83213"/>
                  </a:lnTo>
                  <a:lnTo>
                    <a:pt x="219406" y="39923"/>
                  </a:lnTo>
                  <a:lnTo>
                    <a:pt x="237027" y="12110"/>
                  </a:lnTo>
                  <a:lnTo>
                    <a:pt x="196955" y="12110"/>
                  </a:lnTo>
                  <a:close/>
                </a:path>
                <a:path w="486410" h="107314">
                  <a:moveTo>
                    <a:pt x="265490" y="83213"/>
                  </a:moveTo>
                  <a:lnTo>
                    <a:pt x="265490" y="71772"/>
                  </a:lnTo>
                  <a:lnTo>
                    <a:pt x="276931" y="71772"/>
                  </a:lnTo>
                  <a:lnTo>
                    <a:pt x="276931" y="83213"/>
                  </a:lnTo>
                  <a:lnTo>
                    <a:pt x="265490" y="83213"/>
                  </a:lnTo>
                  <a:close/>
                </a:path>
                <a:path w="486410" h="107314">
                  <a:moveTo>
                    <a:pt x="291610" y="61782"/>
                  </a:moveTo>
                  <a:lnTo>
                    <a:pt x="302158" y="60889"/>
                  </a:lnTo>
                  <a:lnTo>
                    <a:pt x="302939" y="66023"/>
                  </a:lnTo>
                  <a:lnTo>
                    <a:pt x="304753" y="69884"/>
                  </a:lnTo>
                  <a:lnTo>
                    <a:pt x="307599" y="72469"/>
                  </a:lnTo>
                  <a:lnTo>
                    <a:pt x="310446" y="75055"/>
                  </a:lnTo>
                  <a:lnTo>
                    <a:pt x="313878" y="76348"/>
                  </a:lnTo>
                  <a:lnTo>
                    <a:pt x="317896" y="76348"/>
                  </a:lnTo>
                  <a:lnTo>
                    <a:pt x="322733" y="76348"/>
                  </a:lnTo>
                  <a:lnTo>
                    <a:pt x="326826" y="74525"/>
                  </a:lnTo>
                  <a:lnTo>
                    <a:pt x="330175" y="70879"/>
                  </a:lnTo>
                  <a:lnTo>
                    <a:pt x="333523" y="67233"/>
                  </a:lnTo>
                  <a:lnTo>
                    <a:pt x="335198" y="62396"/>
                  </a:lnTo>
                  <a:lnTo>
                    <a:pt x="335198" y="56368"/>
                  </a:lnTo>
                  <a:lnTo>
                    <a:pt x="335198" y="50638"/>
                  </a:lnTo>
                  <a:lnTo>
                    <a:pt x="333588" y="46118"/>
                  </a:lnTo>
                  <a:lnTo>
                    <a:pt x="330370" y="42806"/>
                  </a:lnTo>
                  <a:lnTo>
                    <a:pt x="327152" y="39495"/>
                  </a:lnTo>
                  <a:lnTo>
                    <a:pt x="322938" y="37839"/>
                  </a:lnTo>
                  <a:lnTo>
                    <a:pt x="317729" y="37839"/>
                  </a:lnTo>
                  <a:lnTo>
                    <a:pt x="314492" y="37839"/>
                  </a:lnTo>
                  <a:lnTo>
                    <a:pt x="311571" y="38574"/>
                  </a:lnTo>
                  <a:lnTo>
                    <a:pt x="308967" y="40044"/>
                  </a:lnTo>
                  <a:lnTo>
                    <a:pt x="306362" y="41513"/>
                  </a:lnTo>
                  <a:lnTo>
                    <a:pt x="304316" y="43420"/>
                  </a:lnTo>
                  <a:lnTo>
                    <a:pt x="302828" y="45764"/>
                  </a:lnTo>
                  <a:lnTo>
                    <a:pt x="293396" y="44536"/>
                  </a:lnTo>
                  <a:lnTo>
                    <a:pt x="301321" y="2511"/>
                  </a:lnTo>
                  <a:lnTo>
                    <a:pt x="342007" y="2511"/>
                  </a:lnTo>
                  <a:lnTo>
                    <a:pt x="342007" y="12110"/>
                  </a:lnTo>
                  <a:lnTo>
                    <a:pt x="309357" y="12110"/>
                  </a:lnTo>
                  <a:lnTo>
                    <a:pt x="304948" y="34100"/>
                  </a:lnTo>
                  <a:lnTo>
                    <a:pt x="309860" y="30677"/>
                  </a:lnTo>
                  <a:lnTo>
                    <a:pt x="315013" y="28965"/>
                  </a:lnTo>
                  <a:lnTo>
                    <a:pt x="320408" y="28965"/>
                  </a:lnTo>
                  <a:lnTo>
                    <a:pt x="327552" y="28965"/>
                  </a:lnTo>
                  <a:lnTo>
                    <a:pt x="333579" y="31439"/>
                  </a:lnTo>
                  <a:lnTo>
                    <a:pt x="338490" y="36388"/>
                  </a:lnTo>
                  <a:lnTo>
                    <a:pt x="343402" y="41337"/>
                  </a:lnTo>
                  <a:lnTo>
                    <a:pt x="345857" y="47699"/>
                  </a:lnTo>
                  <a:lnTo>
                    <a:pt x="345857" y="55475"/>
                  </a:lnTo>
                  <a:lnTo>
                    <a:pt x="345857" y="62879"/>
                  </a:lnTo>
                  <a:lnTo>
                    <a:pt x="343699" y="69279"/>
                  </a:lnTo>
                  <a:lnTo>
                    <a:pt x="339383" y="74674"/>
                  </a:lnTo>
                  <a:lnTo>
                    <a:pt x="334137" y="81297"/>
                  </a:lnTo>
                  <a:lnTo>
                    <a:pt x="326975" y="84608"/>
                  </a:lnTo>
                  <a:lnTo>
                    <a:pt x="317896" y="84608"/>
                  </a:lnTo>
                  <a:lnTo>
                    <a:pt x="310455" y="84608"/>
                  </a:lnTo>
                  <a:lnTo>
                    <a:pt x="304381" y="82525"/>
                  </a:lnTo>
                  <a:lnTo>
                    <a:pt x="299674" y="78357"/>
                  </a:lnTo>
                  <a:lnTo>
                    <a:pt x="294968" y="74190"/>
                  </a:lnTo>
                  <a:lnTo>
                    <a:pt x="292279" y="68665"/>
                  </a:lnTo>
                  <a:lnTo>
                    <a:pt x="291610" y="61782"/>
                  </a:lnTo>
                  <a:close/>
                </a:path>
                <a:path w="486410" h="107314">
                  <a:moveTo>
                    <a:pt x="357075" y="21040"/>
                  </a:moveTo>
                  <a:lnTo>
                    <a:pt x="357075" y="15199"/>
                  </a:lnTo>
                  <a:lnTo>
                    <a:pt x="358545" y="10231"/>
                  </a:lnTo>
                  <a:lnTo>
                    <a:pt x="361484" y="6139"/>
                  </a:lnTo>
                  <a:lnTo>
                    <a:pt x="364424" y="2046"/>
                  </a:lnTo>
                  <a:lnTo>
                    <a:pt x="368684" y="0"/>
                  </a:lnTo>
                  <a:lnTo>
                    <a:pt x="374265" y="0"/>
                  </a:lnTo>
                  <a:lnTo>
                    <a:pt x="379400" y="0"/>
                  </a:lnTo>
                  <a:lnTo>
                    <a:pt x="383650" y="1832"/>
                  </a:lnTo>
                  <a:lnTo>
                    <a:pt x="387018" y="5497"/>
                  </a:lnTo>
                  <a:lnTo>
                    <a:pt x="390385" y="9162"/>
                  </a:lnTo>
                  <a:lnTo>
                    <a:pt x="392069" y="14547"/>
                  </a:lnTo>
                  <a:lnTo>
                    <a:pt x="392069" y="21654"/>
                  </a:lnTo>
                  <a:lnTo>
                    <a:pt x="392069" y="28574"/>
                  </a:lnTo>
                  <a:lnTo>
                    <a:pt x="390366" y="33904"/>
                  </a:lnTo>
                  <a:lnTo>
                    <a:pt x="386962" y="37644"/>
                  </a:lnTo>
                  <a:lnTo>
                    <a:pt x="383557" y="41383"/>
                  </a:lnTo>
                  <a:lnTo>
                    <a:pt x="379362" y="43253"/>
                  </a:lnTo>
                  <a:lnTo>
                    <a:pt x="374377" y="43253"/>
                  </a:lnTo>
                  <a:lnTo>
                    <a:pt x="369428" y="43253"/>
                  </a:lnTo>
                  <a:lnTo>
                    <a:pt x="365307" y="41411"/>
                  </a:lnTo>
                  <a:lnTo>
                    <a:pt x="362015" y="37727"/>
                  </a:lnTo>
                  <a:lnTo>
                    <a:pt x="358722" y="34044"/>
                  </a:lnTo>
                  <a:lnTo>
                    <a:pt x="357075" y="28481"/>
                  </a:lnTo>
                  <a:lnTo>
                    <a:pt x="357075" y="21040"/>
                  </a:lnTo>
                  <a:close/>
                </a:path>
                <a:path w="486410" h="107314">
                  <a:moveTo>
                    <a:pt x="374544" y="6920"/>
                  </a:moveTo>
                  <a:lnTo>
                    <a:pt x="372051" y="6920"/>
                  </a:lnTo>
                  <a:lnTo>
                    <a:pt x="369977" y="7999"/>
                  </a:lnTo>
                  <a:lnTo>
                    <a:pt x="368321" y="10157"/>
                  </a:lnTo>
                  <a:lnTo>
                    <a:pt x="366665" y="12315"/>
                  </a:lnTo>
                  <a:lnTo>
                    <a:pt x="365838" y="16278"/>
                  </a:lnTo>
                  <a:lnTo>
                    <a:pt x="365838" y="22045"/>
                  </a:lnTo>
                  <a:lnTo>
                    <a:pt x="365838" y="27291"/>
                  </a:lnTo>
                  <a:lnTo>
                    <a:pt x="366675" y="30984"/>
                  </a:lnTo>
                  <a:lnTo>
                    <a:pt x="368349" y="33123"/>
                  </a:lnTo>
                  <a:lnTo>
                    <a:pt x="370023" y="35262"/>
                  </a:lnTo>
                  <a:lnTo>
                    <a:pt x="372088" y="36332"/>
                  </a:lnTo>
                  <a:lnTo>
                    <a:pt x="374544" y="36332"/>
                  </a:lnTo>
                  <a:lnTo>
                    <a:pt x="377074" y="36332"/>
                  </a:lnTo>
                  <a:lnTo>
                    <a:pt x="379167" y="35253"/>
                  </a:lnTo>
                  <a:lnTo>
                    <a:pt x="380823" y="33095"/>
                  </a:lnTo>
                  <a:lnTo>
                    <a:pt x="382478" y="30937"/>
                  </a:lnTo>
                  <a:lnTo>
                    <a:pt x="383306" y="26993"/>
                  </a:lnTo>
                  <a:lnTo>
                    <a:pt x="383306" y="21263"/>
                  </a:lnTo>
                  <a:lnTo>
                    <a:pt x="383306" y="15980"/>
                  </a:lnTo>
                  <a:lnTo>
                    <a:pt x="382469" y="12269"/>
                  </a:lnTo>
                  <a:lnTo>
                    <a:pt x="380795" y="10129"/>
                  </a:lnTo>
                  <a:lnTo>
                    <a:pt x="379121" y="7990"/>
                  </a:lnTo>
                  <a:lnTo>
                    <a:pt x="377037" y="6920"/>
                  </a:lnTo>
                  <a:lnTo>
                    <a:pt x="374544" y="6920"/>
                  </a:lnTo>
                  <a:close/>
                </a:path>
                <a:path w="486410" h="107314">
                  <a:moveTo>
                    <a:pt x="374600" y="86227"/>
                  </a:moveTo>
                  <a:lnTo>
                    <a:pt x="419360" y="0"/>
                  </a:lnTo>
                  <a:lnTo>
                    <a:pt x="427508" y="0"/>
                  </a:lnTo>
                  <a:lnTo>
                    <a:pt x="382916" y="86227"/>
                  </a:lnTo>
                  <a:lnTo>
                    <a:pt x="374600" y="86227"/>
                  </a:lnTo>
                  <a:close/>
                </a:path>
                <a:path w="486410" h="107314">
                  <a:moveTo>
                    <a:pt x="409984" y="64014"/>
                  </a:moveTo>
                  <a:lnTo>
                    <a:pt x="409984" y="58135"/>
                  </a:lnTo>
                  <a:lnTo>
                    <a:pt x="411453" y="53159"/>
                  </a:lnTo>
                  <a:lnTo>
                    <a:pt x="414393" y="49085"/>
                  </a:lnTo>
                  <a:lnTo>
                    <a:pt x="417332" y="45011"/>
                  </a:lnTo>
                  <a:lnTo>
                    <a:pt x="421611" y="42974"/>
                  </a:lnTo>
                  <a:lnTo>
                    <a:pt x="427229" y="42974"/>
                  </a:lnTo>
                  <a:lnTo>
                    <a:pt x="432364" y="42974"/>
                  </a:lnTo>
                  <a:lnTo>
                    <a:pt x="436615" y="44806"/>
                  </a:lnTo>
                  <a:lnTo>
                    <a:pt x="439982" y="48471"/>
                  </a:lnTo>
                  <a:lnTo>
                    <a:pt x="443349" y="52136"/>
                  </a:lnTo>
                  <a:lnTo>
                    <a:pt x="445033" y="57522"/>
                  </a:lnTo>
                  <a:lnTo>
                    <a:pt x="445033" y="64628"/>
                  </a:lnTo>
                  <a:lnTo>
                    <a:pt x="445033" y="71549"/>
                  </a:lnTo>
                  <a:lnTo>
                    <a:pt x="443331" y="76879"/>
                  </a:lnTo>
                  <a:lnTo>
                    <a:pt x="439926" y="80618"/>
                  </a:lnTo>
                  <a:lnTo>
                    <a:pt x="436522" y="84357"/>
                  </a:lnTo>
                  <a:lnTo>
                    <a:pt x="432308" y="86227"/>
                  </a:lnTo>
                  <a:lnTo>
                    <a:pt x="427285" y="86227"/>
                  </a:lnTo>
                  <a:lnTo>
                    <a:pt x="422336" y="86227"/>
                  </a:lnTo>
                  <a:lnTo>
                    <a:pt x="418216" y="84376"/>
                  </a:lnTo>
                  <a:lnTo>
                    <a:pt x="414923" y="80674"/>
                  </a:lnTo>
                  <a:lnTo>
                    <a:pt x="411630" y="76972"/>
                  </a:lnTo>
                  <a:lnTo>
                    <a:pt x="409984" y="71418"/>
                  </a:lnTo>
                  <a:lnTo>
                    <a:pt x="409984" y="64014"/>
                  </a:lnTo>
                  <a:close/>
                </a:path>
                <a:path w="486410" h="107314">
                  <a:moveTo>
                    <a:pt x="427508" y="49894"/>
                  </a:moveTo>
                  <a:lnTo>
                    <a:pt x="424978" y="49894"/>
                  </a:lnTo>
                  <a:lnTo>
                    <a:pt x="422885" y="50973"/>
                  </a:lnTo>
                  <a:lnTo>
                    <a:pt x="421230" y="53131"/>
                  </a:lnTo>
                  <a:lnTo>
                    <a:pt x="419574" y="55289"/>
                  </a:lnTo>
                  <a:lnTo>
                    <a:pt x="418746" y="59252"/>
                  </a:lnTo>
                  <a:lnTo>
                    <a:pt x="418746" y="65019"/>
                  </a:lnTo>
                  <a:lnTo>
                    <a:pt x="418746" y="70228"/>
                  </a:lnTo>
                  <a:lnTo>
                    <a:pt x="419583" y="73911"/>
                  </a:lnTo>
                  <a:lnTo>
                    <a:pt x="421257" y="76069"/>
                  </a:lnTo>
                  <a:lnTo>
                    <a:pt x="422932" y="78227"/>
                  </a:lnTo>
                  <a:lnTo>
                    <a:pt x="424997" y="79306"/>
                  </a:lnTo>
                  <a:lnTo>
                    <a:pt x="427452" y="79306"/>
                  </a:lnTo>
                  <a:lnTo>
                    <a:pt x="430020" y="79306"/>
                  </a:lnTo>
                  <a:lnTo>
                    <a:pt x="432131" y="78227"/>
                  </a:lnTo>
                  <a:lnTo>
                    <a:pt x="433787" y="76069"/>
                  </a:lnTo>
                  <a:lnTo>
                    <a:pt x="435443" y="73911"/>
                  </a:lnTo>
                  <a:lnTo>
                    <a:pt x="436271" y="69967"/>
                  </a:lnTo>
                  <a:lnTo>
                    <a:pt x="436271" y="64237"/>
                  </a:lnTo>
                  <a:lnTo>
                    <a:pt x="436271" y="58954"/>
                  </a:lnTo>
                  <a:lnTo>
                    <a:pt x="435433" y="55243"/>
                  </a:lnTo>
                  <a:lnTo>
                    <a:pt x="433759" y="53103"/>
                  </a:lnTo>
                  <a:lnTo>
                    <a:pt x="432085" y="50964"/>
                  </a:lnTo>
                  <a:lnTo>
                    <a:pt x="430001" y="49894"/>
                  </a:lnTo>
                  <a:lnTo>
                    <a:pt x="427508" y="49894"/>
                  </a:lnTo>
                  <a:close/>
                </a:path>
                <a:path w="486410" h="107314">
                  <a:moveTo>
                    <a:pt x="466185" y="107267"/>
                  </a:moveTo>
                  <a:lnTo>
                    <a:pt x="458985" y="107267"/>
                  </a:lnTo>
                  <a:lnTo>
                    <a:pt x="466286" y="93869"/>
                  </a:lnTo>
                  <a:lnTo>
                    <a:pt x="471501" y="80464"/>
                  </a:lnTo>
                  <a:lnTo>
                    <a:pt x="474630" y="67052"/>
                  </a:lnTo>
                  <a:lnTo>
                    <a:pt x="475673" y="53633"/>
                  </a:lnTo>
                  <a:lnTo>
                    <a:pt x="475673" y="46639"/>
                  </a:lnTo>
                  <a:lnTo>
                    <a:pt x="474873" y="39699"/>
                  </a:lnTo>
                  <a:lnTo>
                    <a:pt x="473273" y="32816"/>
                  </a:lnTo>
                  <a:lnTo>
                    <a:pt x="472008" y="27235"/>
                  </a:lnTo>
                  <a:lnTo>
                    <a:pt x="470241" y="21877"/>
                  </a:lnTo>
                  <a:lnTo>
                    <a:pt x="467971" y="16743"/>
                  </a:lnTo>
                  <a:lnTo>
                    <a:pt x="466520" y="13394"/>
                  </a:lnTo>
                  <a:lnTo>
                    <a:pt x="463525" y="7813"/>
                  </a:lnTo>
                  <a:lnTo>
                    <a:pt x="458985" y="0"/>
                  </a:lnTo>
                  <a:lnTo>
                    <a:pt x="466185" y="0"/>
                  </a:lnTo>
                  <a:lnTo>
                    <a:pt x="483580" y="34281"/>
                  </a:lnTo>
                  <a:lnTo>
                    <a:pt x="485998" y="53578"/>
                  </a:lnTo>
                  <a:lnTo>
                    <a:pt x="485637" y="61049"/>
                  </a:lnTo>
                  <a:lnTo>
                    <a:pt x="470160" y="101798"/>
                  </a:lnTo>
                  <a:lnTo>
                    <a:pt x="466185" y="107267"/>
                  </a:lnTo>
                  <a:close/>
                </a:path>
              </a:pathLst>
            </a:custGeom>
            <a:ln w="28574">
              <a:solidFill>
                <a:srgbClr val="FFFFFF"/>
              </a:solidFill>
            </a:ln>
          </p:spPr>
          <p:txBody>
            <a:bodyPr wrap="square" lIns="0" tIns="0" rIns="0" bIns="0" rtlCol="0"/>
            <a:lstStyle/>
            <a:p>
              <a:endParaRPr sz="1634"/>
            </a:p>
          </p:txBody>
        </p:sp>
        <p:sp>
          <p:nvSpPr>
            <p:cNvPr id="68" name="object 33">
              <a:extLst>
                <a:ext uri="{FF2B5EF4-FFF2-40B4-BE49-F238E27FC236}">
                  <a16:creationId xmlns:a16="http://schemas.microsoft.com/office/drawing/2014/main" id="{587B9B9C-5938-4EF7-9914-EF8C3E12B043}"/>
                </a:ext>
              </a:extLst>
            </p:cNvPr>
            <p:cNvSpPr txBox="1"/>
            <p:nvPr/>
          </p:nvSpPr>
          <p:spPr>
            <a:xfrm>
              <a:off x="8286067" y="4735431"/>
              <a:ext cx="473143" cy="137379"/>
            </a:xfrm>
            <a:prstGeom prst="rect">
              <a:avLst/>
            </a:prstGeom>
          </p:spPr>
          <p:txBody>
            <a:bodyPr vert="horz" wrap="square" lIns="0" tIns="11526" rIns="0" bIns="0" rtlCol="0">
              <a:spAutoFit/>
            </a:bodyPr>
            <a:lstStyle/>
            <a:p>
              <a:pPr marL="11527">
                <a:spcBef>
                  <a:spcPts val="91"/>
                </a:spcBef>
              </a:pPr>
              <a:r>
                <a:rPr sz="817" dirty="0">
                  <a:solidFill>
                    <a:srgbClr val="212121"/>
                  </a:solidFill>
                  <a:latin typeface="Arial"/>
                  <a:cs typeface="Arial"/>
                </a:rPr>
                <a:t>7 (17.5%)</a:t>
              </a:r>
              <a:endParaRPr sz="817">
                <a:latin typeface="Arial"/>
                <a:cs typeface="Arial"/>
              </a:endParaRPr>
            </a:p>
          </p:txBody>
        </p:sp>
        <p:sp>
          <p:nvSpPr>
            <p:cNvPr id="69" name="object 34">
              <a:extLst>
                <a:ext uri="{FF2B5EF4-FFF2-40B4-BE49-F238E27FC236}">
                  <a16:creationId xmlns:a16="http://schemas.microsoft.com/office/drawing/2014/main" id="{0AE5C1AB-3937-479F-964E-216E999BB2B9}"/>
                </a:ext>
              </a:extLst>
            </p:cNvPr>
            <p:cNvSpPr/>
            <p:nvPr/>
          </p:nvSpPr>
          <p:spPr>
            <a:xfrm>
              <a:off x="7961773" y="5060441"/>
              <a:ext cx="358460" cy="97394"/>
            </a:xfrm>
            <a:custGeom>
              <a:avLst/>
              <a:gdLst/>
              <a:ahLst/>
              <a:cxnLst/>
              <a:rect l="l" t="t" r="r" b="b"/>
              <a:pathLst>
                <a:path w="394970" h="107314">
                  <a:moveTo>
                    <a:pt x="35495" y="83213"/>
                  </a:moveTo>
                  <a:lnTo>
                    <a:pt x="35495" y="63623"/>
                  </a:lnTo>
                  <a:lnTo>
                    <a:pt x="0" y="63623"/>
                  </a:lnTo>
                  <a:lnTo>
                    <a:pt x="0" y="54415"/>
                  </a:lnTo>
                  <a:lnTo>
                    <a:pt x="37337" y="1395"/>
                  </a:lnTo>
                  <a:lnTo>
                    <a:pt x="45541" y="1395"/>
                  </a:lnTo>
                  <a:lnTo>
                    <a:pt x="45541" y="54415"/>
                  </a:lnTo>
                  <a:lnTo>
                    <a:pt x="56591" y="54415"/>
                  </a:lnTo>
                  <a:lnTo>
                    <a:pt x="56591" y="63623"/>
                  </a:lnTo>
                  <a:lnTo>
                    <a:pt x="45541" y="63623"/>
                  </a:lnTo>
                  <a:lnTo>
                    <a:pt x="45541" y="83213"/>
                  </a:lnTo>
                  <a:lnTo>
                    <a:pt x="35495" y="83213"/>
                  </a:lnTo>
                  <a:close/>
                </a:path>
                <a:path w="394970" h="107314">
                  <a:moveTo>
                    <a:pt x="35495" y="54415"/>
                  </a:moveTo>
                  <a:lnTo>
                    <a:pt x="35495" y="17524"/>
                  </a:lnTo>
                  <a:lnTo>
                    <a:pt x="9878" y="54415"/>
                  </a:lnTo>
                  <a:lnTo>
                    <a:pt x="35495" y="54415"/>
                  </a:lnTo>
                  <a:close/>
                </a:path>
                <a:path w="394970" h="107314">
                  <a:moveTo>
                    <a:pt x="120606" y="107267"/>
                  </a:moveTo>
                  <a:lnTo>
                    <a:pt x="102230" y="68395"/>
                  </a:lnTo>
                  <a:lnTo>
                    <a:pt x="100793" y="53578"/>
                  </a:lnTo>
                  <a:lnTo>
                    <a:pt x="101062" y="47006"/>
                  </a:lnTo>
                  <a:lnTo>
                    <a:pt x="115702" y="7011"/>
                  </a:lnTo>
                  <a:lnTo>
                    <a:pt x="120606" y="0"/>
                  </a:lnTo>
                  <a:lnTo>
                    <a:pt x="127806" y="0"/>
                  </a:lnTo>
                  <a:lnTo>
                    <a:pt x="123304" y="7739"/>
                  </a:lnTo>
                  <a:lnTo>
                    <a:pt x="120327" y="13264"/>
                  </a:lnTo>
                  <a:lnTo>
                    <a:pt x="118876" y="16575"/>
                  </a:lnTo>
                  <a:lnTo>
                    <a:pt x="116606" y="21710"/>
                  </a:lnTo>
                  <a:lnTo>
                    <a:pt x="114820" y="27068"/>
                  </a:lnTo>
                  <a:lnTo>
                    <a:pt x="113518" y="32649"/>
                  </a:lnTo>
                  <a:lnTo>
                    <a:pt x="111918" y="39606"/>
                  </a:lnTo>
                  <a:lnTo>
                    <a:pt x="111118" y="46601"/>
                  </a:lnTo>
                  <a:lnTo>
                    <a:pt x="111118" y="53633"/>
                  </a:lnTo>
                  <a:lnTo>
                    <a:pt x="112161" y="67052"/>
                  </a:lnTo>
                  <a:lnTo>
                    <a:pt x="115290" y="80464"/>
                  </a:lnTo>
                  <a:lnTo>
                    <a:pt x="120505" y="93869"/>
                  </a:lnTo>
                  <a:lnTo>
                    <a:pt x="127806" y="107267"/>
                  </a:lnTo>
                  <a:lnTo>
                    <a:pt x="120606" y="107267"/>
                  </a:lnTo>
                  <a:close/>
                </a:path>
                <a:path w="394970" h="107314">
                  <a:moveTo>
                    <a:pt x="174519" y="83213"/>
                  </a:moveTo>
                  <a:lnTo>
                    <a:pt x="164473" y="83213"/>
                  </a:lnTo>
                  <a:lnTo>
                    <a:pt x="164473" y="19198"/>
                  </a:lnTo>
                  <a:lnTo>
                    <a:pt x="162055" y="21505"/>
                  </a:lnTo>
                  <a:lnTo>
                    <a:pt x="158883" y="23812"/>
                  </a:lnTo>
                  <a:lnTo>
                    <a:pt x="154957" y="26119"/>
                  </a:lnTo>
                  <a:lnTo>
                    <a:pt x="151032" y="28426"/>
                  </a:lnTo>
                  <a:lnTo>
                    <a:pt x="147507" y="30156"/>
                  </a:lnTo>
                  <a:lnTo>
                    <a:pt x="144381" y="31309"/>
                  </a:lnTo>
                  <a:lnTo>
                    <a:pt x="144381" y="21598"/>
                  </a:lnTo>
                  <a:lnTo>
                    <a:pt x="150000" y="18956"/>
                  </a:lnTo>
                  <a:lnTo>
                    <a:pt x="154911" y="15757"/>
                  </a:lnTo>
                  <a:lnTo>
                    <a:pt x="159115" y="11999"/>
                  </a:lnTo>
                  <a:lnTo>
                    <a:pt x="163320" y="8241"/>
                  </a:lnTo>
                  <a:lnTo>
                    <a:pt x="166296" y="4595"/>
                  </a:lnTo>
                  <a:lnTo>
                    <a:pt x="168045" y="1060"/>
                  </a:lnTo>
                  <a:lnTo>
                    <a:pt x="174519" y="1060"/>
                  </a:lnTo>
                  <a:lnTo>
                    <a:pt x="174519" y="83213"/>
                  </a:lnTo>
                  <a:close/>
                </a:path>
                <a:path w="394970" h="107314">
                  <a:moveTo>
                    <a:pt x="200248" y="42862"/>
                  </a:moveTo>
                  <a:lnTo>
                    <a:pt x="200248" y="33188"/>
                  </a:lnTo>
                  <a:lnTo>
                    <a:pt x="201243" y="25403"/>
                  </a:lnTo>
                  <a:lnTo>
                    <a:pt x="203234" y="19505"/>
                  </a:lnTo>
                  <a:lnTo>
                    <a:pt x="205224" y="13608"/>
                  </a:lnTo>
                  <a:lnTo>
                    <a:pt x="208182" y="9059"/>
                  </a:lnTo>
                  <a:lnTo>
                    <a:pt x="212107" y="5860"/>
                  </a:lnTo>
                  <a:lnTo>
                    <a:pt x="216033" y="2660"/>
                  </a:lnTo>
                  <a:lnTo>
                    <a:pt x="220972" y="1060"/>
                  </a:lnTo>
                  <a:lnTo>
                    <a:pt x="226925" y="1060"/>
                  </a:lnTo>
                  <a:lnTo>
                    <a:pt x="231316" y="1060"/>
                  </a:lnTo>
                  <a:lnTo>
                    <a:pt x="246682" y="11357"/>
                  </a:lnTo>
                  <a:lnTo>
                    <a:pt x="248840" y="14687"/>
                  </a:lnTo>
                  <a:lnTo>
                    <a:pt x="250533" y="18743"/>
                  </a:lnTo>
                  <a:lnTo>
                    <a:pt x="251761" y="23524"/>
                  </a:lnTo>
                  <a:lnTo>
                    <a:pt x="252989" y="28305"/>
                  </a:lnTo>
                  <a:lnTo>
                    <a:pt x="253603" y="34751"/>
                  </a:lnTo>
                  <a:lnTo>
                    <a:pt x="253603" y="42862"/>
                  </a:lnTo>
                  <a:lnTo>
                    <a:pt x="253603" y="52461"/>
                  </a:lnTo>
                  <a:lnTo>
                    <a:pt x="252617" y="60210"/>
                  </a:lnTo>
                  <a:lnTo>
                    <a:pt x="250645" y="66107"/>
                  </a:lnTo>
                  <a:lnTo>
                    <a:pt x="248673" y="72004"/>
                  </a:lnTo>
                  <a:lnTo>
                    <a:pt x="245724" y="76562"/>
                  </a:lnTo>
                  <a:lnTo>
                    <a:pt x="241799" y="79781"/>
                  </a:lnTo>
                  <a:lnTo>
                    <a:pt x="237873" y="82999"/>
                  </a:lnTo>
                  <a:lnTo>
                    <a:pt x="232915" y="84608"/>
                  </a:lnTo>
                  <a:lnTo>
                    <a:pt x="226925" y="84608"/>
                  </a:lnTo>
                  <a:lnTo>
                    <a:pt x="219037" y="84608"/>
                  </a:lnTo>
                  <a:lnTo>
                    <a:pt x="200753" y="53585"/>
                  </a:lnTo>
                  <a:lnTo>
                    <a:pt x="200248" y="42862"/>
                  </a:lnTo>
                  <a:close/>
                </a:path>
                <a:path w="394970" h="107314">
                  <a:moveTo>
                    <a:pt x="210573" y="42862"/>
                  </a:moveTo>
                  <a:lnTo>
                    <a:pt x="222312" y="76348"/>
                  </a:lnTo>
                  <a:lnTo>
                    <a:pt x="226925" y="76348"/>
                  </a:lnTo>
                  <a:lnTo>
                    <a:pt x="231539" y="76348"/>
                  </a:lnTo>
                  <a:lnTo>
                    <a:pt x="243278" y="42862"/>
                  </a:lnTo>
                  <a:lnTo>
                    <a:pt x="242983" y="33608"/>
                  </a:lnTo>
                  <a:lnTo>
                    <a:pt x="231502" y="9376"/>
                  </a:lnTo>
                  <a:lnTo>
                    <a:pt x="226814" y="9376"/>
                  </a:lnTo>
                  <a:lnTo>
                    <a:pt x="222200" y="9376"/>
                  </a:lnTo>
                  <a:lnTo>
                    <a:pt x="210897" y="33580"/>
                  </a:lnTo>
                  <a:lnTo>
                    <a:pt x="210573" y="42862"/>
                  </a:lnTo>
                  <a:close/>
                </a:path>
                <a:path w="394970" h="107314">
                  <a:moveTo>
                    <a:pt x="265713" y="21040"/>
                  </a:moveTo>
                  <a:lnTo>
                    <a:pt x="265713" y="15199"/>
                  </a:lnTo>
                  <a:lnTo>
                    <a:pt x="267183" y="10231"/>
                  </a:lnTo>
                  <a:lnTo>
                    <a:pt x="270123" y="6139"/>
                  </a:lnTo>
                  <a:lnTo>
                    <a:pt x="273062" y="2046"/>
                  </a:lnTo>
                  <a:lnTo>
                    <a:pt x="277322" y="0"/>
                  </a:lnTo>
                  <a:lnTo>
                    <a:pt x="282903" y="0"/>
                  </a:lnTo>
                  <a:lnTo>
                    <a:pt x="288038" y="0"/>
                  </a:lnTo>
                  <a:lnTo>
                    <a:pt x="292289" y="1832"/>
                  </a:lnTo>
                  <a:lnTo>
                    <a:pt x="295656" y="5497"/>
                  </a:lnTo>
                  <a:lnTo>
                    <a:pt x="299023" y="9162"/>
                  </a:lnTo>
                  <a:lnTo>
                    <a:pt x="300707" y="14547"/>
                  </a:lnTo>
                  <a:lnTo>
                    <a:pt x="300707" y="21654"/>
                  </a:lnTo>
                  <a:lnTo>
                    <a:pt x="300707" y="28574"/>
                  </a:lnTo>
                  <a:lnTo>
                    <a:pt x="299004" y="33904"/>
                  </a:lnTo>
                  <a:lnTo>
                    <a:pt x="295600" y="37644"/>
                  </a:lnTo>
                  <a:lnTo>
                    <a:pt x="292196" y="41383"/>
                  </a:lnTo>
                  <a:lnTo>
                    <a:pt x="288000" y="43253"/>
                  </a:lnTo>
                  <a:lnTo>
                    <a:pt x="283015" y="43253"/>
                  </a:lnTo>
                  <a:lnTo>
                    <a:pt x="278066" y="43253"/>
                  </a:lnTo>
                  <a:lnTo>
                    <a:pt x="273946" y="41411"/>
                  </a:lnTo>
                  <a:lnTo>
                    <a:pt x="270653" y="37727"/>
                  </a:lnTo>
                  <a:lnTo>
                    <a:pt x="267360" y="34044"/>
                  </a:lnTo>
                  <a:lnTo>
                    <a:pt x="265713" y="28481"/>
                  </a:lnTo>
                  <a:lnTo>
                    <a:pt x="265713" y="21040"/>
                  </a:lnTo>
                  <a:close/>
                </a:path>
                <a:path w="394970" h="107314">
                  <a:moveTo>
                    <a:pt x="283182" y="6920"/>
                  </a:moveTo>
                  <a:lnTo>
                    <a:pt x="280689" y="6920"/>
                  </a:lnTo>
                  <a:lnTo>
                    <a:pt x="278615" y="7999"/>
                  </a:lnTo>
                  <a:lnTo>
                    <a:pt x="276959" y="10157"/>
                  </a:lnTo>
                  <a:lnTo>
                    <a:pt x="275304" y="12315"/>
                  </a:lnTo>
                  <a:lnTo>
                    <a:pt x="274476" y="16278"/>
                  </a:lnTo>
                  <a:lnTo>
                    <a:pt x="274476" y="22045"/>
                  </a:lnTo>
                  <a:lnTo>
                    <a:pt x="274476" y="27291"/>
                  </a:lnTo>
                  <a:lnTo>
                    <a:pt x="275313" y="30984"/>
                  </a:lnTo>
                  <a:lnTo>
                    <a:pt x="276987" y="33123"/>
                  </a:lnTo>
                  <a:lnTo>
                    <a:pt x="278662" y="35262"/>
                  </a:lnTo>
                  <a:lnTo>
                    <a:pt x="280727" y="36332"/>
                  </a:lnTo>
                  <a:lnTo>
                    <a:pt x="283182" y="36332"/>
                  </a:lnTo>
                  <a:lnTo>
                    <a:pt x="285712" y="36332"/>
                  </a:lnTo>
                  <a:lnTo>
                    <a:pt x="287805" y="35253"/>
                  </a:lnTo>
                  <a:lnTo>
                    <a:pt x="289461" y="33095"/>
                  </a:lnTo>
                  <a:lnTo>
                    <a:pt x="291117" y="30937"/>
                  </a:lnTo>
                  <a:lnTo>
                    <a:pt x="291944" y="26993"/>
                  </a:lnTo>
                  <a:lnTo>
                    <a:pt x="291944" y="21263"/>
                  </a:lnTo>
                  <a:lnTo>
                    <a:pt x="291944" y="15980"/>
                  </a:lnTo>
                  <a:lnTo>
                    <a:pt x="291107" y="12269"/>
                  </a:lnTo>
                  <a:lnTo>
                    <a:pt x="289433" y="10129"/>
                  </a:lnTo>
                  <a:lnTo>
                    <a:pt x="287759" y="7990"/>
                  </a:lnTo>
                  <a:lnTo>
                    <a:pt x="285675" y="6920"/>
                  </a:lnTo>
                  <a:lnTo>
                    <a:pt x="283182" y="6920"/>
                  </a:lnTo>
                  <a:close/>
                </a:path>
                <a:path w="394970" h="107314">
                  <a:moveTo>
                    <a:pt x="283238" y="86227"/>
                  </a:moveTo>
                  <a:lnTo>
                    <a:pt x="327998" y="0"/>
                  </a:lnTo>
                  <a:lnTo>
                    <a:pt x="336146" y="0"/>
                  </a:lnTo>
                  <a:lnTo>
                    <a:pt x="291554" y="86227"/>
                  </a:lnTo>
                  <a:lnTo>
                    <a:pt x="283238" y="86227"/>
                  </a:lnTo>
                  <a:close/>
                </a:path>
                <a:path w="394970" h="107314">
                  <a:moveTo>
                    <a:pt x="318622" y="64014"/>
                  </a:moveTo>
                  <a:lnTo>
                    <a:pt x="318622" y="58135"/>
                  </a:lnTo>
                  <a:lnTo>
                    <a:pt x="320092" y="53159"/>
                  </a:lnTo>
                  <a:lnTo>
                    <a:pt x="323031" y="49085"/>
                  </a:lnTo>
                  <a:lnTo>
                    <a:pt x="325970" y="45011"/>
                  </a:lnTo>
                  <a:lnTo>
                    <a:pt x="330249" y="42974"/>
                  </a:lnTo>
                  <a:lnTo>
                    <a:pt x="335867" y="42974"/>
                  </a:lnTo>
                  <a:lnTo>
                    <a:pt x="341002" y="42974"/>
                  </a:lnTo>
                  <a:lnTo>
                    <a:pt x="345253" y="44806"/>
                  </a:lnTo>
                  <a:lnTo>
                    <a:pt x="348620" y="48471"/>
                  </a:lnTo>
                  <a:lnTo>
                    <a:pt x="351987" y="52136"/>
                  </a:lnTo>
                  <a:lnTo>
                    <a:pt x="353671" y="57522"/>
                  </a:lnTo>
                  <a:lnTo>
                    <a:pt x="353671" y="64628"/>
                  </a:lnTo>
                  <a:lnTo>
                    <a:pt x="353671" y="71549"/>
                  </a:lnTo>
                  <a:lnTo>
                    <a:pt x="351969" y="76879"/>
                  </a:lnTo>
                  <a:lnTo>
                    <a:pt x="348564" y="80618"/>
                  </a:lnTo>
                  <a:lnTo>
                    <a:pt x="345160" y="84357"/>
                  </a:lnTo>
                  <a:lnTo>
                    <a:pt x="340946" y="86227"/>
                  </a:lnTo>
                  <a:lnTo>
                    <a:pt x="335923" y="86227"/>
                  </a:lnTo>
                  <a:lnTo>
                    <a:pt x="330975" y="86227"/>
                  </a:lnTo>
                  <a:lnTo>
                    <a:pt x="326854" y="84376"/>
                  </a:lnTo>
                  <a:lnTo>
                    <a:pt x="323561" y="80674"/>
                  </a:lnTo>
                  <a:lnTo>
                    <a:pt x="320268" y="76972"/>
                  </a:lnTo>
                  <a:lnTo>
                    <a:pt x="318622" y="71418"/>
                  </a:lnTo>
                  <a:lnTo>
                    <a:pt x="318622" y="64014"/>
                  </a:lnTo>
                  <a:close/>
                </a:path>
                <a:path w="394970" h="107314">
                  <a:moveTo>
                    <a:pt x="336146" y="49894"/>
                  </a:moveTo>
                  <a:lnTo>
                    <a:pt x="333616" y="49894"/>
                  </a:lnTo>
                  <a:lnTo>
                    <a:pt x="331523" y="50973"/>
                  </a:lnTo>
                  <a:lnTo>
                    <a:pt x="329868" y="53131"/>
                  </a:lnTo>
                  <a:lnTo>
                    <a:pt x="328212" y="55289"/>
                  </a:lnTo>
                  <a:lnTo>
                    <a:pt x="327384" y="59252"/>
                  </a:lnTo>
                  <a:lnTo>
                    <a:pt x="327384" y="65019"/>
                  </a:lnTo>
                  <a:lnTo>
                    <a:pt x="327384" y="70228"/>
                  </a:lnTo>
                  <a:lnTo>
                    <a:pt x="328221" y="73911"/>
                  </a:lnTo>
                  <a:lnTo>
                    <a:pt x="329896" y="76069"/>
                  </a:lnTo>
                  <a:lnTo>
                    <a:pt x="331570" y="78227"/>
                  </a:lnTo>
                  <a:lnTo>
                    <a:pt x="333635" y="79306"/>
                  </a:lnTo>
                  <a:lnTo>
                    <a:pt x="336091" y="79306"/>
                  </a:lnTo>
                  <a:lnTo>
                    <a:pt x="338658" y="79306"/>
                  </a:lnTo>
                  <a:lnTo>
                    <a:pt x="340769" y="78227"/>
                  </a:lnTo>
                  <a:lnTo>
                    <a:pt x="342425" y="76069"/>
                  </a:lnTo>
                  <a:lnTo>
                    <a:pt x="344081" y="73911"/>
                  </a:lnTo>
                  <a:lnTo>
                    <a:pt x="344909" y="69967"/>
                  </a:lnTo>
                  <a:lnTo>
                    <a:pt x="344909" y="64237"/>
                  </a:lnTo>
                  <a:lnTo>
                    <a:pt x="344909" y="58954"/>
                  </a:lnTo>
                  <a:lnTo>
                    <a:pt x="344071" y="55243"/>
                  </a:lnTo>
                  <a:lnTo>
                    <a:pt x="342397" y="53103"/>
                  </a:lnTo>
                  <a:lnTo>
                    <a:pt x="340723" y="50964"/>
                  </a:lnTo>
                  <a:lnTo>
                    <a:pt x="338639" y="49894"/>
                  </a:lnTo>
                  <a:lnTo>
                    <a:pt x="336146" y="49894"/>
                  </a:lnTo>
                  <a:close/>
                </a:path>
                <a:path w="394970" h="107314">
                  <a:moveTo>
                    <a:pt x="374823" y="107267"/>
                  </a:moveTo>
                  <a:lnTo>
                    <a:pt x="367624" y="107267"/>
                  </a:lnTo>
                  <a:lnTo>
                    <a:pt x="374924" y="93869"/>
                  </a:lnTo>
                  <a:lnTo>
                    <a:pt x="380139" y="80464"/>
                  </a:lnTo>
                  <a:lnTo>
                    <a:pt x="383268" y="67052"/>
                  </a:lnTo>
                  <a:lnTo>
                    <a:pt x="384311" y="53633"/>
                  </a:lnTo>
                  <a:lnTo>
                    <a:pt x="384311" y="46639"/>
                  </a:lnTo>
                  <a:lnTo>
                    <a:pt x="383511" y="39699"/>
                  </a:lnTo>
                  <a:lnTo>
                    <a:pt x="381911" y="32816"/>
                  </a:lnTo>
                  <a:lnTo>
                    <a:pt x="380646" y="27235"/>
                  </a:lnTo>
                  <a:lnTo>
                    <a:pt x="378879" y="21877"/>
                  </a:lnTo>
                  <a:lnTo>
                    <a:pt x="376609" y="16743"/>
                  </a:lnTo>
                  <a:lnTo>
                    <a:pt x="375158" y="13394"/>
                  </a:lnTo>
                  <a:lnTo>
                    <a:pt x="372163" y="7813"/>
                  </a:lnTo>
                  <a:lnTo>
                    <a:pt x="367624" y="0"/>
                  </a:lnTo>
                  <a:lnTo>
                    <a:pt x="374823" y="0"/>
                  </a:lnTo>
                  <a:lnTo>
                    <a:pt x="392219" y="34281"/>
                  </a:lnTo>
                  <a:lnTo>
                    <a:pt x="394636" y="53578"/>
                  </a:lnTo>
                  <a:lnTo>
                    <a:pt x="394275" y="61049"/>
                  </a:lnTo>
                  <a:lnTo>
                    <a:pt x="378798" y="101798"/>
                  </a:lnTo>
                  <a:lnTo>
                    <a:pt x="374823" y="107267"/>
                  </a:lnTo>
                  <a:close/>
                </a:path>
              </a:pathLst>
            </a:custGeom>
            <a:ln w="28574">
              <a:solidFill>
                <a:srgbClr val="FFFFFF"/>
              </a:solidFill>
            </a:ln>
          </p:spPr>
          <p:txBody>
            <a:bodyPr wrap="square" lIns="0" tIns="0" rIns="0" bIns="0" rtlCol="0"/>
            <a:lstStyle/>
            <a:p>
              <a:endParaRPr sz="1634"/>
            </a:p>
          </p:txBody>
        </p:sp>
        <p:sp>
          <p:nvSpPr>
            <p:cNvPr id="70" name="object 35">
              <a:extLst>
                <a:ext uri="{FF2B5EF4-FFF2-40B4-BE49-F238E27FC236}">
                  <a16:creationId xmlns:a16="http://schemas.microsoft.com/office/drawing/2014/main" id="{4DAD6DF9-8950-49B5-A24D-39740E9CBB64}"/>
                </a:ext>
              </a:extLst>
            </p:cNvPr>
            <p:cNvSpPr txBox="1"/>
            <p:nvPr/>
          </p:nvSpPr>
          <p:spPr>
            <a:xfrm>
              <a:off x="7948930" y="5020701"/>
              <a:ext cx="386698" cy="137379"/>
            </a:xfrm>
            <a:prstGeom prst="rect">
              <a:avLst/>
            </a:prstGeom>
          </p:spPr>
          <p:txBody>
            <a:bodyPr vert="horz" wrap="square" lIns="0" tIns="11526" rIns="0" bIns="0" rtlCol="0">
              <a:spAutoFit/>
            </a:bodyPr>
            <a:lstStyle/>
            <a:p>
              <a:pPr marL="11527">
                <a:spcBef>
                  <a:spcPts val="91"/>
                </a:spcBef>
              </a:pPr>
              <a:r>
                <a:rPr sz="817" dirty="0">
                  <a:solidFill>
                    <a:srgbClr val="212121"/>
                  </a:solidFill>
                  <a:latin typeface="Arial"/>
                  <a:cs typeface="Arial"/>
                </a:rPr>
                <a:t>4 (10%)</a:t>
              </a:r>
              <a:endParaRPr sz="817">
                <a:latin typeface="Arial"/>
                <a:cs typeface="Arial"/>
              </a:endParaRPr>
            </a:p>
          </p:txBody>
        </p:sp>
        <p:sp>
          <p:nvSpPr>
            <p:cNvPr id="71" name="object 36">
              <a:extLst>
                <a:ext uri="{FF2B5EF4-FFF2-40B4-BE49-F238E27FC236}">
                  <a16:creationId xmlns:a16="http://schemas.microsoft.com/office/drawing/2014/main" id="{26D2C17C-EB02-4D3A-9675-F787B58A0270}"/>
                </a:ext>
              </a:extLst>
            </p:cNvPr>
            <p:cNvSpPr/>
            <p:nvPr/>
          </p:nvSpPr>
          <p:spPr>
            <a:xfrm>
              <a:off x="7738771" y="5354355"/>
              <a:ext cx="299101" cy="97394"/>
            </a:xfrm>
            <a:custGeom>
              <a:avLst/>
              <a:gdLst/>
              <a:ahLst/>
              <a:cxnLst/>
              <a:rect l="l" t="t" r="r" b="b"/>
              <a:pathLst>
                <a:path w="329564" h="107314">
                  <a:moveTo>
                    <a:pt x="54154" y="73558"/>
                  </a:moveTo>
                  <a:lnTo>
                    <a:pt x="54154" y="83213"/>
                  </a:lnTo>
                  <a:lnTo>
                    <a:pt x="74" y="83213"/>
                  </a:lnTo>
                  <a:lnTo>
                    <a:pt x="0" y="80795"/>
                  </a:lnTo>
                  <a:lnTo>
                    <a:pt x="390" y="78469"/>
                  </a:lnTo>
                  <a:lnTo>
                    <a:pt x="1246" y="76237"/>
                  </a:lnTo>
                  <a:lnTo>
                    <a:pt x="2623" y="72553"/>
                  </a:lnTo>
                  <a:lnTo>
                    <a:pt x="4827" y="68925"/>
                  </a:lnTo>
                  <a:lnTo>
                    <a:pt x="7859" y="65354"/>
                  </a:lnTo>
                  <a:lnTo>
                    <a:pt x="10892" y="61782"/>
                  </a:lnTo>
                  <a:lnTo>
                    <a:pt x="15273" y="57652"/>
                  </a:lnTo>
                  <a:lnTo>
                    <a:pt x="21003" y="52964"/>
                  </a:lnTo>
                  <a:lnTo>
                    <a:pt x="29895" y="45671"/>
                  </a:lnTo>
                  <a:lnTo>
                    <a:pt x="35904" y="39895"/>
                  </a:lnTo>
                  <a:lnTo>
                    <a:pt x="39030" y="35635"/>
                  </a:lnTo>
                  <a:lnTo>
                    <a:pt x="42155" y="31374"/>
                  </a:lnTo>
                  <a:lnTo>
                    <a:pt x="43718" y="27347"/>
                  </a:lnTo>
                  <a:lnTo>
                    <a:pt x="43718" y="23552"/>
                  </a:lnTo>
                  <a:lnTo>
                    <a:pt x="43718" y="19570"/>
                  </a:lnTo>
                  <a:lnTo>
                    <a:pt x="42295" y="16212"/>
                  </a:lnTo>
                  <a:lnTo>
                    <a:pt x="39448" y="13478"/>
                  </a:lnTo>
                  <a:lnTo>
                    <a:pt x="36602" y="10743"/>
                  </a:lnTo>
                  <a:lnTo>
                    <a:pt x="32891" y="9376"/>
                  </a:lnTo>
                  <a:lnTo>
                    <a:pt x="28314" y="9376"/>
                  </a:lnTo>
                  <a:lnTo>
                    <a:pt x="23477" y="9376"/>
                  </a:lnTo>
                  <a:lnTo>
                    <a:pt x="12296" y="25784"/>
                  </a:lnTo>
                  <a:lnTo>
                    <a:pt x="1971" y="24724"/>
                  </a:lnTo>
                  <a:lnTo>
                    <a:pt x="2678" y="17022"/>
                  </a:lnTo>
                  <a:lnTo>
                    <a:pt x="5339" y="11152"/>
                  </a:lnTo>
                  <a:lnTo>
                    <a:pt x="9952" y="7115"/>
                  </a:lnTo>
                  <a:lnTo>
                    <a:pt x="14566" y="3078"/>
                  </a:lnTo>
                  <a:lnTo>
                    <a:pt x="20761" y="1060"/>
                  </a:lnTo>
                  <a:lnTo>
                    <a:pt x="28537" y="1060"/>
                  </a:lnTo>
                  <a:lnTo>
                    <a:pt x="36388" y="1060"/>
                  </a:lnTo>
                  <a:lnTo>
                    <a:pt x="42602" y="3237"/>
                  </a:lnTo>
                  <a:lnTo>
                    <a:pt x="47178" y="7590"/>
                  </a:lnTo>
                  <a:lnTo>
                    <a:pt x="51754" y="11943"/>
                  </a:lnTo>
                  <a:lnTo>
                    <a:pt x="54043" y="17338"/>
                  </a:lnTo>
                  <a:lnTo>
                    <a:pt x="54043" y="23775"/>
                  </a:lnTo>
                  <a:lnTo>
                    <a:pt x="54043" y="27049"/>
                  </a:lnTo>
                  <a:lnTo>
                    <a:pt x="29877" y="57819"/>
                  </a:lnTo>
                  <a:lnTo>
                    <a:pt x="23849" y="62879"/>
                  </a:lnTo>
                  <a:lnTo>
                    <a:pt x="19980" y="66312"/>
                  </a:lnTo>
                  <a:lnTo>
                    <a:pt x="18268" y="68116"/>
                  </a:lnTo>
                  <a:lnTo>
                    <a:pt x="16557" y="69921"/>
                  </a:lnTo>
                  <a:lnTo>
                    <a:pt x="15143" y="71735"/>
                  </a:lnTo>
                  <a:lnTo>
                    <a:pt x="14027" y="73558"/>
                  </a:lnTo>
                  <a:lnTo>
                    <a:pt x="54154" y="73558"/>
                  </a:lnTo>
                  <a:close/>
                </a:path>
                <a:path w="329564" h="107314">
                  <a:moveTo>
                    <a:pt x="118671" y="107267"/>
                  </a:moveTo>
                  <a:lnTo>
                    <a:pt x="100296" y="68395"/>
                  </a:lnTo>
                  <a:lnTo>
                    <a:pt x="98859" y="53578"/>
                  </a:lnTo>
                  <a:lnTo>
                    <a:pt x="99127" y="47006"/>
                  </a:lnTo>
                  <a:lnTo>
                    <a:pt x="113767" y="7011"/>
                  </a:lnTo>
                  <a:lnTo>
                    <a:pt x="118671" y="0"/>
                  </a:lnTo>
                  <a:lnTo>
                    <a:pt x="125871" y="0"/>
                  </a:lnTo>
                  <a:lnTo>
                    <a:pt x="121369" y="7739"/>
                  </a:lnTo>
                  <a:lnTo>
                    <a:pt x="118392" y="13264"/>
                  </a:lnTo>
                  <a:lnTo>
                    <a:pt x="116941" y="16575"/>
                  </a:lnTo>
                  <a:lnTo>
                    <a:pt x="114672" y="21710"/>
                  </a:lnTo>
                  <a:lnTo>
                    <a:pt x="112886" y="27068"/>
                  </a:lnTo>
                  <a:lnTo>
                    <a:pt x="111583" y="32649"/>
                  </a:lnTo>
                  <a:lnTo>
                    <a:pt x="109983" y="39606"/>
                  </a:lnTo>
                  <a:lnTo>
                    <a:pt x="109184" y="46601"/>
                  </a:lnTo>
                  <a:lnTo>
                    <a:pt x="109184" y="53633"/>
                  </a:lnTo>
                  <a:lnTo>
                    <a:pt x="110226" y="67052"/>
                  </a:lnTo>
                  <a:lnTo>
                    <a:pt x="113355" y="80464"/>
                  </a:lnTo>
                  <a:lnTo>
                    <a:pt x="118570" y="93869"/>
                  </a:lnTo>
                  <a:lnTo>
                    <a:pt x="125871" y="107267"/>
                  </a:lnTo>
                  <a:lnTo>
                    <a:pt x="118671" y="107267"/>
                  </a:lnTo>
                  <a:close/>
                </a:path>
                <a:path w="329564" h="107314">
                  <a:moveTo>
                    <a:pt x="134745" y="61782"/>
                  </a:moveTo>
                  <a:lnTo>
                    <a:pt x="145293" y="60889"/>
                  </a:lnTo>
                  <a:lnTo>
                    <a:pt x="146074" y="66023"/>
                  </a:lnTo>
                  <a:lnTo>
                    <a:pt x="147888" y="69884"/>
                  </a:lnTo>
                  <a:lnTo>
                    <a:pt x="150734" y="72469"/>
                  </a:lnTo>
                  <a:lnTo>
                    <a:pt x="153581" y="75055"/>
                  </a:lnTo>
                  <a:lnTo>
                    <a:pt x="157013" y="76348"/>
                  </a:lnTo>
                  <a:lnTo>
                    <a:pt x="161032" y="76348"/>
                  </a:lnTo>
                  <a:lnTo>
                    <a:pt x="165868" y="76348"/>
                  </a:lnTo>
                  <a:lnTo>
                    <a:pt x="169961" y="74525"/>
                  </a:lnTo>
                  <a:lnTo>
                    <a:pt x="173310" y="70879"/>
                  </a:lnTo>
                  <a:lnTo>
                    <a:pt x="176658" y="67233"/>
                  </a:lnTo>
                  <a:lnTo>
                    <a:pt x="178333" y="62396"/>
                  </a:lnTo>
                  <a:lnTo>
                    <a:pt x="178333" y="56368"/>
                  </a:lnTo>
                  <a:lnTo>
                    <a:pt x="178333" y="50638"/>
                  </a:lnTo>
                  <a:lnTo>
                    <a:pt x="176724" y="46118"/>
                  </a:lnTo>
                  <a:lnTo>
                    <a:pt x="173505" y="42806"/>
                  </a:lnTo>
                  <a:lnTo>
                    <a:pt x="170287" y="39495"/>
                  </a:lnTo>
                  <a:lnTo>
                    <a:pt x="166073" y="37839"/>
                  </a:lnTo>
                  <a:lnTo>
                    <a:pt x="160864" y="37839"/>
                  </a:lnTo>
                  <a:lnTo>
                    <a:pt x="157627" y="37839"/>
                  </a:lnTo>
                  <a:lnTo>
                    <a:pt x="154706" y="38574"/>
                  </a:lnTo>
                  <a:lnTo>
                    <a:pt x="152102" y="40044"/>
                  </a:lnTo>
                  <a:lnTo>
                    <a:pt x="149497" y="41513"/>
                  </a:lnTo>
                  <a:lnTo>
                    <a:pt x="147451" y="43420"/>
                  </a:lnTo>
                  <a:lnTo>
                    <a:pt x="145963" y="45764"/>
                  </a:lnTo>
                  <a:lnTo>
                    <a:pt x="136531" y="44536"/>
                  </a:lnTo>
                  <a:lnTo>
                    <a:pt x="144456" y="2511"/>
                  </a:lnTo>
                  <a:lnTo>
                    <a:pt x="185142" y="2511"/>
                  </a:lnTo>
                  <a:lnTo>
                    <a:pt x="185142" y="12110"/>
                  </a:lnTo>
                  <a:lnTo>
                    <a:pt x="152492" y="12110"/>
                  </a:lnTo>
                  <a:lnTo>
                    <a:pt x="148083" y="34100"/>
                  </a:lnTo>
                  <a:lnTo>
                    <a:pt x="152995" y="30677"/>
                  </a:lnTo>
                  <a:lnTo>
                    <a:pt x="158148" y="28965"/>
                  </a:lnTo>
                  <a:lnTo>
                    <a:pt x="163543" y="28965"/>
                  </a:lnTo>
                  <a:lnTo>
                    <a:pt x="170687" y="28965"/>
                  </a:lnTo>
                  <a:lnTo>
                    <a:pt x="176714" y="31439"/>
                  </a:lnTo>
                  <a:lnTo>
                    <a:pt x="181626" y="36388"/>
                  </a:lnTo>
                  <a:lnTo>
                    <a:pt x="186537" y="41337"/>
                  </a:lnTo>
                  <a:lnTo>
                    <a:pt x="188993" y="47699"/>
                  </a:lnTo>
                  <a:lnTo>
                    <a:pt x="188993" y="55475"/>
                  </a:lnTo>
                  <a:lnTo>
                    <a:pt x="188993" y="62879"/>
                  </a:lnTo>
                  <a:lnTo>
                    <a:pt x="186835" y="69279"/>
                  </a:lnTo>
                  <a:lnTo>
                    <a:pt x="182519" y="74674"/>
                  </a:lnTo>
                  <a:lnTo>
                    <a:pt x="177272" y="81297"/>
                  </a:lnTo>
                  <a:lnTo>
                    <a:pt x="170110" y="84608"/>
                  </a:lnTo>
                  <a:lnTo>
                    <a:pt x="161032" y="84608"/>
                  </a:lnTo>
                  <a:lnTo>
                    <a:pt x="153590" y="84608"/>
                  </a:lnTo>
                  <a:lnTo>
                    <a:pt x="147516" y="82525"/>
                  </a:lnTo>
                  <a:lnTo>
                    <a:pt x="142809" y="78357"/>
                  </a:lnTo>
                  <a:lnTo>
                    <a:pt x="138103" y="74190"/>
                  </a:lnTo>
                  <a:lnTo>
                    <a:pt x="135414" y="68665"/>
                  </a:lnTo>
                  <a:lnTo>
                    <a:pt x="134745" y="61782"/>
                  </a:lnTo>
                  <a:close/>
                </a:path>
                <a:path w="329564" h="107314">
                  <a:moveTo>
                    <a:pt x="200211" y="21040"/>
                  </a:moveTo>
                  <a:lnTo>
                    <a:pt x="200211" y="15199"/>
                  </a:lnTo>
                  <a:lnTo>
                    <a:pt x="201680" y="10231"/>
                  </a:lnTo>
                  <a:lnTo>
                    <a:pt x="204620" y="6139"/>
                  </a:lnTo>
                  <a:lnTo>
                    <a:pt x="207559" y="2046"/>
                  </a:lnTo>
                  <a:lnTo>
                    <a:pt x="211819" y="0"/>
                  </a:lnTo>
                  <a:lnTo>
                    <a:pt x="217400" y="0"/>
                  </a:lnTo>
                  <a:lnTo>
                    <a:pt x="222535" y="0"/>
                  </a:lnTo>
                  <a:lnTo>
                    <a:pt x="226786" y="1832"/>
                  </a:lnTo>
                  <a:lnTo>
                    <a:pt x="230153" y="5497"/>
                  </a:lnTo>
                  <a:lnTo>
                    <a:pt x="233520" y="9162"/>
                  </a:lnTo>
                  <a:lnTo>
                    <a:pt x="235204" y="14547"/>
                  </a:lnTo>
                  <a:lnTo>
                    <a:pt x="235204" y="21654"/>
                  </a:lnTo>
                  <a:lnTo>
                    <a:pt x="235204" y="28574"/>
                  </a:lnTo>
                  <a:lnTo>
                    <a:pt x="233501" y="33904"/>
                  </a:lnTo>
                  <a:lnTo>
                    <a:pt x="230097" y="37644"/>
                  </a:lnTo>
                  <a:lnTo>
                    <a:pt x="226693" y="41383"/>
                  </a:lnTo>
                  <a:lnTo>
                    <a:pt x="222498" y="43253"/>
                  </a:lnTo>
                  <a:lnTo>
                    <a:pt x="217512" y="43253"/>
                  </a:lnTo>
                  <a:lnTo>
                    <a:pt x="212563" y="43253"/>
                  </a:lnTo>
                  <a:lnTo>
                    <a:pt x="208443" y="41411"/>
                  </a:lnTo>
                  <a:lnTo>
                    <a:pt x="205150" y="37727"/>
                  </a:lnTo>
                  <a:lnTo>
                    <a:pt x="201857" y="34044"/>
                  </a:lnTo>
                  <a:lnTo>
                    <a:pt x="200211" y="28481"/>
                  </a:lnTo>
                  <a:lnTo>
                    <a:pt x="200211" y="21040"/>
                  </a:lnTo>
                  <a:close/>
                </a:path>
                <a:path w="329564" h="107314">
                  <a:moveTo>
                    <a:pt x="217679" y="6920"/>
                  </a:moveTo>
                  <a:lnTo>
                    <a:pt x="215186" y="6920"/>
                  </a:lnTo>
                  <a:lnTo>
                    <a:pt x="213112" y="7999"/>
                  </a:lnTo>
                  <a:lnTo>
                    <a:pt x="211456" y="10157"/>
                  </a:lnTo>
                  <a:lnTo>
                    <a:pt x="209801" y="12315"/>
                  </a:lnTo>
                  <a:lnTo>
                    <a:pt x="208973" y="16278"/>
                  </a:lnTo>
                  <a:lnTo>
                    <a:pt x="208973" y="22045"/>
                  </a:lnTo>
                  <a:lnTo>
                    <a:pt x="208973" y="27291"/>
                  </a:lnTo>
                  <a:lnTo>
                    <a:pt x="209810" y="30984"/>
                  </a:lnTo>
                  <a:lnTo>
                    <a:pt x="211484" y="33123"/>
                  </a:lnTo>
                  <a:lnTo>
                    <a:pt x="213159" y="35262"/>
                  </a:lnTo>
                  <a:lnTo>
                    <a:pt x="215224" y="36332"/>
                  </a:lnTo>
                  <a:lnTo>
                    <a:pt x="217679" y="36332"/>
                  </a:lnTo>
                  <a:lnTo>
                    <a:pt x="220209" y="36332"/>
                  </a:lnTo>
                  <a:lnTo>
                    <a:pt x="222302" y="35253"/>
                  </a:lnTo>
                  <a:lnTo>
                    <a:pt x="223958" y="33095"/>
                  </a:lnTo>
                  <a:lnTo>
                    <a:pt x="225614" y="30937"/>
                  </a:lnTo>
                  <a:lnTo>
                    <a:pt x="226441" y="26993"/>
                  </a:lnTo>
                  <a:lnTo>
                    <a:pt x="226441" y="21263"/>
                  </a:lnTo>
                  <a:lnTo>
                    <a:pt x="226441" y="15980"/>
                  </a:lnTo>
                  <a:lnTo>
                    <a:pt x="225604" y="12269"/>
                  </a:lnTo>
                  <a:lnTo>
                    <a:pt x="223930" y="10129"/>
                  </a:lnTo>
                  <a:lnTo>
                    <a:pt x="222256" y="7990"/>
                  </a:lnTo>
                  <a:lnTo>
                    <a:pt x="220172" y="6920"/>
                  </a:lnTo>
                  <a:lnTo>
                    <a:pt x="217679" y="6920"/>
                  </a:lnTo>
                  <a:close/>
                </a:path>
                <a:path w="329564" h="107314">
                  <a:moveTo>
                    <a:pt x="217735" y="86227"/>
                  </a:moveTo>
                  <a:lnTo>
                    <a:pt x="262495" y="0"/>
                  </a:lnTo>
                  <a:lnTo>
                    <a:pt x="270643" y="0"/>
                  </a:lnTo>
                  <a:lnTo>
                    <a:pt x="226051" y="86227"/>
                  </a:lnTo>
                  <a:lnTo>
                    <a:pt x="217735" y="86227"/>
                  </a:lnTo>
                  <a:close/>
                </a:path>
                <a:path w="329564" h="107314">
                  <a:moveTo>
                    <a:pt x="253119" y="64014"/>
                  </a:moveTo>
                  <a:lnTo>
                    <a:pt x="253119" y="58135"/>
                  </a:lnTo>
                  <a:lnTo>
                    <a:pt x="254589" y="53159"/>
                  </a:lnTo>
                  <a:lnTo>
                    <a:pt x="257528" y="49085"/>
                  </a:lnTo>
                  <a:lnTo>
                    <a:pt x="260467" y="45011"/>
                  </a:lnTo>
                  <a:lnTo>
                    <a:pt x="264746" y="42974"/>
                  </a:lnTo>
                  <a:lnTo>
                    <a:pt x="270364" y="42974"/>
                  </a:lnTo>
                  <a:lnTo>
                    <a:pt x="275499" y="42974"/>
                  </a:lnTo>
                  <a:lnTo>
                    <a:pt x="279750" y="44806"/>
                  </a:lnTo>
                  <a:lnTo>
                    <a:pt x="283117" y="48471"/>
                  </a:lnTo>
                  <a:lnTo>
                    <a:pt x="286484" y="52136"/>
                  </a:lnTo>
                  <a:lnTo>
                    <a:pt x="288168" y="57522"/>
                  </a:lnTo>
                  <a:lnTo>
                    <a:pt x="288168" y="64628"/>
                  </a:lnTo>
                  <a:lnTo>
                    <a:pt x="288168" y="71549"/>
                  </a:lnTo>
                  <a:lnTo>
                    <a:pt x="286466" y="76879"/>
                  </a:lnTo>
                  <a:lnTo>
                    <a:pt x="283061" y="80618"/>
                  </a:lnTo>
                  <a:lnTo>
                    <a:pt x="279657" y="84357"/>
                  </a:lnTo>
                  <a:lnTo>
                    <a:pt x="275443" y="86227"/>
                  </a:lnTo>
                  <a:lnTo>
                    <a:pt x="270420" y="86227"/>
                  </a:lnTo>
                  <a:lnTo>
                    <a:pt x="265472" y="86227"/>
                  </a:lnTo>
                  <a:lnTo>
                    <a:pt x="261351" y="84376"/>
                  </a:lnTo>
                  <a:lnTo>
                    <a:pt x="258058" y="80674"/>
                  </a:lnTo>
                  <a:lnTo>
                    <a:pt x="254765" y="76972"/>
                  </a:lnTo>
                  <a:lnTo>
                    <a:pt x="253119" y="71418"/>
                  </a:lnTo>
                  <a:lnTo>
                    <a:pt x="253119" y="64014"/>
                  </a:lnTo>
                  <a:close/>
                </a:path>
                <a:path w="329564" h="107314">
                  <a:moveTo>
                    <a:pt x="270643" y="49894"/>
                  </a:moveTo>
                  <a:lnTo>
                    <a:pt x="268113" y="49894"/>
                  </a:lnTo>
                  <a:lnTo>
                    <a:pt x="266020" y="50973"/>
                  </a:lnTo>
                  <a:lnTo>
                    <a:pt x="264365" y="53131"/>
                  </a:lnTo>
                  <a:lnTo>
                    <a:pt x="262709" y="55289"/>
                  </a:lnTo>
                  <a:lnTo>
                    <a:pt x="261881" y="59252"/>
                  </a:lnTo>
                  <a:lnTo>
                    <a:pt x="261881" y="65019"/>
                  </a:lnTo>
                  <a:lnTo>
                    <a:pt x="261881" y="70228"/>
                  </a:lnTo>
                  <a:lnTo>
                    <a:pt x="262718" y="73911"/>
                  </a:lnTo>
                  <a:lnTo>
                    <a:pt x="264393" y="76069"/>
                  </a:lnTo>
                  <a:lnTo>
                    <a:pt x="266067" y="78227"/>
                  </a:lnTo>
                  <a:lnTo>
                    <a:pt x="268132" y="79306"/>
                  </a:lnTo>
                  <a:lnTo>
                    <a:pt x="270588" y="79306"/>
                  </a:lnTo>
                  <a:lnTo>
                    <a:pt x="273155" y="79306"/>
                  </a:lnTo>
                  <a:lnTo>
                    <a:pt x="275266" y="78227"/>
                  </a:lnTo>
                  <a:lnTo>
                    <a:pt x="276922" y="76069"/>
                  </a:lnTo>
                  <a:lnTo>
                    <a:pt x="278578" y="73911"/>
                  </a:lnTo>
                  <a:lnTo>
                    <a:pt x="279406" y="69967"/>
                  </a:lnTo>
                  <a:lnTo>
                    <a:pt x="279406" y="64237"/>
                  </a:lnTo>
                  <a:lnTo>
                    <a:pt x="279406" y="58954"/>
                  </a:lnTo>
                  <a:lnTo>
                    <a:pt x="278569" y="55243"/>
                  </a:lnTo>
                  <a:lnTo>
                    <a:pt x="276894" y="53103"/>
                  </a:lnTo>
                  <a:lnTo>
                    <a:pt x="275220" y="50964"/>
                  </a:lnTo>
                  <a:lnTo>
                    <a:pt x="273136" y="49894"/>
                  </a:lnTo>
                  <a:lnTo>
                    <a:pt x="270643" y="49894"/>
                  </a:lnTo>
                  <a:close/>
                </a:path>
                <a:path w="329564" h="107314">
                  <a:moveTo>
                    <a:pt x="309320" y="107267"/>
                  </a:moveTo>
                  <a:lnTo>
                    <a:pt x="302121" y="107267"/>
                  </a:lnTo>
                  <a:lnTo>
                    <a:pt x="309421" y="93869"/>
                  </a:lnTo>
                  <a:lnTo>
                    <a:pt x="314636" y="80464"/>
                  </a:lnTo>
                  <a:lnTo>
                    <a:pt x="317765" y="67052"/>
                  </a:lnTo>
                  <a:lnTo>
                    <a:pt x="318808" y="53633"/>
                  </a:lnTo>
                  <a:lnTo>
                    <a:pt x="318808" y="46639"/>
                  </a:lnTo>
                  <a:lnTo>
                    <a:pt x="318008" y="39699"/>
                  </a:lnTo>
                  <a:lnTo>
                    <a:pt x="316408" y="32816"/>
                  </a:lnTo>
                  <a:lnTo>
                    <a:pt x="315143" y="27235"/>
                  </a:lnTo>
                  <a:lnTo>
                    <a:pt x="313376" y="21877"/>
                  </a:lnTo>
                  <a:lnTo>
                    <a:pt x="311106" y="16743"/>
                  </a:lnTo>
                  <a:lnTo>
                    <a:pt x="309655" y="13394"/>
                  </a:lnTo>
                  <a:lnTo>
                    <a:pt x="306660" y="7813"/>
                  </a:lnTo>
                  <a:lnTo>
                    <a:pt x="302121" y="0"/>
                  </a:lnTo>
                  <a:lnTo>
                    <a:pt x="309320" y="0"/>
                  </a:lnTo>
                  <a:lnTo>
                    <a:pt x="326716" y="34281"/>
                  </a:lnTo>
                  <a:lnTo>
                    <a:pt x="329133" y="53578"/>
                  </a:lnTo>
                  <a:lnTo>
                    <a:pt x="328772" y="61049"/>
                  </a:lnTo>
                  <a:lnTo>
                    <a:pt x="313295" y="101798"/>
                  </a:lnTo>
                  <a:lnTo>
                    <a:pt x="309320" y="107267"/>
                  </a:lnTo>
                  <a:close/>
                </a:path>
              </a:pathLst>
            </a:custGeom>
            <a:ln w="28574">
              <a:solidFill>
                <a:srgbClr val="FFFFFF"/>
              </a:solidFill>
            </a:ln>
          </p:spPr>
          <p:txBody>
            <a:bodyPr wrap="square" lIns="0" tIns="0" rIns="0" bIns="0" rtlCol="0"/>
            <a:lstStyle/>
            <a:p>
              <a:endParaRPr sz="1634"/>
            </a:p>
          </p:txBody>
        </p:sp>
        <p:sp>
          <p:nvSpPr>
            <p:cNvPr id="72" name="object 37">
              <a:extLst>
                <a:ext uri="{FF2B5EF4-FFF2-40B4-BE49-F238E27FC236}">
                  <a16:creationId xmlns:a16="http://schemas.microsoft.com/office/drawing/2014/main" id="{CC022C03-88C8-418F-A8D8-84955C03C8EA}"/>
                </a:ext>
              </a:extLst>
            </p:cNvPr>
            <p:cNvSpPr txBox="1"/>
            <p:nvPr/>
          </p:nvSpPr>
          <p:spPr>
            <a:xfrm>
              <a:off x="7724172" y="5314616"/>
              <a:ext cx="329069" cy="137379"/>
            </a:xfrm>
            <a:prstGeom prst="rect">
              <a:avLst/>
            </a:prstGeom>
          </p:spPr>
          <p:txBody>
            <a:bodyPr vert="horz" wrap="square" lIns="0" tIns="11526" rIns="0" bIns="0" rtlCol="0">
              <a:spAutoFit/>
            </a:bodyPr>
            <a:lstStyle/>
            <a:p>
              <a:pPr marL="11527">
                <a:spcBef>
                  <a:spcPts val="91"/>
                </a:spcBef>
              </a:pPr>
              <a:r>
                <a:rPr sz="817" dirty="0">
                  <a:solidFill>
                    <a:srgbClr val="212121"/>
                  </a:solidFill>
                  <a:latin typeface="Arial"/>
                  <a:cs typeface="Arial"/>
                </a:rPr>
                <a:t>2 (5%)</a:t>
              </a:r>
              <a:endParaRPr sz="817">
                <a:latin typeface="Arial"/>
                <a:cs typeface="Arial"/>
              </a:endParaRPr>
            </a:p>
          </p:txBody>
        </p:sp>
        <p:sp>
          <p:nvSpPr>
            <p:cNvPr id="73" name="object 38">
              <a:extLst>
                <a:ext uri="{FF2B5EF4-FFF2-40B4-BE49-F238E27FC236}">
                  <a16:creationId xmlns:a16="http://schemas.microsoft.com/office/drawing/2014/main" id="{0622EC64-3599-41CB-8BE6-5B4C597A34C2}"/>
                </a:ext>
              </a:extLst>
            </p:cNvPr>
            <p:cNvSpPr/>
            <p:nvPr/>
          </p:nvSpPr>
          <p:spPr>
            <a:xfrm>
              <a:off x="10660624" y="5648270"/>
              <a:ext cx="414362" cy="97394"/>
            </a:xfrm>
            <a:custGeom>
              <a:avLst/>
              <a:gdLst/>
              <a:ahLst/>
              <a:cxnLst/>
              <a:rect l="l" t="t" r="r" b="b"/>
              <a:pathLst>
                <a:path w="456565" h="107314">
                  <a:moveTo>
                    <a:pt x="54154" y="73558"/>
                  </a:moveTo>
                  <a:lnTo>
                    <a:pt x="54154" y="83213"/>
                  </a:lnTo>
                  <a:lnTo>
                    <a:pt x="74" y="83213"/>
                  </a:lnTo>
                  <a:lnTo>
                    <a:pt x="0" y="80795"/>
                  </a:lnTo>
                  <a:lnTo>
                    <a:pt x="390" y="78469"/>
                  </a:lnTo>
                  <a:lnTo>
                    <a:pt x="1246" y="76237"/>
                  </a:lnTo>
                  <a:lnTo>
                    <a:pt x="2623" y="72553"/>
                  </a:lnTo>
                  <a:lnTo>
                    <a:pt x="4827" y="68925"/>
                  </a:lnTo>
                  <a:lnTo>
                    <a:pt x="7859" y="65354"/>
                  </a:lnTo>
                  <a:lnTo>
                    <a:pt x="10892" y="61782"/>
                  </a:lnTo>
                  <a:lnTo>
                    <a:pt x="15273" y="57652"/>
                  </a:lnTo>
                  <a:lnTo>
                    <a:pt x="21003" y="52964"/>
                  </a:lnTo>
                  <a:lnTo>
                    <a:pt x="29895" y="45671"/>
                  </a:lnTo>
                  <a:lnTo>
                    <a:pt x="35904" y="39895"/>
                  </a:lnTo>
                  <a:lnTo>
                    <a:pt x="39030" y="35635"/>
                  </a:lnTo>
                  <a:lnTo>
                    <a:pt x="42155" y="31374"/>
                  </a:lnTo>
                  <a:lnTo>
                    <a:pt x="43718" y="27347"/>
                  </a:lnTo>
                  <a:lnTo>
                    <a:pt x="43718" y="23552"/>
                  </a:lnTo>
                  <a:lnTo>
                    <a:pt x="43718" y="19570"/>
                  </a:lnTo>
                  <a:lnTo>
                    <a:pt x="42295" y="16212"/>
                  </a:lnTo>
                  <a:lnTo>
                    <a:pt x="39448" y="13478"/>
                  </a:lnTo>
                  <a:lnTo>
                    <a:pt x="36602" y="10743"/>
                  </a:lnTo>
                  <a:lnTo>
                    <a:pt x="32891" y="9376"/>
                  </a:lnTo>
                  <a:lnTo>
                    <a:pt x="28314" y="9376"/>
                  </a:lnTo>
                  <a:lnTo>
                    <a:pt x="23477" y="9376"/>
                  </a:lnTo>
                  <a:lnTo>
                    <a:pt x="12296" y="25784"/>
                  </a:lnTo>
                  <a:lnTo>
                    <a:pt x="1971" y="24724"/>
                  </a:lnTo>
                  <a:lnTo>
                    <a:pt x="2678" y="17022"/>
                  </a:lnTo>
                  <a:lnTo>
                    <a:pt x="5339" y="11152"/>
                  </a:lnTo>
                  <a:lnTo>
                    <a:pt x="9952" y="7115"/>
                  </a:lnTo>
                  <a:lnTo>
                    <a:pt x="14566" y="3078"/>
                  </a:lnTo>
                  <a:lnTo>
                    <a:pt x="20761" y="1060"/>
                  </a:lnTo>
                  <a:lnTo>
                    <a:pt x="28537" y="1060"/>
                  </a:lnTo>
                  <a:lnTo>
                    <a:pt x="36388" y="1060"/>
                  </a:lnTo>
                  <a:lnTo>
                    <a:pt x="42602" y="3237"/>
                  </a:lnTo>
                  <a:lnTo>
                    <a:pt x="47178" y="7590"/>
                  </a:lnTo>
                  <a:lnTo>
                    <a:pt x="51754" y="11943"/>
                  </a:lnTo>
                  <a:lnTo>
                    <a:pt x="54043" y="17338"/>
                  </a:lnTo>
                  <a:lnTo>
                    <a:pt x="54043" y="23775"/>
                  </a:lnTo>
                  <a:lnTo>
                    <a:pt x="54043" y="27049"/>
                  </a:lnTo>
                  <a:lnTo>
                    <a:pt x="53373" y="30267"/>
                  </a:lnTo>
                  <a:lnTo>
                    <a:pt x="52034" y="33430"/>
                  </a:lnTo>
                  <a:lnTo>
                    <a:pt x="50694" y="36593"/>
                  </a:lnTo>
                  <a:lnTo>
                    <a:pt x="23849" y="62879"/>
                  </a:lnTo>
                  <a:lnTo>
                    <a:pt x="19980" y="66312"/>
                  </a:lnTo>
                  <a:lnTo>
                    <a:pt x="18268" y="68116"/>
                  </a:lnTo>
                  <a:lnTo>
                    <a:pt x="16557" y="69921"/>
                  </a:lnTo>
                  <a:lnTo>
                    <a:pt x="15143" y="71735"/>
                  </a:lnTo>
                  <a:lnTo>
                    <a:pt x="14027" y="73558"/>
                  </a:lnTo>
                  <a:lnTo>
                    <a:pt x="54154" y="73558"/>
                  </a:lnTo>
                  <a:close/>
                </a:path>
                <a:path w="456565" h="107314">
                  <a:moveTo>
                    <a:pt x="80385" y="38844"/>
                  </a:moveTo>
                  <a:lnTo>
                    <a:pt x="68107" y="26100"/>
                  </a:lnTo>
                  <a:lnTo>
                    <a:pt x="68107" y="22156"/>
                  </a:lnTo>
                  <a:lnTo>
                    <a:pt x="68107" y="16203"/>
                  </a:lnTo>
                  <a:lnTo>
                    <a:pt x="70246" y="11199"/>
                  </a:lnTo>
                  <a:lnTo>
                    <a:pt x="74525" y="7143"/>
                  </a:lnTo>
                  <a:lnTo>
                    <a:pt x="78804" y="3088"/>
                  </a:lnTo>
                  <a:lnTo>
                    <a:pt x="84497" y="1060"/>
                  </a:lnTo>
                  <a:lnTo>
                    <a:pt x="91603" y="1060"/>
                  </a:lnTo>
                  <a:lnTo>
                    <a:pt x="98747" y="1060"/>
                  </a:lnTo>
                  <a:lnTo>
                    <a:pt x="104495" y="3134"/>
                  </a:lnTo>
                  <a:lnTo>
                    <a:pt x="108849" y="7283"/>
                  </a:lnTo>
                  <a:lnTo>
                    <a:pt x="113202" y="11431"/>
                  </a:lnTo>
                  <a:lnTo>
                    <a:pt x="115378" y="16482"/>
                  </a:lnTo>
                  <a:lnTo>
                    <a:pt x="115378" y="22435"/>
                  </a:lnTo>
                  <a:lnTo>
                    <a:pt x="115378" y="26230"/>
                  </a:lnTo>
                  <a:lnTo>
                    <a:pt x="114383" y="29533"/>
                  </a:lnTo>
                  <a:lnTo>
                    <a:pt x="112393" y="32342"/>
                  </a:lnTo>
                  <a:lnTo>
                    <a:pt x="110402" y="35151"/>
                  </a:lnTo>
                  <a:lnTo>
                    <a:pt x="107379" y="37318"/>
                  </a:lnTo>
                  <a:lnTo>
                    <a:pt x="103323" y="38844"/>
                  </a:lnTo>
                  <a:lnTo>
                    <a:pt x="108346" y="40481"/>
                  </a:lnTo>
                  <a:lnTo>
                    <a:pt x="112169" y="43122"/>
                  </a:lnTo>
                  <a:lnTo>
                    <a:pt x="114792" y="46769"/>
                  </a:lnTo>
                  <a:lnTo>
                    <a:pt x="117416" y="50415"/>
                  </a:lnTo>
                  <a:lnTo>
                    <a:pt x="118727" y="54768"/>
                  </a:lnTo>
                  <a:lnTo>
                    <a:pt x="118727" y="59828"/>
                  </a:lnTo>
                  <a:lnTo>
                    <a:pt x="118727" y="66823"/>
                  </a:lnTo>
                  <a:lnTo>
                    <a:pt x="116253" y="72702"/>
                  </a:lnTo>
                  <a:lnTo>
                    <a:pt x="111304" y="77465"/>
                  </a:lnTo>
                  <a:lnTo>
                    <a:pt x="106356" y="82227"/>
                  </a:lnTo>
                  <a:lnTo>
                    <a:pt x="99845" y="84608"/>
                  </a:lnTo>
                  <a:lnTo>
                    <a:pt x="91771" y="84608"/>
                  </a:lnTo>
                  <a:lnTo>
                    <a:pt x="83697" y="84608"/>
                  </a:lnTo>
                  <a:lnTo>
                    <a:pt x="77185" y="82218"/>
                  </a:lnTo>
                  <a:lnTo>
                    <a:pt x="72237" y="77437"/>
                  </a:lnTo>
                  <a:lnTo>
                    <a:pt x="67288" y="72656"/>
                  </a:lnTo>
                  <a:lnTo>
                    <a:pt x="64814" y="66693"/>
                  </a:lnTo>
                  <a:lnTo>
                    <a:pt x="64814" y="59549"/>
                  </a:lnTo>
                  <a:lnTo>
                    <a:pt x="64814" y="54229"/>
                  </a:lnTo>
                  <a:lnTo>
                    <a:pt x="66163" y="49773"/>
                  </a:lnTo>
                  <a:lnTo>
                    <a:pt x="68860" y="46183"/>
                  </a:lnTo>
                  <a:lnTo>
                    <a:pt x="71558" y="42592"/>
                  </a:lnTo>
                  <a:lnTo>
                    <a:pt x="75400" y="40146"/>
                  </a:lnTo>
                  <a:lnTo>
                    <a:pt x="80385" y="38844"/>
                  </a:lnTo>
                  <a:close/>
                </a:path>
                <a:path w="456565" h="107314">
                  <a:moveTo>
                    <a:pt x="78376" y="21821"/>
                  </a:moveTo>
                  <a:lnTo>
                    <a:pt x="78376" y="25691"/>
                  </a:lnTo>
                  <a:lnTo>
                    <a:pt x="79623" y="28854"/>
                  </a:lnTo>
                  <a:lnTo>
                    <a:pt x="82115" y="31309"/>
                  </a:lnTo>
                  <a:lnTo>
                    <a:pt x="84608" y="33765"/>
                  </a:lnTo>
                  <a:lnTo>
                    <a:pt x="87845" y="34993"/>
                  </a:lnTo>
                  <a:lnTo>
                    <a:pt x="91826" y="34993"/>
                  </a:lnTo>
                  <a:lnTo>
                    <a:pt x="95696" y="34993"/>
                  </a:lnTo>
                  <a:lnTo>
                    <a:pt x="98868" y="33774"/>
                  </a:lnTo>
                  <a:lnTo>
                    <a:pt x="101342" y="31337"/>
                  </a:lnTo>
                  <a:lnTo>
                    <a:pt x="103816" y="28900"/>
                  </a:lnTo>
                  <a:lnTo>
                    <a:pt x="105054" y="25914"/>
                  </a:lnTo>
                  <a:lnTo>
                    <a:pt x="105054" y="22380"/>
                  </a:lnTo>
                  <a:lnTo>
                    <a:pt x="105054" y="18696"/>
                  </a:lnTo>
                  <a:lnTo>
                    <a:pt x="103779" y="15599"/>
                  </a:lnTo>
                  <a:lnTo>
                    <a:pt x="101231" y="13087"/>
                  </a:lnTo>
                  <a:lnTo>
                    <a:pt x="98682" y="10576"/>
                  </a:lnTo>
                  <a:lnTo>
                    <a:pt x="95510" y="9320"/>
                  </a:lnTo>
                  <a:lnTo>
                    <a:pt x="91715" y="9320"/>
                  </a:lnTo>
                  <a:lnTo>
                    <a:pt x="87882" y="9320"/>
                  </a:lnTo>
                  <a:lnTo>
                    <a:pt x="84701" y="10548"/>
                  </a:lnTo>
                  <a:lnTo>
                    <a:pt x="82171" y="13003"/>
                  </a:lnTo>
                  <a:lnTo>
                    <a:pt x="79641" y="15459"/>
                  </a:lnTo>
                  <a:lnTo>
                    <a:pt x="78376" y="18398"/>
                  </a:lnTo>
                  <a:lnTo>
                    <a:pt x="78376" y="21821"/>
                  </a:lnTo>
                  <a:close/>
                </a:path>
                <a:path w="456565" h="107314">
                  <a:moveTo>
                    <a:pt x="75139" y="59605"/>
                  </a:moveTo>
                  <a:lnTo>
                    <a:pt x="75139" y="62470"/>
                  </a:lnTo>
                  <a:lnTo>
                    <a:pt x="75818" y="65242"/>
                  </a:lnTo>
                  <a:lnTo>
                    <a:pt x="77176" y="67921"/>
                  </a:lnTo>
                  <a:lnTo>
                    <a:pt x="78534" y="70600"/>
                  </a:lnTo>
                  <a:lnTo>
                    <a:pt x="80553" y="72674"/>
                  </a:lnTo>
                  <a:lnTo>
                    <a:pt x="83232" y="74144"/>
                  </a:lnTo>
                  <a:lnTo>
                    <a:pt x="85911" y="75613"/>
                  </a:lnTo>
                  <a:lnTo>
                    <a:pt x="88794" y="76348"/>
                  </a:lnTo>
                  <a:lnTo>
                    <a:pt x="91882" y="76348"/>
                  </a:lnTo>
                  <a:lnTo>
                    <a:pt x="96682" y="76348"/>
                  </a:lnTo>
                  <a:lnTo>
                    <a:pt x="100644" y="74804"/>
                  </a:lnTo>
                  <a:lnTo>
                    <a:pt x="103770" y="71716"/>
                  </a:lnTo>
                  <a:lnTo>
                    <a:pt x="106895" y="68628"/>
                  </a:lnTo>
                  <a:lnTo>
                    <a:pt x="108458" y="64703"/>
                  </a:lnTo>
                  <a:lnTo>
                    <a:pt x="108458" y="59940"/>
                  </a:lnTo>
                  <a:lnTo>
                    <a:pt x="108458" y="55103"/>
                  </a:lnTo>
                  <a:lnTo>
                    <a:pt x="106849" y="51103"/>
                  </a:lnTo>
                  <a:lnTo>
                    <a:pt x="103630" y="47941"/>
                  </a:lnTo>
                  <a:lnTo>
                    <a:pt x="100412" y="44778"/>
                  </a:lnTo>
                  <a:lnTo>
                    <a:pt x="96384" y="43197"/>
                  </a:lnTo>
                  <a:lnTo>
                    <a:pt x="91547" y="43197"/>
                  </a:lnTo>
                  <a:lnTo>
                    <a:pt x="86822" y="43197"/>
                  </a:lnTo>
                  <a:lnTo>
                    <a:pt x="82906" y="44760"/>
                  </a:lnTo>
                  <a:lnTo>
                    <a:pt x="79799" y="47885"/>
                  </a:lnTo>
                  <a:lnTo>
                    <a:pt x="76692" y="51010"/>
                  </a:lnTo>
                  <a:lnTo>
                    <a:pt x="75139" y="54917"/>
                  </a:lnTo>
                  <a:lnTo>
                    <a:pt x="75139" y="59605"/>
                  </a:lnTo>
                  <a:close/>
                </a:path>
                <a:path w="456565" h="107314">
                  <a:moveTo>
                    <a:pt x="182240" y="107267"/>
                  </a:moveTo>
                  <a:lnTo>
                    <a:pt x="163864" y="68395"/>
                  </a:lnTo>
                  <a:lnTo>
                    <a:pt x="162427" y="53578"/>
                  </a:lnTo>
                  <a:lnTo>
                    <a:pt x="162695" y="47006"/>
                  </a:lnTo>
                  <a:lnTo>
                    <a:pt x="177335" y="7011"/>
                  </a:lnTo>
                  <a:lnTo>
                    <a:pt x="182240" y="0"/>
                  </a:lnTo>
                  <a:lnTo>
                    <a:pt x="189439" y="0"/>
                  </a:lnTo>
                  <a:lnTo>
                    <a:pt x="184937" y="7739"/>
                  </a:lnTo>
                  <a:lnTo>
                    <a:pt x="181960" y="13264"/>
                  </a:lnTo>
                  <a:lnTo>
                    <a:pt x="180509" y="16575"/>
                  </a:lnTo>
                  <a:lnTo>
                    <a:pt x="178240" y="21710"/>
                  </a:lnTo>
                  <a:lnTo>
                    <a:pt x="176454" y="27068"/>
                  </a:lnTo>
                  <a:lnTo>
                    <a:pt x="175152" y="32649"/>
                  </a:lnTo>
                  <a:lnTo>
                    <a:pt x="173552" y="39606"/>
                  </a:lnTo>
                  <a:lnTo>
                    <a:pt x="172752" y="46601"/>
                  </a:lnTo>
                  <a:lnTo>
                    <a:pt x="172752" y="53633"/>
                  </a:lnTo>
                  <a:lnTo>
                    <a:pt x="173795" y="67052"/>
                  </a:lnTo>
                  <a:lnTo>
                    <a:pt x="176924" y="80464"/>
                  </a:lnTo>
                  <a:lnTo>
                    <a:pt x="182138" y="93869"/>
                  </a:lnTo>
                  <a:lnTo>
                    <a:pt x="189439" y="107267"/>
                  </a:lnTo>
                  <a:lnTo>
                    <a:pt x="182240" y="107267"/>
                  </a:lnTo>
                  <a:close/>
                </a:path>
                <a:path w="456565" h="107314">
                  <a:moveTo>
                    <a:pt x="198983" y="12110"/>
                  </a:moveTo>
                  <a:lnTo>
                    <a:pt x="198983" y="2455"/>
                  </a:lnTo>
                  <a:lnTo>
                    <a:pt x="251947" y="2455"/>
                  </a:lnTo>
                  <a:lnTo>
                    <a:pt x="251947" y="10269"/>
                  </a:lnTo>
                  <a:lnTo>
                    <a:pt x="248049" y="14768"/>
                  </a:lnTo>
                  <a:lnTo>
                    <a:pt x="244168" y="19952"/>
                  </a:lnTo>
                  <a:lnTo>
                    <a:pt x="224600" y="60721"/>
                  </a:lnTo>
                  <a:lnTo>
                    <a:pt x="220749" y="83213"/>
                  </a:lnTo>
                  <a:lnTo>
                    <a:pt x="210424" y="83213"/>
                  </a:lnTo>
                  <a:lnTo>
                    <a:pt x="221434" y="39923"/>
                  </a:lnTo>
                  <a:lnTo>
                    <a:pt x="239055" y="12110"/>
                  </a:lnTo>
                  <a:lnTo>
                    <a:pt x="198983" y="12110"/>
                  </a:lnTo>
                  <a:close/>
                </a:path>
                <a:path w="456565" h="107314">
                  <a:moveTo>
                    <a:pt x="261881" y="42862"/>
                  </a:moveTo>
                  <a:lnTo>
                    <a:pt x="261881" y="33188"/>
                  </a:lnTo>
                  <a:lnTo>
                    <a:pt x="262876" y="25403"/>
                  </a:lnTo>
                  <a:lnTo>
                    <a:pt x="264867" y="19505"/>
                  </a:lnTo>
                  <a:lnTo>
                    <a:pt x="266858" y="13608"/>
                  </a:lnTo>
                  <a:lnTo>
                    <a:pt x="269816" y="9059"/>
                  </a:lnTo>
                  <a:lnTo>
                    <a:pt x="273741" y="5860"/>
                  </a:lnTo>
                  <a:lnTo>
                    <a:pt x="277666" y="2660"/>
                  </a:lnTo>
                  <a:lnTo>
                    <a:pt x="282605" y="1060"/>
                  </a:lnTo>
                  <a:lnTo>
                    <a:pt x="288559" y="1060"/>
                  </a:lnTo>
                  <a:lnTo>
                    <a:pt x="292949" y="1060"/>
                  </a:lnTo>
                  <a:lnTo>
                    <a:pt x="315236" y="34751"/>
                  </a:lnTo>
                  <a:lnTo>
                    <a:pt x="315236" y="42862"/>
                  </a:lnTo>
                  <a:lnTo>
                    <a:pt x="315236" y="52461"/>
                  </a:lnTo>
                  <a:lnTo>
                    <a:pt x="294549" y="84608"/>
                  </a:lnTo>
                  <a:lnTo>
                    <a:pt x="288559" y="84608"/>
                  </a:lnTo>
                  <a:lnTo>
                    <a:pt x="280671" y="84608"/>
                  </a:lnTo>
                  <a:lnTo>
                    <a:pt x="262387" y="53585"/>
                  </a:lnTo>
                  <a:lnTo>
                    <a:pt x="261881" y="42862"/>
                  </a:lnTo>
                  <a:close/>
                </a:path>
                <a:path w="456565" h="107314">
                  <a:moveTo>
                    <a:pt x="272206" y="42862"/>
                  </a:moveTo>
                  <a:lnTo>
                    <a:pt x="283945" y="76348"/>
                  </a:lnTo>
                  <a:lnTo>
                    <a:pt x="288559" y="76348"/>
                  </a:lnTo>
                  <a:lnTo>
                    <a:pt x="293172" y="76348"/>
                  </a:lnTo>
                  <a:lnTo>
                    <a:pt x="304911" y="42862"/>
                  </a:lnTo>
                  <a:lnTo>
                    <a:pt x="304616" y="33608"/>
                  </a:lnTo>
                  <a:lnTo>
                    <a:pt x="293135" y="9376"/>
                  </a:lnTo>
                  <a:lnTo>
                    <a:pt x="288447" y="9376"/>
                  </a:lnTo>
                  <a:lnTo>
                    <a:pt x="283833" y="9376"/>
                  </a:lnTo>
                  <a:lnTo>
                    <a:pt x="272531" y="33580"/>
                  </a:lnTo>
                  <a:lnTo>
                    <a:pt x="272206" y="42862"/>
                  </a:lnTo>
                  <a:close/>
                </a:path>
                <a:path w="456565" h="107314">
                  <a:moveTo>
                    <a:pt x="327347" y="21040"/>
                  </a:moveTo>
                  <a:lnTo>
                    <a:pt x="327347" y="15199"/>
                  </a:lnTo>
                  <a:lnTo>
                    <a:pt x="328817" y="10231"/>
                  </a:lnTo>
                  <a:lnTo>
                    <a:pt x="331756" y="6139"/>
                  </a:lnTo>
                  <a:lnTo>
                    <a:pt x="334695" y="2046"/>
                  </a:lnTo>
                  <a:lnTo>
                    <a:pt x="338956" y="0"/>
                  </a:lnTo>
                  <a:lnTo>
                    <a:pt x="344537" y="0"/>
                  </a:lnTo>
                  <a:lnTo>
                    <a:pt x="349671" y="0"/>
                  </a:lnTo>
                  <a:lnTo>
                    <a:pt x="353922" y="1832"/>
                  </a:lnTo>
                  <a:lnTo>
                    <a:pt x="357289" y="5497"/>
                  </a:lnTo>
                  <a:lnTo>
                    <a:pt x="360657" y="9162"/>
                  </a:lnTo>
                  <a:lnTo>
                    <a:pt x="362340" y="14547"/>
                  </a:lnTo>
                  <a:lnTo>
                    <a:pt x="362340" y="21654"/>
                  </a:lnTo>
                  <a:lnTo>
                    <a:pt x="362340" y="28574"/>
                  </a:lnTo>
                  <a:lnTo>
                    <a:pt x="360638" y="33904"/>
                  </a:lnTo>
                  <a:lnTo>
                    <a:pt x="357233" y="37644"/>
                  </a:lnTo>
                  <a:lnTo>
                    <a:pt x="353829" y="41383"/>
                  </a:lnTo>
                  <a:lnTo>
                    <a:pt x="349634" y="43253"/>
                  </a:lnTo>
                  <a:lnTo>
                    <a:pt x="344648" y="43253"/>
                  </a:lnTo>
                  <a:lnTo>
                    <a:pt x="339700" y="43253"/>
                  </a:lnTo>
                  <a:lnTo>
                    <a:pt x="335579" y="41411"/>
                  </a:lnTo>
                  <a:lnTo>
                    <a:pt x="332286" y="37727"/>
                  </a:lnTo>
                  <a:lnTo>
                    <a:pt x="328993" y="34044"/>
                  </a:lnTo>
                  <a:lnTo>
                    <a:pt x="327347" y="28481"/>
                  </a:lnTo>
                  <a:lnTo>
                    <a:pt x="327347" y="21040"/>
                  </a:lnTo>
                  <a:close/>
                </a:path>
                <a:path w="456565" h="107314">
                  <a:moveTo>
                    <a:pt x="344816" y="6920"/>
                  </a:moveTo>
                  <a:lnTo>
                    <a:pt x="342323" y="6920"/>
                  </a:lnTo>
                  <a:lnTo>
                    <a:pt x="340248" y="7999"/>
                  </a:lnTo>
                  <a:lnTo>
                    <a:pt x="338593" y="10157"/>
                  </a:lnTo>
                  <a:lnTo>
                    <a:pt x="336937" y="12315"/>
                  </a:lnTo>
                  <a:lnTo>
                    <a:pt x="336109" y="16278"/>
                  </a:lnTo>
                  <a:lnTo>
                    <a:pt x="336109" y="22045"/>
                  </a:lnTo>
                  <a:lnTo>
                    <a:pt x="336109" y="27291"/>
                  </a:lnTo>
                  <a:lnTo>
                    <a:pt x="336946" y="30984"/>
                  </a:lnTo>
                  <a:lnTo>
                    <a:pt x="338621" y="33123"/>
                  </a:lnTo>
                  <a:lnTo>
                    <a:pt x="340295" y="35262"/>
                  </a:lnTo>
                  <a:lnTo>
                    <a:pt x="342360" y="36332"/>
                  </a:lnTo>
                  <a:lnTo>
                    <a:pt x="344816" y="36332"/>
                  </a:lnTo>
                  <a:lnTo>
                    <a:pt x="347346" y="36332"/>
                  </a:lnTo>
                  <a:lnTo>
                    <a:pt x="349439" y="35253"/>
                  </a:lnTo>
                  <a:lnTo>
                    <a:pt x="351094" y="33095"/>
                  </a:lnTo>
                  <a:lnTo>
                    <a:pt x="352750" y="30937"/>
                  </a:lnTo>
                  <a:lnTo>
                    <a:pt x="353578" y="26993"/>
                  </a:lnTo>
                  <a:lnTo>
                    <a:pt x="353578" y="21263"/>
                  </a:lnTo>
                  <a:lnTo>
                    <a:pt x="353578" y="15980"/>
                  </a:lnTo>
                  <a:lnTo>
                    <a:pt x="352741" y="12269"/>
                  </a:lnTo>
                  <a:lnTo>
                    <a:pt x="351066" y="10129"/>
                  </a:lnTo>
                  <a:lnTo>
                    <a:pt x="349392" y="7990"/>
                  </a:lnTo>
                  <a:lnTo>
                    <a:pt x="347308" y="6920"/>
                  </a:lnTo>
                  <a:lnTo>
                    <a:pt x="344816" y="6920"/>
                  </a:lnTo>
                  <a:close/>
                </a:path>
                <a:path w="456565" h="107314">
                  <a:moveTo>
                    <a:pt x="344871" y="86227"/>
                  </a:moveTo>
                  <a:lnTo>
                    <a:pt x="389632" y="0"/>
                  </a:lnTo>
                  <a:lnTo>
                    <a:pt x="397780" y="0"/>
                  </a:lnTo>
                  <a:lnTo>
                    <a:pt x="353187" y="86227"/>
                  </a:lnTo>
                  <a:lnTo>
                    <a:pt x="344871" y="86227"/>
                  </a:lnTo>
                  <a:close/>
                </a:path>
                <a:path w="456565" h="107314">
                  <a:moveTo>
                    <a:pt x="380255" y="64014"/>
                  </a:moveTo>
                  <a:lnTo>
                    <a:pt x="380255" y="58135"/>
                  </a:lnTo>
                  <a:lnTo>
                    <a:pt x="381725" y="53159"/>
                  </a:lnTo>
                  <a:lnTo>
                    <a:pt x="384664" y="49085"/>
                  </a:lnTo>
                  <a:lnTo>
                    <a:pt x="387604" y="45011"/>
                  </a:lnTo>
                  <a:lnTo>
                    <a:pt x="391882" y="42974"/>
                  </a:lnTo>
                  <a:lnTo>
                    <a:pt x="397501" y="42974"/>
                  </a:lnTo>
                  <a:lnTo>
                    <a:pt x="402635" y="42974"/>
                  </a:lnTo>
                  <a:lnTo>
                    <a:pt x="406886" y="44806"/>
                  </a:lnTo>
                  <a:lnTo>
                    <a:pt x="410254" y="48471"/>
                  </a:lnTo>
                  <a:lnTo>
                    <a:pt x="413621" y="52136"/>
                  </a:lnTo>
                  <a:lnTo>
                    <a:pt x="415304" y="57522"/>
                  </a:lnTo>
                  <a:lnTo>
                    <a:pt x="415304" y="64628"/>
                  </a:lnTo>
                  <a:lnTo>
                    <a:pt x="415304" y="71549"/>
                  </a:lnTo>
                  <a:lnTo>
                    <a:pt x="413602" y="76879"/>
                  </a:lnTo>
                  <a:lnTo>
                    <a:pt x="410198" y="80618"/>
                  </a:lnTo>
                  <a:lnTo>
                    <a:pt x="406793" y="84357"/>
                  </a:lnTo>
                  <a:lnTo>
                    <a:pt x="402580" y="86227"/>
                  </a:lnTo>
                  <a:lnTo>
                    <a:pt x="397557" y="86227"/>
                  </a:lnTo>
                  <a:lnTo>
                    <a:pt x="392608" y="86227"/>
                  </a:lnTo>
                  <a:lnTo>
                    <a:pt x="388487" y="84376"/>
                  </a:lnTo>
                  <a:lnTo>
                    <a:pt x="385195" y="80674"/>
                  </a:lnTo>
                  <a:lnTo>
                    <a:pt x="381902" y="76972"/>
                  </a:lnTo>
                  <a:lnTo>
                    <a:pt x="380255" y="71418"/>
                  </a:lnTo>
                  <a:lnTo>
                    <a:pt x="380255" y="64014"/>
                  </a:lnTo>
                  <a:close/>
                </a:path>
                <a:path w="456565" h="107314">
                  <a:moveTo>
                    <a:pt x="397780" y="49894"/>
                  </a:moveTo>
                  <a:lnTo>
                    <a:pt x="395250" y="49894"/>
                  </a:lnTo>
                  <a:lnTo>
                    <a:pt x="393157" y="50973"/>
                  </a:lnTo>
                  <a:lnTo>
                    <a:pt x="391501" y="53131"/>
                  </a:lnTo>
                  <a:lnTo>
                    <a:pt x="389845" y="55289"/>
                  </a:lnTo>
                  <a:lnTo>
                    <a:pt x="389018" y="59252"/>
                  </a:lnTo>
                  <a:lnTo>
                    <a:pt x="389018" y="65019"/>
                  </a:lnTo>
                  <a:lnTo>
                    <a:pt x="389018" y="70228"/>
                  </a:lnTo>
                  <a:lnTo>
                    <a:pt x="389855" y="73911"/>
                  </a:lnTo>
                  <a:lnTo>
                    <a:pt x="391529" y="76069"/>
                  </a:lnTo>
                  <a:lnTo>
                    <a:pt x="393203" y="78227"/>
                  </a:lnTo>
                  <a:lnTo>
                    <a:pt x="395268" y="79306"/>
                  </a:lnTo>
                  <a:lnTo>
                    <a:pt x="397724" y="79306"/>
                  </a:lnTo>
                  <a:lnTo>
                    <a:pt x="400291" y="79306"/>
                  </a:lnTo>
                  <a:lnTo>
                    <a:pt x="402403" y="78227"/>
                  </a:lnTo>
                  <a:lnTo>
                    <a:pt x="404058" y="76069"/>
                  </a:lnTo>
                  <a:lnTo>
                    <a:pt x="405714" y="73911"/>
                  </a:lnTo>
                  <a:lnTo>
                    <a:pt x="406542" y="69967"/>
                  </a:lnTo>
                  <a:lnTo>
                    <a:pt x="406542" y="64237"/>
                  </a:lnTo>
                  <a:lnTo>
                    <a:pt x="406542" y="58954"/>
                  </a:lnTo>
                  <a:lnTo>
                    <a:pt x="405705" y="55243"/>
                  </a:lnTo>
                  <a:lnTo>
                    <a:pt x="404031" y="53103"/>
                  </a:lnTo>
                  <a:lnTo>
                    <a:pt x="402356" y="50964"/>
                  </a:lnTo>
                  <a:lnTo>
                    <a:pt x="400273" y="49894"/>
                  </a:lnTo>
                  <a:lnTo>
                    <a:pt x="397780" y="49894"/>
                  </a:lnTo>
                  <a:close/>
                </a:path>
                <a:path w="456565" h="107314">
                  <a:moveTo>
                    <a:pt x="436457" y="107267"/>
                  </a:moveTo>
                  <a:lnTo>
                    <a:pt x="429257" y="107267"/>
                  </a:lnTo>
                  <a:lnTo>
                    <a:pt x="436558" y="93869"/>
                  </a:lnTo>
                  <a:lnTo>
                    <a:pt x="441773" y="80464"/>
                  </a:lnTo>
                  <a:lnTo>
                    <a:pt x="444901" y="67052"/>
                  </a:lnTo>
                  <a:lnTo>
                    <a:pt x="445944" y="53633"/>
                  </a:lnTo>
                  <a:lnTo>
                    <a:pt x="445944" y="46639"/>
                  </a:lnTo>
                  <a:lnTo>
                    <a:pt x="445144" y="39699"/>
                  </a:lnTo>
                  <a:lnTo>
                    <a:pt x="443544" y="32816"/>
                  </a:lnTo>
                  <a:lnTo>
                    <a:pt x="442279" y="27235"/>
                  </a:lnTo>
                  <a:lnTo>
                    <a:pt x="440512" y="21877"/>
                  </a:lnTo>
                  <a:lnTo>
                    <a:pt x="438242" y="16743"/>
                  </a:lnTo>
                  <a:lnTo>
                    <a:pt x="436791" y="13394"/>
                  </a:lnTo>
                  <a:lnTo>
                    <a:pt x="433796" y="7813"/>
                  </a:lnTo>
                  <a:lnTo>
                    <a:pt x="429257" y="0"/>
                  </a:lnTo>
                  <a:lnTo>
                    <a:pt x="436457" y="0"/>
                  </a:lnTo>
                  <a:lnTo>
                    <a:pt x="453852" y="34281"/>
                  </a:lnTo>
                  <a:lnTo>
                    <a:pt x="456269" y="53578"/>
                  </a:lnTo>
                  <a:lnTo>
                    <a:pt x="455908" y="61049"/>
                  </a:lnTo>
                  <a:lnTo>
                    <a:pt x="440431" y="101798"/>
                  </a:lnTo>
                  <a:lnTo>
                    <a:pt x="436457" y="107267"/>
                  </a:lnTo>
                  <a:close/>
                </a:path>
              </a:pathLst>
            </a:custGeom>
            <a:ln w="28574">
              <a:solidFill>
                <a:srgbClr val="FFFFFF"/>
              </a:solidFill>
            </a:ln>
          </p:spPr>
          <p:txBody>
            <a:bodyPr wrap="square" lIns="0" tIns="0" rIns="0" bIns="0" rtlCol="0"/>
            <a:lstStyle/>
            <a:p>
              <a:endParaRPr sz="1634"/>
            </a:p>
          </p:txBody>
        </p:sp>
        <p:sp>
          <p:nvSpPr>
            <p:cNvPr id="74" name="object 39">
              <a:extLst>
                <a:ext uri="{FF2B5EF4-FFF2-40B4-BE49-F238E27FC236}">
                  <a16:creationId xmlns:a16="http://schemas.microsoft.com/office/drawing/2014/main" id="{D601EFE9-2F4B-422F-A39B-266B96C1E8ED}"/>
                </a:ext>
              </a:extLst>
            </p:cNvPr>
            <p:cNvSpPr txBox="1"/>
            <p:nvPr/>
          </p:nvSpPr>
          <p:spPr>
            <a:xfrm>
              <a:off x="10646026" y="5608530"/>
              <a:ext cx="444328" cy="137379"/>
            </a:xfrm>
            <a:prstGeom prst="rect">
              <a:avLst/>
            </a:prstGeom>
          </p:spPr>
          <p:txBody>
            <a:bodyPr vert="horz" wrap="square" lIns="0" tIns="11526" rIns="0" bIns="0" rtlCol="0">
              <a:spAutoFit/>
            </a:bodyPr>
            <a:lstStyle/>
            <a:p>
              <a:pPr marL="11527">
                <a:spcBef>
                  <a:spcPts val="91"/>
                </a:spcBef>
              </a:pPr>
              <a:r>
                <a:rPr sz="817" dirty="0">
                  <a:solidFill>
                    <a:srgbClr val="212121"/>
                  </a:solidFill>
                  <a:latin typeface="Arial"/>
                  <a:cs typeface="Arial"/>
                </a:rPr>
                <a:t>28 (70%)</a:t>
              </a:r>
              <a:endParaRPr sz="817">
                <a:latin typeface="Arial"/>
                <a:cs typeface="Arial"/>
              </a:endParaRPr>
            </a:p>
          </p:txBody>
        </p:sp>
      </p:grpSp>
      <p:pic>
        <p:nvPicPr>
          <p:cNvPr id="75" name="Picture 74">
            <a:extLst>
              <a:ext uri="{FF2B5EF4-FFF2-40B4-BE49-F238E27FC236}">
                <a16:creationId xmlns:a16="http://schemas.microsoft.com/office/drawing/2014/main" id="{F9670774-7006-4D17-B3E6-0F594B1549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834" y="111942"/>
            <a:ext cx="1375234" cy="97155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object 4"/>
          <p:cNvSpPr/>
          <p:nvPr/>
        </p:nvSpPr>
        <p:spPr>
          <a:xfrm>
            <a:off x="3339833" y="327052"/>
            <a:ext cx="5523860" cy="3086100"/>
          </a:xfrm>
          <a:custGeom>
            <a:avLst/>
            <a:gdLst/>
            <a:ahLst/>
            <a:cxnLst/>
            <a:rect l="l" t="t" r="r" b="b"/>
            <a:pathLst>
              <a:path w="6086475" h="3400425">
                <a:moveTo>
                  <a:pt x="0" y="3328987"/>
                </a:moveTo>
                <a:lnTo>
                  <a:pt x="0" y="71437"/>
                </a:lnTo>
                <a:lnTo>
                  <a:pt x="0" y="66747"/>
                </a:lnTo>
                <a:lnTo>
                  <a:pt x="457" y="62098"/>
                </a:lnTo>
                <a:lnTo>
                  <a:pt x="12039" y="31746"/>
                </a:lnTo>
                <a:lnTo>
                  <a:pt x="14645" y="27847"/>
                </a:lnTo>
                <a:lnTo>
                  <a:pt x="31749" y="12038"/>
                </a:lnTo>
                <a:lnTo>
                  <a:pt x="35649" y="9431"/>
                </a:lnTo>
                <a:lnTo>
                  <a:pt x="39765" y="7229"/>
                </a:lnTo>
                <a:lnTo>
                  <a:pt x="44099" y="5436"/>
                </a:lnTo>
                <a:lnTo>
                  <a:pt x="48433" y="3644"/>
                </a:lnTo>
                <a:lnTo>
                  <a:pt x="52900" y="2287"/>
                </a:lnTo>
                <a:lnTo>
                  <a:pt x="57500" y="1371"/>
                </a:lnTo>
                <a:lnTo>
                  <a:pt x="62101" y="458"/>
                </a:lnTo>
                <a:lnTo>
                  <a:pt x="66747" y="0"/>
                </a:lnTo>
                <a:lnTo>
                  <a:pt x="71437" y="0"/>
                </a:lnTo>
                <a:lnTo>
                  <a:pt x="6015037" y="0"/>
                </a:lnTo>
                <a:lnTo>
                  <a:pt x="6019727" y="0"/>
                </a:lnTo>
                <a:lnTo>
                  <a:pt x="6024373" y="456"/>
                </a:lnTo>
                <a:lnTo>
                  <a:pt x="6062234" y="17606"/>
                </a:lnTo>
                <a:lnTo>
                  <a:pt x="6084186" y="52897"/>
                </a:lnTo>
                <a:lnTo>
                  <a:pt x="6085101" y="57496"/>
                </a:lnTo>
                <a:lnTo>
                  <a:pt x="6086017" y="62098"/>
                </a:lnTo>
                <a:lnTo>
                  <a:pt x="6086474" y="66747"/>
                </a:lnTo>
                <a:lnTo>
                  <a:pt x="6086474" y="71437"/>
                </a:lnTo>
                <a:lnTo>
                  <a:pt x="6086474" y="3328987"/>
                </a:lnTo>
                <a:lnTo>
                  <a:pt x="6086474" y="3333675"/>
                </a:lnTo>
                <a:lnTo>
                  <a:pt x="6086017" y="3338318"/>
                </a:lnTo>
                <a:lnTo>
                  <a:pt x="6085101" y="3342918"/>
                </a:lnTo>
                <a:lnTo>
                  <a:pt x="6084186" y="3347520"/>
                </a:lnTo>
                <a:lnTo>
                  <a:pt x="6082831" y="3351988"/>
                </a:lnTo>
                <a:lnTo>
                  <a:pt x="6081036" y="3356320"/>
                </a:lnTo>
                <a:lnTo>
                  <a:pt x="6079241" y="3360653"/>
                </a:lnTo>
                <a:lnTo>
                  <a:pt x="6054725" y="3388379"/>
                </a:lnTo>
                <a:lnTo>
                  <a:pt x="6050824" y="3390985"/>
                </a:lnTo>
                <a:lnTo>
                  <a:pt x="6015037" y="3400424"/>
                </a:lnTo>
                <a:lnTo>
                  <a:pt x="71437" y="3400424"/>
                </a:lnTo>
                <a:lnTo>
                  <a:pt x="31749" y="3388379"/>
                </a:lnTo>
                <a:lnTo>
                  <a:pt x="27848" y="3385774"/>
                </a:lnTo>
                <a:lnTo>
                  <a:pt x="5437" y="3356320"/>
                </a:lnTo>
                <a:lnTo>
                  <a:pt x="3642" y="3351988"/>
                </a:lnTo>
                <a:lnTo>
                  <a:pt x="2287" y="3347520"/>
                </a:lnTo>
                <a:lnTo>
                  <a:pt x="1372" y="3342921"/>
                </a:lnTo>
                <a:lnTo>
                  <a:pt x="457" y="3338318"/>
                </a:lnTo>
                <a:lnTo>
                  <a:pt x="0" y="3333675"/>
                </a:lnTo>
                <a:lnTo>
                  <a:pt x="0" y="3328987"/>
                </a:lnTo>
                <a:close/>
              </a:path>
            </a:pathLst>
          </a:custGeom>
          <a:ln w="9524">
            <a:solidFill>
              <a:srgbClr val="D9DBDF"/>
            </a:solidFill>
          </a:ln>
        </p:spPr>
        <p:txBody>
          <a:bodyPr wrap="square" lIns="0" tIns="0" rIns="0" bIns="0" rtlCol="0"/>
          <a:lstStyle/>
          <a:p>
            <a:endParaRPr sz="1634"/>
          </a:p>
        </p:txBody>
      </p:sp>
      <p:sp>
        <p:nvSpPr>
          <p:cNvPr id="5" name="object 5"/>
          <p:cNvSpPr/>
          <p:nvPr/>
        </p:nvSpPr>
        <p:spPr>
          <a:xfrm>
            <a:off x="2559654" y="1009150"/>
            <a:ext cx="5523860" cy="2740318"/>
          </a:xfrm>
          <a:custGeom>
            <a:avLst/>
            <a:gdLst/>
            <a:ahLst/>
            <a:cxnLst/>
            <a:rect l="l" t="t" r="r" b="b"/>
            <a:pathLst>
              <a:path w="6086475" h="3019425">
                <a:moveTo>
                  <a:pt x="0" y="2947987"/>
                </a:moveTo>
                <a:lnTo>
                  <a:pt x="0" y="71437"/>
                </a:lnTo>
                <a:lnTo>
                  <a:pt x="0" y="66744"/>
                </a:lnTo>
                <a:lnTo>
                  <a:pt x="457" y="62096"/>
                </a:lnTo>
                <a:lnTo>
                  <a:pt x="1372" y="57493"/>
                </a:lnTo>
                <a:lnTo>
                  <a:pt x="2287" y="52894"/>
                </a:lnTo>
                <a:lnTo>
                  <a:pt x="3642" y="48427"/>
                </a:lnTo>
                <a:lnTo>
                  <a:pt x="5437" y="44093"/>
                </a:lnTo>
                <a:lnTo>
                  <a:pt x="7232" y="39758"/>
                </a:lnTo>
                <a:lnTo>
                  <a:pt x="9433" y="35641"/>
                </a:lnTo>
                <a:lnTo>
                  <a:pt x="12039" y="31742"/>
                </a:lnTo>
                <a:lnTo>
                  <a:pt x="14645" y="27842"/>
                </a:lnTo>
                <a:lnTo>
                  <a:pt x="17606" y="24235"/>
                </a:lnTo>
                <a:lnTo>
                  <a:pt x="20923" y="20919"/>
                </a:lnTo>
                <a:lnTo>
                  <a:pt x="24240" y="17601"/>
                </a:lnTo>
                <a:lnTo>
                  <a:pt x="27848" y="14640"/>
                </a:lnTo>
                <a:lnTo>
                  <a:pt x="31749" y="12036"/>
                </a:lnTo>
                <a:lnTo>
                  <a:pt x="35649" y="9429"/>
                </a:lnTo>
                <a:lnTo>
                  <a:pt x="39765" y="7229"/>
                </a:lnTo>
                <a:lnTo>
                  <a:pt x="44099" y="5436"/>
                </a:lnTo>
                <a:lnTo>
                  <a:pt x="48433" y="3641"/>
                </a:lnTo>
                <a:lnTo>
                  <a:pt x="52900" y="2285"/>
                </a:lnTo>
                <a:lnTo>
                  <a:pt x="57500" y="1369"/>
                </a:lnTo>
                <a:lnTo>
                  <a:pt x="62101" y="456"/>
                </a:lnTo>
                <a:lnTo>
                  <a:pt x="66747" y="0"/>
                </a:lnTo>
                <a:lnTo>
                  <a:pt x="71437" y="0"/>
                </a:lnTo>
                <a:lnTo>
                  <a:pt x="6015037" y="0"/>
                </a:lnTo>
                <a:lnTo>
                  <a:pt x="6019727" y="0"/>
                </a:lnTo>
                <a:lnTo>
                  <a:pt x="6024373" y="456"/>
                </a:lnTo>
                <a:lnTo>
                  <a:pt x="6028973" y="1369"/>
                </a:lnTo>
                <a:lnTo>
                  <a:pt x="6033573" y="2283"/>
                </a:lnTo>
                <a:lnTo>
                  <a:pt x="6038039" y="3639"/>
                </a:lnTo>
                <a:lnTo>
                  <a:pt x="6042373" y="5434"/>
                </a:lnTo>
                <a:lnTo>
                  <a:pt x="6046707" y="7227"/>
                </a:lnTo>
                <a:lnTo>
                  <a:pt x="6050824" y="9429"/>
                </a:lnTo>
                <a:lnTo>
                  <a:pt x="6054724" y="12036"/>
                </a:lnTo>
                <a:lnTo>
                  <a:pt x="6058625" y="14640"/>
                </a:lnTo>
                <a:lnTo>
                  <a:pt x="6062234" y="17601"/>
                </a:lnTo>
                <a:lnTo>
                  <a:pt x="6065550" y="20919"/>
                </a:lnTo>
                <a:lnTo>
                  <a:pt x="6068867" y="24235"/>
                </a:lnTo>
                <a:lnTo>
                  <a:pt x="6081036" y="44095"/>
                </a:lnTo>
                <a:lnTo>
                  <a:pt x="6082831" y="48427"/>
                </a:lnTo>
                <a:lnTo>
                  <a:pt x="6084186" y="52894"/>
                </a:lnTo>
                <a:lnTo>
                  <a:pt x="6085101" y="57496"/>
                </a:lnTo>
                <a:lnTo>
                  <a:pt x="6086017" y="62098"/>
                </a:lnTo>
                <a:lnTo>
                  <a:pt x="6086474" y="66744"/>
                </a:lnTo>
                <a:lnTo>
                  <a:pt x="6086474" y="71437"/>
                </a:lnTo>
                <a:lnTo>
                  <a:pt x="6086474" y="2947987"/>
                </a:lnTo>
                <a:lnTo>
                  <a:pt x="6086474" y="2952675"/>
                </a:lnTo>
                <a:lnTo>
                  <a:pt x="6086017" y="2957317"/>
                </a:lnTo>
                <a:lnTo>
                  <a:pt x="6085101" y="2961916"/>
                </a:lnTo>
                <a:lnTo>
                  <a:pt x="6084186" y="2966521"/>
                </a:lnTo>
                <a:lnTo>
                  <a:pt x="6082831" y="2970990"/>
                </a:lnTo>
                <a:lnTo>
                  <a:pt x="6081036" y="2975320"/>
                </a:lnTo>
                <a:lnTo>
                  <a:pt x="6079241" y="2979650"/>
                </a:lnTo>
                <a:lnTo>
                  <a:pt x="6077040" y="2983770"/>
                </a:lnTo>
                <a:lnTo>
                  <a:pt x="6074434" y="2987673"/>
                </a:lnTo>
                <a:lnTo>
                  <a:pt x="6071829" y="2991575"/>
                </a:lnTo>
                <a:lnTo>
                  <a:pt x="6068867" y="2995179"/>
                </a:lnTo>
                <a:lnTo>
                  <a:pt x="6065550" y="2998495"/>
                </a:lnTo>
                <a:lnTo>
                  <a:pt x="6062234" y="3001812"/>
                </a:lnTo>
                <a:lnTo>
                  <a:pt x="6058625" y="3004769"/>
                </a:lnTo>
                <a:lnTo>
                  <a:pt x="6054725" y="3007374"/>
                </a:lnTo>
                <a:lnTo>
                  <a:pt x="6050824" y="3009983"/>
                </a:lnTo>
                <a:lnTo>
                  <a:pt x="6028972" y="3018048"/>
                </a:lnTo>
                <a:lnTo>
                  <a:pt x="6024372" y="3018964"/>
                </a:lnTo>
                <a:lnTo>
                  <a:pt x="6019727" y="3019424"/>
                </a:lnTo>
                <a:lnTo>
                  <a:pt x="6015037" y="3019424"/>
                </a:lnTo>
                <a:lnTo>
                  <a:pt x="71437" y="3019424"/>
                </a:lnTo>
                <a:lnTo>
                  <a:pt x="66747" y="3019424"/>
                </a:lnTo>
                <a:lnTo>
                  <a:pt x="62101" y="3018964"/>
                </a:lnTo>
                <a:lnTo>
                  <a:pt x="31749" y="3007374"/>
                </a:lnTo>
                <a:lnTo>
                  <a:pt x="27848" y="3004769"/>
                </a:lnTo>
                <a:lnTo>
                  <a:pt x="24240" y="3001812"/>
                </a:lnTo>
                <a:lnTo>
                  <a:pt x="20923" y="2998495"/>
                </a:lnTo>
                <a:lnTo>
                  <a:pt x="17606" y="2995179"/>
                </a:lnTo>
                <a:lnTo>
                  <a:pt x="5437" y="2975320"/>
                </a:lnTo>
                <a:lnTo>
                  <a:pt x="3642" y="2970990"/>
                </a:lnTo>
                <a:lnTo>
                  <a:pt x="2287" y="2966521"/>
                </a:lnTo>
                <a:lnTo>
                  <a:pt x="1372" y="2961916"/>
                </a:lnTo>
                <a:lnTo>
                  <a:pt x="457" y="2957317"/>
                </a:lnTo>
                <a:lnTo>
                  <a:pt x="0" y="2952675"/>
                </a:lnTo>
                <a:lnTo>
                  <a:pt x="0" y="2947987"/>
                </a:lnTo>
                <a:close/>
              </a:path>
            </a:pathLst>
          </a:custGeom>
          <a:ln w="9524">
            <a:solidFill>
              <a:srgbClr val="D9DBDF"/>
            </a:solidFill>
          </a:ln>
        </p:spPr>
        <p:txBody>
          <a:bodyPr wrap="square" lIns="0" tIns="0" rIns="0" bIns="0" rtlCol="0"/>
          <a:lstStyle/>
          <a:p>
            <a:endParaRPr sz="1634"/>
          </a:p>
        </p:txBody>
      </p:sp>
      <p:sp>
        <p:nvSpPr>
          <p:cNvPr id="7" name="object 7"/>
          <p:cNvSpPr txBox="1"/>
          <p:nvPr/>
        </p:nvSpPr>
        <p:spPr>
          <a:xfrm>
            <a:off x="2759919" y="1183481"/>
            <a:ext cx="2416436" cy="706701"/>
          </a:xfrm>
          <a:prstGeom prst="rect">
            <a:avLst/>
          </a:prstGeom>
        </p:spPr>
        <p:txBody>
          <a:bodyPr vert="horz" wrap="square" lIns="0" tIns="11526" rIns="0" bIns="0" rtlCol="0">
            <a:spAutoFit/>
          </a:bodyPr>
          <a:lstStyle/>
          <a:p>
            <a:pPr marL="11527">
              <a:spcBef>
                <a:spcPts val="91"/>
              </a:spcBef>
            </a:pPr>
            <a:r>
              <a:rPr sz="1400" spc="41" dirty="0">
                <a:solidFill>
                  <a:srgbClr val="202024"/>
                </a:solidFill>
                <a:latin typeface="Calibri"/>
                <a:cs typeface="Calibri"/>
              </a:rPr>
              <a:t>Is</a:t>
            </a:r>
            <a:r>
              <a:rPr sz="1400" spc="14" dirty="0">
                <a:solidFill>
                  <a:srgbClr val="202024"/>
                </a:solidFill>
                <a:latin typeface="Calibri"/>
                <a:cs typeface="Calibri"/>
              </a:rPr>
              <a:t> </a:t>
            </a:r>
            <a:r>
              <a:rPr sz="1400" spc="50" dirty="0">
                <a:solidFill>
                  <a:srgbClr val="202024"/>
                </a:solidFill>
                <a:latin typeface="Calibri"/>
                <a:cs typeface="Calibri"/>
              </a:rPr>
              <a:t>the</a:t>
            </a:r>
            <a:r>
              <a:rPr sz="1400" spc="18" dirty="0">
                <a:solidFill>
                  <a:srgbClr val="202024"/>
                </a:solidFill>
                <a:latin typeface="Calibri"/>
                <a:cs typeface="Calibri"/>
              </a:rPr>
              <a:t> </a:t>
            </a:r>
            <a:r>
              <a:rPr sz="1400" spc="68" dirty="0">
                <a:solidFill>
                  <a:srgbClr val="202024"/>
                </a:solidFill>
                <a:latin typeface="Calibri"/>
                <a:cs typeface="Calibri"/>
              </a:rPr>
              <a:t>programme</a:t>
            </a:r>
            <a:r>
              <a:rPr sz="1400" spc="14" dirty="0">
                <a:solidFill>
                  <a:srgbClr val="202024"/>
                </a:solidFill>
                <a:latin typeface="Calibri"/>
                <a:cs typeface="Calibri"/>
              </a:rPr>
              <a:t> </a:t>
            </a:r>
            <a:r>
              <a:rPr sz="1400" spc="68" dirty="0">
                <a:solidFill>
                  <a:srgbClr val="202024"/>
                </a:solidFill>
                <a:latin typeface="Calibri"/>
                <a:cs typeface="Calibri"/>
              </a:rPr>
              <a:t>of</a:t>
            </a:r>
            <a:r>
              <a:rPr sz="1400" spc="14" dirty="0">
                <a:solidFill>
                  <a:srgbClr val="202024"/>
                </a:solidFill>
                <a:latin typeface="Calibri"/>
                <a:cs typeface="Calibri"/>
              </a:rPr>
              <a:t> </a:t>
            </a:r>
            <a:r>
              <a:rPr sz="1400" spc="54" dirty="0">
                <a:solidFill>
                  <a:srgbClr val="202024"/>
                </a:solidFill>
                <a:latin typeface="Calibri"/>
                <a:cs typeface="Calibri"/>
              </a:rPr>
              <a:t>events</a:t>
            </a:r>
            <a:r>
              <a:rPr sz="1400" spc="18" dirty="0">
                <a:solidFill>
                  <a:srgbClr val="202024"/>
                </a:solidFill>
                <a:latin typeface="Calibri"/>
                <a:cs typeface="Calibri"/>
              </a:rPr>
              <a:t> </a:t>
            </a:r>
            <a:r>
              <a:rPr sz="1400" spc="54" dirty="0">
                <a:solidFill>
                  <a:srgbClr val="202024"/>
                </a:solidFill>
                <a:latin typeface="Calibri"/>
                <a:cs typeface="Calibri"/>
              </a:rPr>
              <a:t>too</a:t>
            </a:r>
            <a:r>
              <a:rPr sz="1400" spc="14" dirty="0">
                <a:solidFill>
                  <a:srgbClr val="202024"/>
                </a:solidFill>
                <a:latin typeface="Calibri"/>
                <a:cs typeface="Calibri"/>
              </a:rPr>
              <a:t> </a:t>
            </a:r>
            <a:r>
              <a:rPr sz="1400" spc="64" dirty="0">
                <a:solidFill>
                  <a:srgbClr val="202024"/>
                </a:solidFill>
                <a:latin typeface="Calibri"/>
                <a:cs typeface="Calibri"/>
              </a:rPr>
              <a:t>busy?</a:t>
            </a:r>
            <a:endParaRPr sz="1400" dirty="0">
              <a:latin typeface="Calibri"/>
              <a:cs typeface="Calibri"/>
            </a:endParaRPr>
          </a:p>
          <a:p>
            <a:pPr marL="11527">
              <a:spcBef>
                <a:spcPts val="803"/>
              </a:spcBef>
            </a:pPr>
            <a:r>
              <a:rPr sz="1050" spc="9" dirty="0">
                <a:solidFill>
                  <a:srgbClr val="202024"/>
                </a:solidFill>
                <a:latin typeface="Roboto"/>
                <a:cs typeface="Roboto"/>
              </a:rPr>
              <a:t>40</a:t>
            </a:r>
            <a:r>
              <a:rPr sz="1050" dirty="0">
                <a:solidFill>
                  <a:srgbClr val="202024"/>
                </a:solidFill>
                <a:latin typeface="Roboto"/>
                <a:cs typeface="Roboto"/>
              </a:rPr>
              <a:t> </a:t>
            </a:r>
            <a:r>
              <a:rPr sz="1050" spc="14" dirty="0">
                <a:solidFill>
                  <a:srgbClr val="202024"/>
                </a:solidFill>
                <a:latin typeface="Roboto"/>
                <a:cs typeface="Roboto"/>
              </a:rPr>
              <a:t>responses</a:t>
            </a:r>
            <a:endParaRPr sz="1050" dirty="0">
              <a:latin typeface="Roboto"/>
              <a:cs typeface="Roboto"/>
            </a:endParaRPr>
          </a:p>
        </p:txBody>
      </p:sp>
      <p:pic>
        <p:nvPicPr>
          <p:cNvPr id="42" name="object 42"/>
          <p:cNvPicPr/>
          <p:nvPr/>
        </p:nvPicPr>
        <p:blipFill>
          <a:blip r:embed="rId2" cstate="print"/>
          <a:stretch>
            <a:fillRect/>
          </a:stretch>
        </p:blipFill>
        <p:spPr>
          <a:xfrm>
            <a:off x="6090947" y="1895214"/>
            <a:ext cx="103734" cy="103734"/>
          </a:xfrm>
          <a:prstGeom prst="rect">
            <a:avLst/>
          </a:prstGeom>
        </p:spPr>
      </p:pic>
      <p:pic>
        <p:nvPicPr>
          <p:cNvPr id="43" name="object 43"/>
          <p:cNvPicPr/>
          <p:nvPr/>
        </p:nvPicPr>
        <p:blipFill>
          <a:blip r:embed="rId3" cstate="print"/>
          <a:stretch>
            <a:fillRect/>
          </a:stretch>
        </p:blipFill>
        <p:spPr>
          <a:xfrm>
            <a:off x="6090947" y="2059461"/>
            <a:ext cx="103734" cy="103734"/>
          </a:xfrm>
          <a:prstGeom prst="rect">
            <a:avLst/>
          </a:prstGeom>
        </p:spPr>
      </p:pic>
      <p:sp>
        <p:nvSpPr>
          <p:cNvPr id="44" name="object 44"/>
          <p:cNvSpPr txBox="1"/>
          <p:nvPr/>
        </p:nvSpPr>
        <p:spPr>
          <a:xfrm>
            <a:off x="6226379" y="1828364"/>
            <a:ext cx="432802" cy="507865"/>
          </a:xfrm>
          <a:prstGeom prst="rect">
            <a:avLst/>
          </a:prstGeom>
        </p:spPr>
        <p:txBody>
          <a:bodyPr vert="horz" wrap="square" lIns="0" tIns="11526" rIns="0" bIns="0" rtlCol="0">
            <a:spAutoFit/>
          </a:bodyPr>
          <a:lstStyle/>
          <a:p>
            <a:pPr marL="11527" marR="244362">
              <a:lnSpc>
                <a:spcPct val="131900"/>
              </a:lnSpc>
              <a:spcBef>
                <a:spcPts val="91"/>
              </a:spcBef>
            </a:pPr>
            <a:r>
              <a:rPr sz="817" spc="-77" dirty="0">
                <a:solidFill>
                  <a:srgbClr val="212121"/>
                </a:solidFill>
                <a:latin typeface="Arial"/>
                <a:cs typeface="Arial"/>
              </a:rPr>
              <a:t>Y</a:t>
            </a:r>
            <a:r>
              <a:rPr sz="817" dirty="0">
                <a:solidFill>
                  <a:srgbClr val="212121"/>
                </a:solidFill>
                <a:latin typeface="Arial"/>
                <a:cs typeface="Arial"/>
              </a:rPr>
              <a:t>es  No</a:t>
            </a:r>
            <a:endParaRPr sz="817">
              <a:latin typeface="Arial"/>
              <a:cs typeface="Arial"/>
            </a:endParaRPr>
          </a:p>
          <a:p>
            <a:pPr marL="11527">
              <a:spcBef>
                <a:spcPts val="313"/>
              </a:spcBef>
            </a:pPr>
            <a:r>
              <a:rPr sz="817" dirty="0">
                <a:solidFill>
                  <a:srgbClr val="212121"/>
                </a:solidFill>
                <a:latin typeface="Arial"/>
                <a:cs typeface="Arial"/>
              </a:rPr>
              <a:t>Not Sure</a:t>
            </a:r>
            <a:endParaRPr sz="817">
              <a:latin typeface="Arial"/>
              <a:cs typeface="Arial"/>
            </a:endParaRPr>
          </a:p>
        </p:txBody>
      </p:sp>
      <p:grpSp>
        <p:nvGrpSpPr>
          <p:cNvPr id="45" name="object 45"/>
          <p:cNvGrpSpPr/>
          <p:nvPr/>
        </p:nvGrpSpPr>
        <p:grpSpPr>
          <a:xfrm>
            <a:off x="3849319" y="1890893"/>
            <a:ext cx="2345551" cy="908828"/>
            <a:chOff x="3724482" y="4856163"/>
            <a:chExt cx="2584450" cy="1001394"/>
          </a:xfrm>
        </p:grpSpPr>
        <p:pic>
          <p:nvPicPr>
            <p:cNvPr id="46" name="object 46"/>
            <p:cNvPicPr/>
            <p:nvPr/>
          </p:nvPicPr>
          <p:blipFill>
            <a:blip r:embed="rId4" cstate="print"/>
            <a:stretch>
              <a:fillRect/>
            </a:stretch>
          </p:blipFill>
          <p:spPr>
            <a:xfrm>
              <a:off x="6194424" y="5222875"/>
              <a:ext cx="114300" cy="114299"/>
            </a:xfrm>
            <a:prstGeom prst="rect">
              <a:avLst/>
            </a:prstGeom>
          </p:spPr>
        </p:pic>
        <p:sp>
          <p:nvSpPr>
            <p:cNvPr id="47" name="object 47"/>
            <p:cNvSpPr/>
            <p:nvPr/>
          </p:nvSpPr>
          <p:spPr>
            <a:xfrm>
              <a:off x="4422774" y="5718175"/>
              <a:ext cx="857250" cy="134620"/>
            </a:xfrm>
            <a:custGeom>
              <a:avLst/>
              <a:gdLst/>
              <a:ahLst/>
              <a:cxnLst/>
              <a:rect l="l" t="t" r="r" b="b"/>
              <a:pathLst>
                <a:path w="857250" h="134620">
                  <a:moveTo>
                    <a:pt x="846695" y="134103"/>
                  </a:moveTo>
                  <a:lnTo>
                    <a:pt x="0" y="0"/>
                  </a:lnTo>
                  <a:lnTo>
                    <a:pt x="857249" y="0"/>
                  </a:lnTo>
                  <a:lnTo>
                    <a:pt x="856590" y="33681"/>
                  </a:lnTo>
                  <a:lnTo>
                    <a:pt x="854611" y="67259"/>
                  </a:lnTo>
                  <a:lnTo>
                    <a:pt x="851313" y="100733"/>
                  </a:lnTo>
                  <a:lnTo>
                    <a:pt x="846695" y="134103"/>
                  </a:lnTo>
                  <a:close/>
                </a:path>
              </a:pathLst>
            </a:custGeom>
            <a:solidFill>
              <a:srgbClr val="3366CC"/>
            </a:solidFill>
          </p:spPr>
          <p:txBody>
            <a:bodyPr wrap="square" lIns="0" tIns="0" rIns="0" bIns="0" rtlCol="0"/>
            <a:lstStyle/>
            <a:p>
              <a:endParaRPr sz="1634"/>
            </a:p>
          </p:txBody>
        </p:sp>
        <p:sp>
          <p:nvSpPr>
            <p:cNvPr id="48" name="object 48"/>
            <p:cNvSpPr/>
            <p:nvPr/>
          </p:nvSpPr>
          <p:spPr>
            <a:xfrm>
              <a:off x="4422774" y="5718175"/>
              <a:ext cx="857250" cy="134620"/>
            </a:xfrm>
            <a:custGeom>
              <a:avLst/>
              <a:gdLst/>
              <a:ahLst/>
              <a:cxnLst/>
              <a:rect l="l" t="t" r="r" b="b"/>
              <a:pathLst>
                <a:path w="857250" h="134620">
                  <a:moveTo>
                    <a:pt x="0" y="0"/>
                  </a:moveTo>
                  <a:lnTo>
                    <a:pt x="857249" y="0"/>
                  </a:lnTo>
                  <a:lnTo>
                    <a:pt x="856590" y="33681"/>
                  </a:lnTo>
                  <a:lnTo>
                    <a:pt x="854611" y="67259"/>
                  </a:lnTo>
                  <a:lnTo>
                    <a:pt x="851313" y="100733"/>
                  </a:lnTo>
                  <a:lnTo>
                    <a:pt x="846695" y="134103"/>
                  </a:lnTo>
                  <a:lnTo>
                    <a:pt x="0" y="0"/>
                  </a:lnTo>
                </a:path>
              </a:pathLst>
            </a:custGeom>
            <a:ln w="9524">
              <a:solidFill>
                <a:srgbClr val="FFFFFF"/>
              </a:solidFill>
            </a:ln>
          </p:spPr>
          <p:txBody>
            <a:bodyPr wrap="square" lIns="0" tIns="0" rIns="0" bIns="0" rtlCol="0"/>
            <a:lstStyle/>
            <a:p>
              <a:endParaRPr sz="1634"/>
            </a:p>
          </p:txBody>
        </p:sp>
        <p:sp>
          <p:nvSpPr>
            <p:cNvPr id="49" name="object 49"/>
            <p:cNvSpPr/>
            <p:nvPr/>
          </p:nvSpPr>
          <p:spPr>
            <a:xfrm>
              <a:off x="3729244" y="4860925"/>
              <a:ext cx="1551305" cy="857250"/>
            </a:xfrm>
            <a:custGeom>
              <a:avLst/>
              <a:gdLst/>
              <a:ahLst/>
              <a:cxnLst/>
              <a:rect l="l" t="t" r="r" b="b"/>
              <a:pathLst>
                <a:path w="1551304" h="857250">
                  <a:moveTo>
                    <a:pt x="1550779" y="857249"/>
                  </a:moveTo>
                  <a:lnTo>
                    <a:pt x="693529" y="857249"/>
                  </a:lnTo>
                  <a:lnTo>
                    <a:pt x="0" y="353371"/>
                  </a:lnTo>
                  <a:lnTo>
                    <a:pt x="30864" y="313418"/>
                  </a:lnTo>
                  <a:lnTo>
                    <a:pt x="64031" y="275347"/>
                  </a:lnTo>
                  <a:lnTo>
                    <a:pt x="99383" y="239295"/>
                  </a:lnTo>
                  <a:lnTo>
                    <a:pt x="136790" y="205392"/>
                  </a:lnTo>
                  <a:lnTo>
                    <a:pt x="176128" y="173748"/>
                  </a:lnTo>
                  <a:lnTo>
                    <a:pt x="217267" y="144472"/>
                  </a:lnTo>
                  <a:lnTo>
                    <a:pt x="260057" y="117669"/>
                  </a:lnTo>
                  <a:lnTo>
                    <a:pt x="304346" y="93434"/>
                  </a:lnTo>
                  <a:lnTo>
                    <a:pt x="349984" y="71849"/>
                  </a:lnTo>
                  <a:lnTo>
                    <a:pt x="396820" y="52985"/>
                  </a:lnTo>
                  <a:lnTo>
                    <a:pt x="444686" y="36911"/>
                  </a:lnTo>
                  <a:lnTo>
                    <a:pt x="493408" y="23685"/>
                  </a:lnTo>
                  <a:lnTo>
                    <a:pt x="542825" y="13350"/>
                  </a:lnTo>
                  <a:lnTo>
                    <a:pt x="592771" y="5941"/>
                  </a:lnTo>
                  <a:lnTo>
                    <a:pt x="643066" y="1486"/>
                  </a:lnTo>
                  <a:lnTo>
                    <a:pt x="693529" y="0"/>
                  </a:lnTo>
                  <a:lnTo>
                    <a:pt x="710364" y="165"/>
                  </a:lnTo>
                  <a:lnTo>
                    <a:pt x="760789" y="2642"/>
                  </a:lnTo>
                  <a:lnTo>
                    <a:pt x="810980" y="8083"/>
                  </a:lnTo>
                  <a:lnTo>
                    <a:pt x="860771" y="16471"/>
                  </a:lnTo>
                  <a:lnTo>
                    <a:pt x="909981" y="27776"/>
                  </a:lnTo>
                  <a:lnTo>
                    <a:pt x="958434" y="41956"/>
                  </a:lnTo>
                  <a:lnTo>
                    <a:pt x="1005968" y="58964"/>
                  </a:lnTo>
                  <a:lnTo>
                    <a:pt x="1052425" y="78744"/>
                  </a:lnTo>
                  <a:lnTo>
                    <a:pt x="1097637" y="101224"/>
                  </a:lnTo>
                  <a:lnTo>
                    <a:pt x="1141441" y="126324"/>
                  </a:lnTo>
                  <a:lnTo>
                    <a:pt x="1183692" y="153958"/>
                  </a:lnTo>
                  <a:lnTo>
                    <a:pt x="1224248" y="184036"/>
                  </a:lnTo>
                  <a:lnTo>
                    <a:pt x="1262962" y="216450"/>
                  </a:lnTo>
                  <a:lnTo>
                    <a:pt x="1299697" y="251082"/>
                  </a:lnTo>
                  <a:lnTo>
                    <a:pt x="1334329" y="287817"/>
                  </a:lnTo>
                  <a:lnTo>
                    <a:pt x="1366742" y="326531"/>
                  </a:lnTo>
                  <a:lnTo>
                    <a:pt x="1396820" y="367087"/>
                  </a:lnTo>
                  <a:lnTo>
                    <a:pt x="1424455" y="409338"/>
                  </a:lnTo>
                  <a:lnTo>
                    <a:pt x="1449555" y="453142"/>
                  </a:lnTo>
                  <a:lnTo>
                    <a:pt x="1472035" y="498353"/>
                  </a:lnTo>
                  <a:lnTo>
                    <a:pt x="1491815" y="544810"/>
                  </a:lnTo>
                  <a:lnTo>
                    <a:pt x="1508823" y="592345"/>
                  </a:lnTo>
                  <a:lnTo>
                    <a:pt x="1523003" y="640798"/>
                  </a:lnTo>
                  <a:lnTo>
                    <a:pt x="1534308" y="690008"/>
                  </a:lnTo>
                  <a:lnTo>
                    <a:pt x="1542696" y="739799"/>
                  </a:lnTo>
                  <a:lnTo>
                    <a:pt x="1548137" y="789991"/>
                  </a:lnTo>
                  <a:lnTo>
                    <a:pt x="1550614" y="840415"/>
                  </a:lnTo>
                  <a:lnTo>
                    <a:pt x="1550779" y="857249"/>
                  </a:lnTo>
                  <a:close/>
                </a:path>
              </a:pathLst>
            </a:custGeom>
            <a:solidFill>
              <a:srgbClr val="FF9900"/>
            </a:solidFill>
          </p:spPr>
          <p:txBody>
            <a:bodyPr wrap="square" lIns="0" tIns="0" rIns="0" bIns="0" rtlCol="0"/>
            <a:lstStyle/>
            <a:p>
              <a:endParaRPr sz="1634"/>
            </a:p>
          </p:txBody>
        </p:sp>
        <p:sp>
          <p:nvSpPr>
            <p:cNvPr id="50" name="object 50"/>
            <p:cNvSpPr/>
            <p:nvPr/>
          </p:nvSpPr>
          <p:spPr>
            <a:xfrm>
              <a:off x="3729244" y="4860925"/>
              <a:ext cx="1551305" cy="857250"/>
            </a:xfrm>
            <a:custGeom>
              <a:avLst/>
              <a:gdLst/>
              <a:ahLst/>
              <a:cxnLst/>
              <a:rect l="l" t="t" r="r" b="b"/>
              <a:pathLst>
                <a:path w="1551304" h="857250">
                  <a:moveTo>
                    <a:pt x="693529" y="857249"/>
                  </a:moveTo>
                  <a:lnTo>
                    <a:pt x="0" y="353371"/>
                  </a:lnTo>
                  <a:lnTo>
                    <a:pt x="10028" y="339849"/>
                  </a:lnTo>
                  <a:lnTo>
                    <a:pt x="20316" y="326531"/>
                  </a:lnTo>
                  <a:lnTo>
                    <a:pt x="52730" y="287817"/>
                  </a:lnTo>
                  <a:lnTo>
                    <a:pt x="87362" y="251082"/>
                  </a:lnTo>
                  <a:lnTo>
                    <a:pt x="124097" y="216450"/>
                  </a:lnTo>
                  <a:lnTo>
                    <a:pt x="162811" y="184036"/>
                  </a:lnTo>
                  <a:lnTo>
                    <a:pt x="203367" y="153958"/>
                  </a:lnTo>
                  <a:lnTo>
                    <a:pt x="245618" y="126324"/>
                  </a:lnTo>
                  <a:lnTo>
                    <a:pt x="289422" y="101224"/>
                  </a:lnTo>
                  <a:lnTo>
                    <a:pt x="334633" y="78744"/>
                  </a:lnTo>
                  <a:lnTo>
                    <a:pt x="381090" y="58964"/>
                  </a:lnTo>
                  <a:lnTo>
                    <a:pt x="428625" y="41956"/>
                  </a:lnTo>
                  <a:lnTo>
                    <a:pt x="477078" y="27776"/>
                  </a:lnTo>
                  <a:lnTo>
                    <a:pt x="526288" y="16471"/>
                  </a:lnTo>
                  <a:lnTo>
                    <a:pt x="576079" y="8083"/>
                  </a:lnTo>
                  <a:lnTo>
                    <a:pt x="626270" y="2642"/>
                  </a:lnTo>
                  <a:lnTo>
                    <a:pt x="676695" y="165"/>
                  </a:lnTo>
                  <a:lnTo>
                    <a:pt x="693529" y="0"/>
                  </a:lnTo>
                  <a:lnTo>
                    <a:pt x="710364" y="165"/>
                  </a:lnTo>
                  <a:lnTo>
                    <a:pt x="760789" y="2642"/>
                  </a:lnTo>
                  <a:lnTo>
                    <a:pt x="810980" y="8083"/>
                  </a:lnTo>
                  <a:lnTo>
                    <a:pt x="860771" y="16471"/>
                  </a:lnTo>
                  <a:lnTo>
                    <a:pt x="909981" y="27776"/>
                  </a:lnTo>
                  <a:lnTo>
                    <a:pt x="958434" y="41956"/>
                  </a:lnTo>
                  <a:lnTo>
                    <a:pt x="1005968" y="58964"/>
                  </a:lnTo>
                  <a:lnTo>
                    <a:pt x="1052425" y="78744"/>
                  </a:lnTo>
                  <a:lnTo>
                    <a:pt x="1097637" y="101224"/>
                  </a:lnTo>
                  <a:lnTo>
                    <a:pt x="1141441" y="126324"/>
                  </a:lnTo>
                  <a:lnTo>
                    <a:pt x="1183692" y="153958"/>
                  </a:lnTo>
                  <a:lnTo>
                    <a:pt x="1224248" y="184036"/>
                  </a:lnTo>
                  <a:lnTo>
                    <a:pt x="1262962" y="216450"/>
                  </a:lnTo>
                  <a:lnTo>
                    <a:pt x="1299697" y="251082"/>
                  </a:lnTo>
                  <a:lnTo>
                    <a:pt x="1334329" y="287817"/>
                  </a:lnTo>
                  <a:lnTo>
                    <a:pt x="1366742" y="326531"/>
                  </a:lnTo>
                  <a:lnTo>
                    <a:pt x="1396820" y="367087"/>
                  </a:lnTo>
                  <a:lnTo>
                    <a:pt x="1424455" y="409338"/>
                  </a:lnTo>
                  <a:lnTo>
                    <a:pt x="1449555" y="453142"/>
                  </a:lnTo>
                  <a:lnTo>
                    <a:pt x="1472035" y="498353"/>
                  </a:lnTo>
                  <a:lnTo>
                    <a:pt x="1491815" y="544810"/>
                  </a:lnTo>
                  <a:lnTo>
                    <a:pt x="1508823" y="592345"/>
                  </a:lnTo>
                  <a:lnTo>
                    <a:pt x="1523003" y="640798"/>
                  </a:lnTo>
                  <a:lnTo>
                    <a:pt x="1534308" y="690008"/>
                  </a:lnTo>
                  <a:lnTo>
                    <a:pt x="1542696" y="739799"/>
                  </a:lnTo>
                  <a:lnTo>
                    <a:pt x="1548137" y="789991"/>
                  </a:lnTo>
                  <a:lnTo>
                    <a:pt x="1550614" y="840415"/>
                  </a:lnTo>
                  <a:lnTo>
                    <a:pt x="1550779" y="857249"/>
                  </a:lnTo>
                  <a:lnTo>
                    <a:pt x="693529" y="857249"/>
                  </a:lnTo>
                </a:path>
              </a:pathLst>
            </a:custGeom>
            <a:ln w="9524">
              <a:solidFill>
                <a:srgbClr val="FFFFFF"/>
              </a:solidFill>
            </a:ln>
          </p:spPr>
          <p:txBody>
            <a:bodyPr wrap="square" lIns="0" tIns="0" rIns="0" bIns="0" rtlCol="0"/>
            <a:lstStyle/>
            <a:p>
              <a:endParaRPr sz="1634"/>
            </a:p>
          </p:txBody>
        </p:sp>
      </p:grpSp>
      <p:sp>
        <p:nvSpPr>
          <p:cNvPr id="51" name="object 51"/>
          <p:cNvSpPr txBox="1"/>
          <p:nvPr/>
        </p:nvSpPr>
        <p:spPr>
          <a:xfrm>
            <a:off x="4549446" y="2035232"/>
            <a:ext cx="231097" cy="137379"/>
          </a:xfrm>
          <a:prstGeom prst="rect">
            <a:avLst/>
          </a:prstGeom>
        </p:spPr>
        <p:txBody>
          <a:bodyPr vert="horz" wrap="square" lIns="0" tIns="11526" rIns="0" bIns="0" rtlCol="0">
            <a:spAutoFit/>
          </a:bodyPr>
          <a:lstStyle/>
          <a:p>
            <a:pPr marL="11527">
              <a:spcBef>
                <a:spcPts val="91"/>
              </a:spcBef>
            </a:pPr>
            <a:r>
              <a:rPr sz="817" dirty="0">
                <a:solidFill>
                  <a:srgbClr val="FFFFFF"/>
                </a:solidFill>
                <a:latin typeface="Arial"/>
                <a:cs typeface="Arial"/>
              </a:rPr>
              <a:t>40%</a:t>
            </a:r>
            <a:endParaRPr sz="817">
              <a:latin typeface="Arial"/>
              <a:cs typeface="Arial"/>
            </a:endParaRPr>
          </a:p>
        </p:txBody>
      </p:sp>
      <p:grpSp>
        <p:nvGrpSpPr>
          <p:cNvPr id="52" name="object 52"/>
          <p:cNvGrpSpPr/>
          <p:nvPr/>
        </p:nvGrpSpPr>
        <p:grpSpPr>
          <a:xfrm>
            <a:off x="3700750" y="2211600"/>
            <a:ext cx="1555440" cy="1244237"/>
            <a:chOff x="3560781" y="5209534"/>
            <a:chExt cx="1713864" cy="1370965"/>
          </a:xfrm>
        </p:grpSpPr>
        <p:sp>
          <p:nvSpPr>
            <p:cNvPr id="53" name="object 53"/>
            <p:cNvSpPr/>
            <p:nvPr/>
          </p:nvSpPr>
          <p:spPr>
            <a:xfrm>
              <a:off x="3565548" y="5214296"/>
              <a:ext cx="1704339" cy="1361440"/>
            </a:xfrm>
            <a:custGeom>
              <a:avLst/>
              <a:gdLst/>
              <a:ahLst/>
              <a:cxnLst/>
              <a:rect l="l" t="t" r="r" b="b"/>
              <a:pathLst>
                <a:path w="1704339" h="1361440">
                  <a:moveTo>
                    <a:pt x="859330" y="1361126"/>
                  </a:moveTo>
                  <a:lnTo>
                    <a:pt x="810960" y="1359879"/>
                  </a:lnTo>
                  <a:lnTo>
                    <a:pt x="762738" y="1355905"/>
                  </a:lnTo>
                  <a:lnTo>
                    <a:pt x="714817" y="1349217"/>
                  </a:lnTo>
                  <a:lnTo>
                    <a:pt x="667349" y="1339835"/>
                  </a:lnTo>
                  <a:lnTo>
                    <a:pt x="620487" y="1327791"/>
                  </a:lnTo>
                  <a:lnTo>
                    <a:pt x="574378" y="1313122"/>
                  </a:lnTo>
                  <a:lnTo>
                    <a:pt x="529171" y="1295874"/>
                  </a:lnTo>
                  <a:lnTo>
                    <a:pt x="485009" y="1276103"/>
                  </a:lnTo>
                  <a:lnTo>
                    <a:pt x="442032" y="1253873"/>
                  </a:lnTo>
                  <a:lnTo>
                    <a:pt x="400378" y="1229252"/>
                  </a:lnTo>
                  <a:lnTo>
                    <a:pt x="360180" y="1202321"/>
                  </a:lnTo>
                  <a:lnTo>
                    <a:pt x="321565" y="1173165"/>
                  </a:lnTo>
                  <a:lnTo>
                    <a:pt x="284657" y="1141877"/>
                  </a:lnTo>
                  <a:lnTo>
                    <a:pt x="249573" y="1108556"/>
                  </a:lnTo>
                  <a:lnTo>
                    <a:pt x="216425" y="1073309"/>
                  </a:lnTo>
                  <a:lnTo>
                    <a:pt x="185318" y="1036247"/>
                  </a:lnTo>
                  <a:lnTo>
                    <a:pt x="156352" y="997490"/>
                  </a:lnTo>
                  <a:lnTo>
                    <a:pt x="129618" y="957160"/>
                  </a:lnTo>
                  <a:lnTo>
                    <a:pt x="105203" y="915386"/>
                  </a:lnTo>
                  <a:lnTo>
                    <a:pt x="83183" y="872301"/>
                  </a:lnTo>
                  <a:lnTo>
                    <a:pt x="63630" y="828042"/>
                  </a:lnTo>
                  <a:lnTo>
                    <a:pt x="46604" y="782750"/>
                  </a:lnTo>
                  <a:lnTo>
                    <a:pt x="32162" y="736571"/>
                  </a:lnTo>
                  <a:lnTo>
                    <a:pt x="20347" y="689649"/>
                  </a:lnTo>
                  <a:lnTo>
                    <a:pt x="11199" y="642136"/>
                  </a:lnTo>
                  <a:lnTo>
                    <a:pt x="4746" y="594183"/>
                  </a:lnTo>
                  <a:lnTo>
                    <a:pt x="1009" y="545942"/>
                  </a:lnTo>
                  <a:lnTo>
                    <a:pt x="0" y="497566"/>
                  </a:lnTo>
                  <a:lnTo>
                    <a:pt x="519" y="473376"/>
                  </a:lnTo>
                  <a:lnTo>
                    <a:pt x="3605" y="425089"/>
                  </a:lnTo>
                  <a:lnTo>
                    <a:pt x="9410" y="377053"/>
                  </a:lnTo>
                  <a:lnTo>
                    <a:pt x="17916" y="329421"/>
                  </a:lnTo>
                  <a:lnTo>
                    <a:pt x="29095" y="282344"/>
                  </a:lnTo>
                  <a:lnTo>
                    <a:pt x="42914" y="235974"/>
                  </a:lnTo>
                  <a:lnTo>
                    <a:pt x="59326" y="190457"/>
                  </a:lnTo>
                  <a:lnTo>
                    <a:pt x="78280" y="145938"/>
                  </a:lnTo>
                  <a:lnTo>
                    <a:pt x="99716" y="102560"/>
                  </a:lnTo>
                  <a:lnTo>
                    <a:pt x="123566" y="60460"/>
                  </a:lnTo>
                  <a:lnTo>
                    <a:pt x="149752" y="19773"/>
                  </a:lnTo>
                  <a:lnTo>
                    <a:pt x="163696" y="0"/>
                  </a:lnTo>
                  <a:lnTo>
                    <a:pt x="857226" y="503878"/>
                  </a:lnTo>
                  <a:lnTo>
                    <a:pt x="1703922" y="637982"/>
                  </a:lnTo>
                  <a:lnTo>
                    <a:pt x="1695007" y="685539"/>
                  </a:lnTo>
                  <a:lnTo>
                    <a:pt x="1683423" y="732518"/>
                  </a:lnTo>
                  <a:lnTo>
                    <a:pt x="1669207" y="778768"/>
                  </a:lnTo>
                  <a:lnTo>
                    <a:pt x="1652404" y="824143"/>
                  </a:lnTo>
                  <a:lnTo>
                    <a:pt x="1633068" y="868497"/>
                  </a:lnTo>
                  <a:lnTo>
                    <a:pt x="1611260" y="911689"/>
                  </a:lnTo>
                  <a:lnTo>
                    <a:pt x="1587050" y="953583"/>
                  </a:lnTo>
                  <a:lnTo>
                    <a:pt x="1560515" y="994043"/>
                  </a:lnTo>
                  <a:lnTo>
                    <a:pt x="1531739" y="1032942"/>
                  </a:lnTo>
                  <a:lnTo>
                    <a:pt x="1500815" y="1070156"/>
                  </a:lnTo>
                  <a:lnTo>
                    <a:pt x="1467840" y="1105566"/>
                  </a:lnTo>
                  <a:lnTo>
                    <a:pt x="1432920" y="1139059"/>
                  </a:lnTo>
                  <a:lnTo>
                    <a:pt x="1396165" y="1170528"/>
                  </a:lnTo>
                  <a:lnTo>
                    <a:pt x="1357694" y="1199873"/>
                  </a:lnTo>
                  <a:lnTo>
                    <a:pt x="1317629" y="1227001"/>
                  </a:lnTo>
                  <a:lnTo>
                    <a:pt x="1276097" y="1251826"/>
                  </a:lnTo>
                  <a:lnTo>
                    <a:pt x="1233230" y="1274267"/>
                  </a:lnTo>
                  <a:lnTo>
                    <a:pt x="1189165" y="1294254"/>
                  </a:lnTo>
                  <a:lnTo>
                    <a:pt x="1144043" y="1311723"/>
                  </a:lnTo>
                  <a:lnTo>
                    <a:pt x="1098007" y="1326619"/>
                  </a:lnTo>
                  <a:lnTo>
                    <a:pt x="1051204" y="1338893"/>
                  </a:lnTo>
                  <a:lnTo>
                    <a:pt x="1003783" y="1348507"/>
                  </a:lnTo>
                  <a:lnTo>
                    <a:pt x="955895" y="1355431"/>
                  </a:lnTo>
                  <a:lnTo>
                    <a:pt x="907693" y="1359641"/>
                  </a:lnTo>
                  <a:lnTo>
                    <a:pt x="883522" y="1360725"/>
                  </a:lnTo>
                  <a:lnTo>
                    <a:pt x="859330" y="1361126"/>
                  </a:lnTo>
                  <a:close/>
                </a:path>
              </a:pathLst>
            </a:custGeom>
            <a:solidFill>
              <a:srgbClr val="DB3812"/>
            </a:solidFill>
          </p:spPr>
          <p:txBody>
            <a:bodyPr wrap="square" lIns="0" tIns="0" rIns="0" bIns="0" rtlCol="0"/>
            <a:lstStyle/>
            <a:p>
              <a:endParaRPr sz="1634"/>
            </a:p>
          </p:txBody>
        </p:sp>
        <p:sp>
          <p:nvSpPr>
            <p:cNvPr id="54" name="object 54"/>
            <p:cNvSpPr/>
            <p:nvPr/>
          </p:nvSpPr>
          <p:spPr>
            <a:xfrm>
              <a:off x="3565544" y="5214296"/>
              <a:ext cx="1704339" cy="1361440"/>
            </a:xfrm>
            <a:custGeom>
              <a:avLst/>
              <a:gdLst/>
              <a:ahLst/>
              <a:cxnLst/>
              <a:rect l="l" t="t" r="r" b="b"/>
              <a:pathLst>
                <a:path w="1704339" h="1361440">
                  <a:moveTo>
                    <a:pt x="857230" y="503878"/>
                  </a:moveTo>
                  <a:lnTo>
                    <a:pt x="1703926" y="637982"/>
                  </a:lnTo>
                  <a:lnTo>
                    <a:pt x="1701948" y="649918"/>
                  </a:lnTo>
                  <a:lnTo>
                    <a:pt x="1699804" y="661823"/>
                  </a:lnTo>
                  <a:lnTo>
                    <a:pt x="1689550" y="709110"/>
                  </a:lnTo>
                  <a:lnTo>
                    <a:pt x="1676645" y="755743"/>
                  </a:lnTo>
                  <a:lnTo>
                    <a:pt x="1661130" y="801574"/>
                  </a:lnTo>
                  <a:lnTo>
                    <a:pt x="1643053" y="846456"/>
                  </a:lnTo>
                  <a:lnTo>
                    <a:pt x="1622473" y="890247"/>
                  </a:lnTo>
                  <a:lnTo>
                    <a:pt x="1599454" y="932807"/>
                  </a:lnTo>
                  <a:lnTo>
                    <a:pt x="1574072" y="974000"/>
                  </a:lnTo>
                  <a:lnTo>
                    <a:pt x="1546405" y="1013696"/>
                  </a:lnTo>
                  <a:lnTo>
                    <a:pt x="1516543" y="1051767"/>
                  </a:lnTo>
                  <a:lnTo>
                    <a:pt x="1484581" y="1088094"/>
                  </a:lnTo>
                  <a:lnTo>
                    <a:pt x="1450620" y="1122559"/>
                  </a:lnTo>
                  <a:lnTo>
                    <a:pt x="1414768" y="1155053"/>
                  </a:lnTo>
                  <a:lnTo>
                    <a:pt x="1377141" y="1185472"/>
                  </a:lnTo>
                  <a:lnTo>
                    <a:pt x="1337857" y="1213720"/>
                  </a:lnTo>
                  <a:lnTo>
                    <a:pt x="1297042" y="1239706"/>
                  </a:lnTo>
                  <a:lnTo>
                    <a:pt x="1254825" y="1263349"/>
                  </a:lnTo>
                  <a:lnTo>
                    <a:pt x="1211342" y="1284571"/>
                  </a:lnTo>
                  <a:lnTo>
                    <a:pt x="1166731" y="1303307"/>
                  </a:lnTo>
                  <a:lnTo>
                    <a:pt x="1121134" y="1319496"/>
                  </a:lnTo>
                  <a:lnTo>
                    <a:pt x="1074696" y="1333086"/>
                  </a:lnTo>
                  <a:lnTo>
                    <a:pt x="1027565" y="1344035"/>
                  </a:lnTo>
                  <a:lnTo>
                    <a:pt x="979892" y="1352307"/>
                  </a:lnTo>
                  <a:lnTo>
                    <a:pt x="931828" y="1357876"/>
                  </a:lnTo>
                  <a:lnTo>
                    <a:pt x="883526" y="1360725"/>
                  </a:lnTo>
                  <a:lnTo>
                    <a:pt x="859334" y="1361126"/>
                  </a:lnTo>
                  <a:lnTo>
                    <a:pt x="847235" y="1361070"/>
                  </a:lnTo>
                  <a:lnTo>
                    <a:pt x="798887" y="1359140"/>
                  </a:lnTo>
                  <a:lnTo>
                    <a:pt x="750726" y="1354486"/>
                  </a:lnTo>
                  <a:lnTo>
                    <a:pt x="702904" y="1347123"/>
                  </a:lnTo>
                  <a:lnTo>
                    <a:pt x="655573" y="1337072"/>
                  </a:lnTo>
                  <a:lnTo>
                    <a:pt x="608886" y="1324368"/>
                  </a:lnTo>
                  <a:lnTo>
                    <a:pt x="562989" y="1309049"/>
                  </a:lnTo>
                  <a:lnTo>
                    <a:pt x="518029" y="1291165"/>
                  </a:lnTo>
                  <a:lnTo>
                    <a:pt x="474151" y="1270773"/>
                  </a:lnTo>
                  <a:lnTo>
                    <a:pt x="431492" y="1247938"/>
                  </a:lnTo>
                  <a:lnTo>
                    <a:pt x="390190" y="1222732"/>
                  </a:lnTo>
                  <a:lnTo>
                    <a:pt x="350376" y="1195237"/>
                  </a:lnTo>
                  <a:lnTo>
                    <a:pt x="312176" y="1165538"/>
                  </a:lnTo>
                  <a:lnTo>
                    <a:pt x="275713" y="1133732"/>
                  </a:lnTo>
                  <a:lnTo>
                    <a:pt x="241103" y="1099919"/>
                  </a:lnTo>
                  <a:lnTo>
                    <a:pt x="208455" y="1064208"/>
                  </a:lnTo>
                  <a:lnTo>
                    <a:pt x="177875" y="1026711"/>
                  </a:lnTo>
                  <a:lnTo>
                    <a:pt x="149458" y="987549"/>
                  </a:lnTo>
                  <a:lnTo>
                    <a:pt x="123297" y="946846"/>
                  </a:lnTo>
                  <a:lnTo>
                    <a:pt x="99474" y="904731"/>
                  </a:lnTo>
                  <a:lnTo>
                    <a:pt x="78064" y="861339"/>
                  </a:lnTo>
                  <a:lnTo>
                    <a:pt x="59137" y="816809"/>
                  </a:lnTo>
                  <a:lnTo>
                    <a:pt x="42753" y="771282"/>
                  </a:lnTo>
                  <a:lnTo>
                    <a:pt x="28963" y="724903"/>
                  </a:lnTo>
                  <a:lnTo>
                    <a:pt x="17812" y="677819"/>
                  </a:lnTo>
                  <a:lnTo>
                    <a:pt x="9335" y="630182"/>
                  </a:lnTo>
                  <a:lnTo>
                    <a:pt x="3560" y="582142"/>
                  </a:lnTo>
                  <a:lnTo>
                    <a:pt x="504" y="533853"/>
                  </a:lnTo>
                  <a:lnTo>
                    <a:pt x="0" y="509665"/>
                  </a:lnTo>
                  <a:lnTo>
                    <a:pt x="3" y="497566"/>
                  </a:lnTo>
                  <a:lnTo>
                    <a:pt x="1725" y="449211"/>
                  </a:lnTo>
                  <a:lnTo>
                    <a:pt x="6172" y="401030"/>
                  </a:lnTo>
                  <a:lnTo>
                    <a:pt x="13330" y="353177"/>
                  </a:lnTo>
                  <a:lnTo>
                    <a:pt x="23177" y="305804"/>
                  </a:lnTo>
                  <a:lnTo>
                    <a:pt x="35681" y="259062"/>
                  </a:lnTo>
                  <a:lnTo>
                    <a:pt x="50802" y="213099"/>
                  </a:lnTo>
                  <a:lnTo>
                    <a:pt x="68493" y="168064"/>
                  </a:lnTo>
                  <a:lnTo>
                    <a:pt x="88696" y="124097"/>
                  </a:lnTo>
                  <a:lnTo>
                    <a:pt x="111348" y="81341"/>
                  </a:lnTo>
                  <a:lnTo>
                    <a:pt x="136376" y="39931"/>
                  </a:lnTo>
                  <a:lnTo>
                    <a:pt x="163700" y="0"/>
                  </a:lnTo>
                  <a:lnTo>
                    <a:pt x="857230" y="503878"/>
                  </a:lnTo>
                </a:path>
              </a:pathLst>
            </a:custGeom>
            <a:ln w="9524">
              <a:solidFill>
                <a:srgbClr val="FFFFFF"/>
              </a:solidFill>
            </a:ln>
          </p:spPr>
          <p:txBody>
            <a:bodyPr wrap="square" lIns="0" tIns="0" rIns="0" bIns="0" rtlCol="0"/>
            <a:lstStyle/>
            <a:p>
              <a:endParaRPr sz="1634"/>
            </a:p>
          </p:txBody>
        </p:sp>
      </p:grpSp>
      <p:sp>
        <p:nvSpPr>
          <p:cNvPr id="55" name="object 55"/>
          <p:cNvSpPr txBox="1"/>
          <p:nvPr/>
        </p:nvSpPr>
        <p:spPr>
          <a:xfrm>
            <a:off x="4110248" y="3111714"/>
            <a:ext cx="317543" cy="137379"/>
          </a:xfrm>
          <a:prstGeom prst="rect">
            <a:avLst/>
          </a:prstGeom>
        </p:spPr>
        <p:txBody>
          <a:bodyPr vert="horz" wrap="square" lIns="0" tIns="11526" rIns="0" bIns="0" rtlCol="0">
            <a:spAutoFit/>
          </a:bodyPr>
          <a:lstStyle/>
          <a:p>
            <a:pPr marL="11527">
              <a:spcBef>
                <a:spcPts val="91"/>
              </a:spcBef>
            </a:pPr>
            <a:r>
              <a:rPr sz="817" dirty="0">
                <a:solidFill>
                  <a:srgbClr val="FFFFFF"/>
                </a:solidFill>
                <a:latin typeface="Arial"/>
                <a:cs typeface="Arial"/>
              </a:rPr>
              <a:t>57.5%</a:t>
            </a:r>
            <a:endParaRPr sz="817">
              <a:latin typeface="Arial"/>
              <a:cs typeface="Arial"/>
            </a:endParaRPr>
          </a:p>
        </p:txBody>
      </p:sp>
      <p:sp>
        <p:nvSpPr>
          <p:cNvPr id="58" name="object 58"/>
          <p:cNvSpPr txBox="1">
            <a:spLocks noGrp="1"/>
          </p:cNvSpPr>
          <p:nvPr>
            <p:ph type="sldNum" sz="quarter" idx="7"/>
          </p:nvPr>
        </p:nvSpPr>
        <p:spPr>
          <a:xfrm>
            <a:off x="10075069" y="7251700"/>
            <a:ext cx="282575" cy="127000"/>
          </a:xfrm>
          <a:prstGeom prst="rect">
            <a:avLst/>
          </a:prstGeom>
        </p:spPr>
        <p:txBody>
          <a:bodyPr vert="horz" wrap="square" lIns="0" tIns="0" rIns="0" bIns="0" rtlCol="0">
            <a:spAutoFit/>
          </a:bodyPr>
          <a:lstStyle>
            <a:defPPr>
              <a:defRPr lang="en-US"/>
            </a:defPPr>
            <a:lvl1pPr marL="0" algn="l" defTabSz="914400" rtl="0" eaLnBrk="1" latinLnBrk="0" hangingPunct="1">
              <a:defRPr sz="800" b="0" i="0" kern="1200">
                <a:solidFill>
                  <a:schemeClr val="tx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860"/>
              </a:lnSpc>
            </a:pPr>
            <a:fld id="{81D60167-4931-47E6-BA6A-407CBD079E47}" type="slidenum">
              <a:rPr lang="en-GB" smtClean="0"/>
              <a:pPr marL="38100">
                <a:lnSpc>
                  <a:spcPts val="860"/>
                </a:lnSpc>
              </a:pPr>
              <a:t>23</a:t>
            </a:fld>
            <a:r>
              <a:rPr lang="en-GB" spc="-5"/>
              <a:t>/</a:t>
            </a:r>
            <a:r>
              <a:rPr lang="en-GB"/>
              <a:t>17</a:t>
            </a:r>
            <a:endParaRPr dirty="0"/>
          </a:p>
        </p:txBody>
      </p:sp>
      <p:sp>
        <p:nvSpPr>
          <p:cNvPr id="92" name="Title 1">
            <a:extLst>
              <a:ext uri="{FF2B5EF4-FFF2-40B4-BE49-F238E27FC236}">
                <a16:creationId xmlns:a16="http://schemas.microsoft.com/office/drawing/2014/main" id="{8857AC81-B28F-4961-8246-88FE8B047D08}"/>
              </a:ext>
            </a:extLst>
          </p:cNvPr>
          <p:cNvSpPr txBox="1">
            <a:spLocks/>
          </p:cNvSpPr>
          <p:nvPr/>
        </p:nvSpPr>
        <p:spPr>
          <a:xfrm>
            <a:off x="2716326" y="111942"/>
            <a:ext cx="5837139" cy="990710"/>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1">
                    <a:lumMod val="50000"/>
                  </a:schemeClr>
                </a:solidFill>
              </a:rPr>
              <a:t>Membership Survey 2021 </a:t>
            </a:r>
            <a:br>
              <a:rPr lang="en-US" b="1" dirty="0">
                <a:solidFill>
                  <a:schemeClr val="accent1">
                    <a:lumMod val="50000"/>
                  </a:schemeClr>
                </a:solidFill>
              </a:rPr>
            </a:br>
            <a:r>
              <a:rPr lang="en-US" sz="2700" b="1" dirty="0">
                <a:solidFill>
                  <a:schemeClr val="accent1">
                    <a:lumMod val="50000"/>
                  </a:schemeClr>
                </a:solidFill>
              </a:rPr>
              <a:t>Preferences</a:t>
            </a:r>
            <a:endParaRPr lang="en-US" sz="2700" dirty="0"/>
          </a:p>
        </p:txBody>
      </p:sp>
      <p:sp>
        <p:nvSpPr>
          <p:cNvPr id="93" name="object 4">
            <a:extLst>
              <a:ext uri="{FF2B5EF4-FFF2-40B4-BE49-F238E27FC236}">
                <a16:creationId xmlns:a16="http://schemas.microsoft.com/office/drawing/2014/main" id="{A18ED608-3555-4E73-83C6-69BD399A26DA}"/>
              </a:ext>
            </a:extLst>
          </p:cNvPr>
          <p:cNvSpPr/>
          <p:nvPr/>
        </p:nvSpPr>
        <p:spPr>
          <a:xfrm>
            <a:off x="2559656" y="3716207"/>
            <a:ext cx="5523860" cy="2740318"/>
          </a:xfrm>
          <a:custGeom>
            <a:avLst/>
            <a:gdLst/>
            <a:ahLst/>
            <a:cxnLst/>
            <a:rect l="l" t="t" r="r" b="b"/>
            <a:pathLst>
              <a:path w="6086475" h="3019425">
                <a:moveTo>
                  <a:pt x="0" y="2947987"/>
                </a:moveTo>
                <a:lnTo>
                  <a:pt x="0" y="71437"/>
                </a:lnTo>
                <a:lnTo>
                  <a:pt x="0" y="66744"/>
                </a:lnTo>
                <a:lnTo>
                  <a:pt x="457" y="62098"/>
                </a:lnTo>
                <a:lnTo>
                  <a:pt x="1372" y="57498"/>
                </a:lnTo>
                <a:lnTo>
                  <a:pt x="2287" y="52898"/>
                </a:lnTo>
                <a:lnTo>
                  <a:pt x="3642" y="48434"/>
                </a:lnTo>
                <a:lnTo>
                  <a:pt x="5437" y="44099"/>
                </a:lnTo>
                <a:lnTo>
                  <a:pt x="7232" y="39760"/>
                </a:lnTo>
                <a:lnTo>
                  <a:pt x="20923" y="20919"/>
                </a:lnTo>
                <a:lnTo>
                  <a:pt x="24240" y="17603"/>
                </a:lnTo>
                <a:lnTo>
                  <a:pt x="27848" y="14640"/>
                </a:lnTo>
                <a:lnTo>
                  <a:pt x="31749" y="12036"/>
                </a:lnTo>
                <a:lnTo>
                  <a:pt x="35649" y="9426"/>
                </a:lnTo>
                <a:lnTo>
                  <a:pt x="39765" y="7227"/>
                </a:lnTo>
                <a:lnTo>
                  <a:pt x="44099" y="5432"/>
                </a:lnTo>
                <a:lnTo>
                  <a:pt x="48433" y="3636"/>
                </a:lnTo>
                <a:lnTo>
                  <a:pt x="52900" y="2283"/>
                </a:lnTo>
                <a:lnTo>
                  <a:pt x="57500" y="1367"/>
                </a:lnTo>
                <a:lnTo>
                  <a:pt x="62101" y="456"/>
                </a:lnTo>
                <a:lnTo>
                  <a:pt x="66747" y="0"/>
                </a:lnTo>
                <a:lnTo>
                  <a:pt x="71437" y="0"/>
                </a:lnTo>
                <a:lnTo>
                  <a:pt x="6015037" y="0"/>
                </a:lnTo>
                <a:lnTo>
                  <a:pt x="6019727" y="0"/>
                </a:lnTo>
                <a:lnTo>
                  <a:pt x="6024373" y="456"/>
                </a:lnTo>
                <a:lnTo>
                  <a:pt x="6054724" y="12036"/>
                </a:lnTo>
                <a:lnTo>
                  <a:pt x="6058625" y="14640"/>
                </a:lnTo>
                <a:lnTo>
                  <a:pt x="6062234" y="17603"/>
                </a:lnTo>
                <a:lnTo>
                  <a:pt x="6065550" y="20919"/>
                </a:lnTo>
                <a:lnTo>
                  <a:pt x="6068867" y="24235"/>
                </a:lnTo>
                <a:lnTo>
                  <a:pt x="6081036" y="44095"/>
                </a:lnTo>
                <a:lnTo>
                  <a:pt x="6082831" y="48429"/>
                </a:lnTo>
                <a:lnTo>
                  <a:pt x="6084186" y="52898"/>
                </a:lnTo>
                <a:lnTo>
                  <a:pt x="6085101" y="57498"/>
                </a:lnTo>
                <a:lnTo>
                  <a:pt x="6086017" y="62098"/>
                </a:lnTo>
                <a:lnTo>
                  <a:pt x="6086474" y="66744"/>
                </a:lnTo>
                <a:lnTo>
                  <a:pt x="6086474" y="71437"/>
                </a:lnTo>
                <a:lnTo>
                  <a:pt x="6086474" y="2947987"/>
                </a:lnTo>
                <a:lnTo>
                  <a:pt x="6086474" y="2952675"/>
                </a:lnTo>
                <a:lnTo>
                  <a:pt x="6086017" y="2957321"/>
                </a:lnTo>
                <a:lnTo>
                  <a:pt x="6085101" y="2961921"/>
                </a:lnTo>
                <a:lnTo>
                  <a:pt x="6084186" y="2966521"/>
                </a:lnTo>
                <a:lnTo>
                  <a:pt x="6082831" y="2970986"/>
                </a:lnTo>
                <a:lnTo>
                  <a:pt x="6081036" y="2975320"/>
                </a:lnTo>
                <a:lnTo>
                  <a:pt x="6079241" y="2979655"/>
                </a:lnTo>
                <a:lnTo>
                  <a:pt x="6077040" y="2983770"/>
                </a:lnTo>
                <a:lnTo>
                  <a:pt x="6074434" y="2987673"/>
                </a:lnTo>
                <a:lnTo>
                  <a:pt x="6071829" y="2991575"/>
                </a:lnTo>
                <a:lnTo>
                  <a:pt x="6068867" y="2995184"/>
                </a:lnTo>
                <a:lnTo>
                  <a:pt x="6065550" y="2998500"/>
                </a:lnTo>
                <a:lnTo>
                  <a:pt x="6062234" y="3001816"/>
                </a:lnTo>
                <a:lnTo>
                  <a:pt x="6024372" y="3018968"/>
                </a:lnTo>
                <a:lnTo>
                  <a:pt x="6019727" y="3019424"/>
                </a:lnTo>
                <a:lnTo>
                  <a:pt x="6015037" y="3019424"/>
                </a:lnTo>
                <a:lnTo>
                  <a:pt x="71437" y="3019424"/>
                </a:lnTo>
                <a:lnTo>
                  <a:pt x="66747" y="3019424"/>
                </a:lnTo>
                <a:lnTo>
                  <a:pt x="62101" y="3018968"/>
                </a:lnTo>
                <a:lnTo>
                  <a:pt x="57500" y="3018053"/>
                </a:lnTo>
                <a:lnTo>
                  <a:pt x="52900" y="3017136"/>
                </a:lnTo>
                <a:lnTo>
                  <a:pt x="48433" y="3015783"/>
                </a:lnTo>
                <a:lnTo>
                  <a:pt x="44099" y="3013987"/>
                </a:lnTo>
                <a:lnTo>
                  <a:pt x="39765" y="3012192"/>
                </a:lnTo>
                <a:lnTo>
                  <a:pt x="35649" y="3009993"/>
                </a:lnTo>
                <a:lnTo>
                  <a:pt x="31749" y="3007383"/>
                </a:lnTo>
                <a:lnTo>
                  <a:pt x="27848" y="3004779"/>
                </a:lnTo>
                <a:lnTo>
                  <a:pt x="24240" y="3001816"/>
                </a:lnTo>
                <a:lnTo>
                  <a:pt x="20923" y="2998500"/>
                </a:lnTo>
                <a:lnTo>
                  <a:pt x="17606" y="2995184"/>
                </a:lnTo>
                <a:lnTo>
                  <a:pt x="5437" y="2975320"/>
                </a:lnTo>
                <a:lnTo>
                  <a:pt x="3642" y="2970986"/>
                </a:lnTo>
                <a:lnTo>
                  <a:pt x="2287" y="2966521"/>
                </a:lnTo>
                <a:lnTo>
                  <a:pt x="1372" y="2961921"/>
                </a:lnTo>
                <a:lnTo>
                  <a:pt x="457" y="2957321"/>
                </a:lnTo>
                <a:lnTo>
                  <a:pt x="0" y="2952675"/>
                </a:lnTo>
                <a:lnTo>
                  <a:pt x="0" y="2947987"/>
                </a:lnTo>
                <a:close/>
              </a:path>
            </a:pathLst>
          </a:custGeom>
          <a:ln w="9524">
            <a:solidFill>
              <a:srgbClr val="D9DBDF"/>
            </a:solidFill>
          </a:ln>
        </p:spPr>
        <p:txBody>
          <a:bodyPr wrap="square" lIns="0" tIns="0" rIns="0" bIns="0" rtlCol="0"/>
          <a:lstStyle/>
          <a:p>
            <a:endParaRPr sz="1634"/>
          </a:p>
        </p:txBody>
      </p:sp>
      <p:sp>
        <p:nvSpPr>
          <p:cNvPr id="94" name="object 6">
            <a:extLst>
              <a:ext uri="{FF2B5EF4-FFF2-40B4-BE49-F238E27FC236}">
                <a16:creationId xmlns:a16="http://schemas.microsoft.com/office/drawing/2014/main" id="{DDE3C46D-083D-43B3-8176-8D15E211289A}"/>
              </a:ext>
            </a:extLst>
          </p:cNvPr>
          <p:cNvSpPr txBox="1"/>
          <p:nvPr/>
        </p:nvSpPr>
        <p:spPr>
          <a:xfrm>
            <a:off x="2759921" y="3890539"/>
            <a:ext cx="3809936" cy="706701"/>
          </a:xfrm>
          <a:prstGeom prst="rect">
            <a:avLst/>
          </a:prstGeom>
        </p:spPr>
        <p:txBody>
          <a:bodyPr vert="horz" wrap="square" lIns="0" tIns="11526" rIns="0" bIns="0" rtlCol="0">
            <a:spAutoFit/>
          </a:bodyPr>
          <a:lstStyle/>
          <a:p>
            <a:pPr marL="11527">
              <a:spcBef>
                <a:spcPts val="91"/>
              </a:spcBef>
            </a:pPr>
            <a:r>
              <a:rPr sz="1400" spc="77" dirty="0">
                <a:solidFill>
                  <a:srgbClr val="202024"/>
                </a:solidFill>
                <a:latin typeface="Calibri"/>
                <a:cs typeface="Calibri"/>
              </a:rPr>
              <a:t>Do</a:t>
            </a:r>
            <a:r>
              <a:rPr sz="1400" spc="18" dirty="0">
                <a:solidFill>
                  <a:srgbClr val="202024"/>
                </a:solidFill>
                <a:latin typeface="Calibri"/>
                <a:cs typeface="Calibri"/>
              </a:rPr>
              <a:t> </a:t>
            </a:r>
            <a:r>
              <a:rPr sz="1400" spc="54" dirty="0">
                <a:solidFill>
                  <a:srgbClr val="202024"/>
                </a:solidFill>
                <a:latin typeface="Calibri"/>
                <a:cs typeface="Calibri"/>
              </a:rPr>
              <a:t>you</a:t>
            </a:r>
            <a:r>
              <a:rPr sz="1400" spc="23" dirty="0">
                <a:solidFill>
                  <a:srgbClr val="202024"/>
                </a:solidFill>
                <a:latin typeface="Calibri"/>
                <a:cs typeface="Calibri"/>
              </a:rPr>
              <a:t> </a:t>
            </a:r>
            <a:r>
              <a:rPr sz="1400" spc="36" dirty="0">
                <a:solidFill>
                  <a:srgbClr val="202024"/>
                </a:solidFill>
                <a:latin typeface="Calibri"/>
                <a:cs typeface="Calibri"/>
              </a:rPr>
              <a:t>think</a:t>
            </a:r>
            <a:r>
              <a:rPr sz="1400" spc="23" dirty="0">
                <a:solidFill>
                  <a:srgbClr val="202024"/>
                </a:solidFill>
                <a:latin typeface="Calibri"/>
                <a:cs typeface="Calibri"/>
              </a:rPr>
              <a:t> </a:t>
            </a:r>
            <a:r>
              <a:rPr sz="1400" spc="64" dirty="0">
                <a:solidFill>
                  <a:srgbClr val="202024"/>
                </a:solidFill>
                <a:latin typeface="Calibri"/>
                <a:cs typeface="Calibri"/>
              </a:rPr>
              <a:t>we</a:t>
            </a:r>
            <a:r>
              <a:rPr sz="1400" spc="23" dirty="0">
                <a:solidFill>
                  <a:srgbClr val="202024"/>
                </a:solidFill>
                <a:latin typeface="Calibri"/>
                <a:cs typeface="Calibri"/>
              </a:rPr>
              <a:t> </a:t>
            </a:r>
            <a:r>
              <a:rPr sz="1400" spc="50" dirty="0">
                <a:solidFill>
                  <a:srgbClr val="202024"/>
                </a:solidFill>
                <a:latin typeface="Calibri"/>
                <a:cs typeface="Calibri"/>
              </a:rPr>
              <a:t>should</a:t>
            </a:r>
            <a:r>
              <a:rPr sz="1400" spc="23" dirty="0">
                <a:solidFill>
                  <a:srgbClr val="202024"/>
                </a:solidFill>
                <a:latin typeface="Calibri"/>
                <a:cs typeface="Calibri"/>
              </a:rPr>
              <a:t> </a:t>
            </a:r>
            <a:r>
              <a:rPr sz="1400" spc="59" dirty="0">
                <a:solidFill>
                  <a:srgbClr val="202024"/>
                </a:solidFill>
                <a:latin typeface="Calibri"/>
                <a:cs typeface="Calibri"/>
              </a:rPr>
              <a:t>organise</a:t>
            </a:r>
            <a:r>
              <a:rPr sz="1400" spc="18" dirty="0">
                <a:solidFill>
                  <a:srgbClr val="202024"/>
                </a:solidFill>
                <a:latin typeface="Calibri"/>
                <a:cs typeface="Calibri"/>
              </a:rPr>
              <a:t> </a:t>
            </a:r>
            <a:r>
              <a:rPr sz="1400" spc="59" dirty="0">
                <a:solidFill>
                  <a:srgbClr val="202024"/>
                </a:solidFill>
                <a:latin typeface="Calibri"/>
                <a:cs typeface="Calibri"/>
              </a:rPr>
              <a:t>special</a:t>
            </a:r>
            <a:r>
              <a:rPr sz="1400" spc="23" dirty="0">
                <a:solidFill>
                  <a:srgbClr val="202024"/>
                </a:solidFill>
                <a:latin typeface="Calibri"/>
                <a:cs typeface="Calibri"/>
              </a:rPr>
              <a:t> </a:t>
            </a:r>
            <a:r>
              <a:rPr sz="1400" spc="54" dirty="0">
                <a:solidFill>
                  <a:srgbClr val="202024"/>
                </a:solidFill>
                <a:latin typeface="Calibri"/>
                <a:cs typeface="Calibri"/>
              </a:rPr>
              <a:t>events</a:t>
            </a:r>
            <a:r>
              <a:rPr sz="1400" spc="23" dirty="0">
                <a:solidFill>
                  <a:srgbClr val="202024"/>
                </a:solidFill>
                <a:latin typeface="Calibri"/>
                <a:cs typeface="Calibri"/>
              </a:rPr>
              <a:t> </a:t>
            </a:r>
            <a:r>
              <a:rPr sz="1400" spc="50" dirty="0">
                <a:solidFill>
                  <a:srgbClr val="202024"/>
                </a:solidFill>
                <a:latin typeface="Calibri"/>
                <a:cs typeface="Calibri"/>
              </a:rPr>
              <a:t>for</a:t>
            </a:r>
            <a:r>
              <a:rPr sz="1400" spc="23" dirty="0">
                <a:solidFill>
                  <a:srgbClr val="202024"/>
                </a:solidFill>
                <a:latin typeface="Calibri"/>
                <a:cs typeface="Calibri"/>
              </a:rPr>
              <a:t> </a:t>
            </a:r>
            <a:r>
              <a:rPr sz="1400" spc="41" dirty="0">
                <a:solidFill>
                  <a:srgbClr val="202024"/>
                </a:solidFill>
                <a:latin typeface="Calibri"/>
                <a:cs typeface="Calibri"/>
              </a:rPr>
              <a:t>children?</a:t>
            </a:r>
            <a:endParaRPr sz="1400" dirty="0">
              <a:latin typeface="Calibri"/>
              <a:cs typeface="Calibri"/>
            </a:endParaRPr>
          </a:p>
          <a:p>
            <a:pPr marL="11527">
              <a:spcBef>
                <a:spcPts val="803"/>
              </a:spcBef>
            </a:pPr>
            <a:r>
              <a:rPr sz="1050" spc="9" dirty="0">
                <a:solidFill>
                  <a:srgbClr val="202024"/>
                </a:solidFill>
                <a:latin typeface="Roboto"/>
                <a:cs typeface="Roboto"/>
              </a:rPr>
              <a:t>40</a:t>
            </a:r>
            <a:r>
              <a:rPr sz="1050" dirty="0">
                <a:solidFill>
                  <a:srgbClr val="202024"/>
                </a:solidFill>
                <a:latin typeface="Roboto"/>
                <a:cs typeface="Roboto"/>
              </a:rPr>
              <a:t> </a:t>
            </a:r>
            <a:r>
              <a:rPr sz="1050" spc="14" dirty="0">
                <a:solidFill>
                  <a:srgbClr val="202024"/>
                </a:solidFill>
                <a:latin typeface="Roboto"/>
                <a:cs typeface="Roboto"/>
              </a:rPr>
              <a:t>responses</a:t>
            </a:r>
            <a:endParaRPr sz="1050" dirty="0">
              <a:latin typeface="Roboto"/>
              <a:cs typeface="Roboto"/>
            </a:endParaRPr>
          </a:p>
        </p:txBody>
      </p:sp>
      <p:pic>
        <p:nvPicPr>
          <p:cNvPr id="97" name="object 10">
            <a:extLst>
              <a:ext uri="{FF2B5EF4-FFF2-40B4-BE49-F238E27FC236}">
                <a16:creationId xmlns:a16="http://schemas.microsoft.com/office/drawing/2014/main" id="{84624B83-1DA1-4BF6-BEB3-3DCCC3C5CE81}"/>
              </a:ext>
            </a:extLst>
          </p:cNvPr>
          <p:cNvPicPr/>
          <p:nvPr/>
        </p:nvPicPr>
        <p:blipFill>
          <a:blip r:embed="rId2" cstate="print"/>
          <a:stretch>
            <a:fillRect/>
          </a:stretch>
        </p:blipFill>
        <p:spPr>
          <a:xfrm>
            <a:off x="6090949" y="4602272"/>
            <a:ext cx="103734" cy="103734"/>
          </a:xfrm>
          <a:prstGeom prst="rect">
            <a:avLst/>
          </a:prstGeom>
        </p:spPr>
      </p:pic>
      <p:pic>
        <p:nvPicPr>
          <p:cNvPr id="98" name="object 11">
            <a:extLst>
              <a:ext uri="{FF2B5EF4-FFF2-40B4-BE49-F238E27FC236}">
                <a16:creationId xmlns:a16="http://schemas.microsoft.com/office/drawing/2014/main" id="{50CEF9AB-3938-4449-AB9E-9EC708D9BAE6}"/>
              </a:ext>
            </a:extLst>
          </p:cNvPr>
          <p:cNvPicPr/>
          <p:nvPr/>
        </p:nvPicPr>
        <p:blipFill>
          <a:blip r:embed="rId3" cstate="print"/>
          <a:stretch>
            <a:fillRect/>
          </a:stretch>
        </p:blipFill>
        <p:spPr>
          <a:xfrm>
            <a:off x="6090949" y="4766519"/>
            <a:ext cx="103734" cy="103734"/>
          </a:xfrm>
          <a:prstGeom prst="rect">
            <a:avLst/>
          </a:prstGeom>
        </p:spPr>
      </p:pic>
      <p:sp>
        <p:nvSpPr>
          <p:cNvPr id="99" name="object 12">
            <a:extLst>
              <a:ext uri="{FF2B5EF4-FFF2-40B4-BE49-F238E27FC236}">
                <a16:creationId xmlns:a16="http://schemas.microsoft.com/office/drawing/2014/main" id="{66BE8B56-A43E-4918-B020-5801193636AA}"/>
              </a:ext>
            </a:extLst>
          </p:cNvPr>
          <p:cNvSpPr txBox="1"/>
          <p:nvPr/>
        </p:nvSpPr>
        <p:spPr>
          <a:xfrm>
            <a:off x="6226381" y="4535423"/>
            <a:ext cx="432802" cy="507865"/>
          </a:xfrm>
          <a:prstGeom prst="rect">
            <a:avLst/>
          </a:prstGeom>
        </p:spPr>
        <p:txBody>
          <a:bodyPr vert="horz" wrap="square" lIns="0" tIns="11526" rIns="0" bIns="0" rtlCol="0">
            <a:spAutoFit/>
          </a:bodyPr>
          <a:lstStyle/>
          <a:p>
            <a:pPr marL="11527" marR="244362">
              <a:lnSpc>
                <a:spcPct val="131900"/>
              </a:lnSpc>
              <a:spcBef>
                <a:spcPts val="91"/>
              </a:spcBef>
            </a:pPr>
            <a:r>
              <a:rPr sz="817" spc="-77" dirty="0">
                <a:solidFill>
                  <a:srgbClr val="212121"/>
                </a:solidFill>
                <a:latin typeface="Arial"/>
                <a:cs typeface="Arial"/>
              </a:rPr>
              <a:t>Y</a:t>
            </a:r>
            <a:r>
              <a:rPr sz="817" dirty="0">
                <a:solidFill>
                  <a:srgbClr val="212121"/>
                </a:solidFill>
                <a:latin typeface="Arial"/>
                <a:cs typeface="Arial"/>
              </a:rPr>
              <a:t>es  No</a:t>
            </a:r>
            <a:endParaRPr sz="817">
              <a:latin typeface="Arial"/>
              <a:cs typeface="Arial"/>
            </a:endParaRPr>
          </a:p>
          <a:p>
            <a:pPr marL="11527">
              <a:spcBef>
                <a:spcPts val="313"/>
              </a:spcBef>
            </a:pPr>
            <a:r>
              <a:rPr sz="817" dirty="0">
                <a:solidFill>
                  <a:srgbClr val="212121"/>
                </a:solidFill>
                <a:latin typeface="Arial"/>
                <a:cs typeface="Arial"/>
              </a:rPr>
              <a:t>Not Sure</a:t>
            </a:r>
            <a:endParaRPr sz="817">
              <a:latin typeface="Arial"/>
              <a:cs typeface="Arial"/>
            </a:endParaRPr>
          </a:p>
        </p:txBody>
      </p:sp>
      <p:grpSp>
        <p:nvGrpSpPr>
          <p:cNvPr id="100" name="object 13">
            <a:extLst>
              <a:ext uri="{FF2B5EF4-FFF2-40B4-BE49-F238E27FC236}">
                <a16:creationId xmlns:a16="http://schemas.microsoft.com/office/drawing/2014/main" id="{18EF4FAD-8317-4EC5-BFAC-3B1A95FE8882}"/>
              </a:ext>
            </a:extLst>
          </p:cNvPr>
          <p:cNvGrpSpPr/>
          <p:nvPr/>
        </p:nvGrpSpPr>
        <p:grpSpPr>
          <a:xfrm>
            <a:off x="3710314" y="4597980"/>
            <a:ext cx="2484440" cy="786653"/>
            <a:chOff x="3571316" y="1331944"/>
            <a:chExt cx="2737485" cy="866775"/>
          </a:xfrm>
        </p:grpSpPr>
        <p:pic>
          <p:nvPicPr>
            <p:cNvPr id="101" name="object 14">
              <a:extLst>
                <a:ext uri="{FF2B5EF4-FFF2-40B4-BE49-F238E27FC236}">
                  <a16:creationId xmlns:a16="http://schemas.microsoft.com/office/drawing/2014/main" id="{4BD902E8-BDB5-4913-8878-C8432ED1D7B6}"/>
                </a:ext>
              </a:extLst>
            </p:cNvPr>
            <p:cNvPicPr/>
            <p:nvPr/>
          </p:nvPicPr>
          <p:blipFill>
            <a:blip r:embed="rId4" cstate="print"/>
            <a:stretch>
              <a:fillRect/>
            </a:stretch>
          </p:blipFill>
          <p:spPr>
            <a:xfrm>
              <a:off x="6194424" y="1698625"/>
              <a:ext cx="114300" cy="114299"/>
            </a:xfrm>
            <a:prstGeom prst="rect">
              <a:avLst/>
            </a:prstGeom>
          </p:spPr>
        </p:pic>
        <p:sp>
          <p:nvSpPr>
            <p:cNvPr id="102" name="object 15">
              <a:extLst>
                <a:ext uri="{FF2B5EF4-FFF2-40B4-BE49-F238E27FC236}">
                  <a16:creationId xmlns:a16="http://schemas.microsoft.com/office/drawing/2014/main" id="{82087C83-D27E-46B7-97BC-8A87BE473154}"/>
                </a:ext>
              </a:extLst>
            </p:cNvPr>
            <p:cNvSpPr/>
            <p:nvPr/>
          </p:nvSpPr>
          <p:spPr>
            <a:xfrm>
              <a:off x="3576079" y="1336706"/>
              <a:ext cx="1704339" cy="857250"/>
            </a:xfrm>
            <a:custGeom>
              <a:avLst/>
              <a:gdLst/>
              <a:ahLst/>
              <a:cxnLst/>
              <a:rect l="l" t="t" r="r" b="b"/>
              <a:pathLst>
                <a:path w="1704339" h="857250">
                  <a:moveTo>
                    <a:pt x="1703945" y="857218"/>
                  </a:moveTo>
                  <a:lnTo>
                    <a:pt x="846695" y="857218"/>
                  </a:lnTo>
                  <a:lnTo>
                    <a:pt x="0" y="723115"/>
                  </a:lnTo>
                  <a:lnTo>
                    <a:pt x="7171" y="683791"/>
                  </a:lnTo>
                  <a:lnTo>
                    <a:pt x="16169" y="644844"/>
                  </a:lnTo>
                  <a:lnTo>
                    <a:pt x="26971" y="606359"/>
                  </a:lnTo>
                  <a:lnTo>
                    <a:pt x="39557" y="568420"/>
                  </a:lnTo>
                  <a:lnTo>
                    <a:pt x="53896" y="531108"/>
                  </a:lnTo>
                  <a:lnTo>
                    <a:pt x="69961" y="494505"/>
                  </a:lnTo>
                  <a:lnTo>
                    <a:pt x="87713" y="458691"/>
                  </a:lnTo>
                  <a:lnTo>
                    <a:pt x="107116" y="423744"/>
                  </a:lnTo>
                  <a:lnTo>
                    <a:pt x="128127" y="389738"/>
                  </a:lnTo>
                  <a:lnTo>
                    <a:pt x="150701" y="356750"/>
                  </a:lnTo>
                  <a:lnTo>
                    <a:pt x="174787" y="324849"/>
                  </a:lnTo>
                  <a:lnTo>
                    <a:pt x="200334" y="294106"/>
                  </a:lnTo>
                  <a:lnTo>
                    <a:pt x="227287" y="264587"/>
                  </a:lnTo>
                  <a:lnTo>
                    <a:pt x="255587" y="236357"/>
                  </a:lnTo>
                  <a:lnTo>
                    <a:pt x="285171" y="209477"/>
                  </a:lnTo>
                  <a:lnTo>
                    <a:pt x="315977" y="184005"/>
                  </a:lnTo>
                  <a:lnTo>
                    <a:pt x="347936" y="159997"/>
                  </a:lnTo>
                  <a:lnTo>
                    <a:pt x="380981" y="137505"/>
                  </a:lnTo>
                  <a:lnTo>
                    <a:pt x="415037" y="116577"/>
                  </a:lnTo>
                  <a:lnTo>
                    <a:pt x="450032" y="97260"/>
                  </a:lnTo>
                  <a:lnTo>
                    <a:pt x="485890" y="79595"/>
                  </a:lnTo>
                  <a:lnTo>
                    <a:pt x="522532" y="63622"/>
                  </a:lnTo>
                  <a:lnTo>
                    <a:pt x="559878" y="49373"/>
                  </a:lnTo>
                  <a:lnTo>
                    <a:pt x="597849" y="36881"/>
                  </a:lnTo>
                  <a:lnTo>
                    <a:pt x="636360" y="26172"/>
                  </a:lnTo>
                  <a:lnTo>
                    <a:pt x="675329" y="17271"/>
                  </a:lnTo>
                  <a:lnTo>
                    <a:pt x="714671" y="10195"/>
                  </a:lnTo>
                  <a:lnTo>
                    <a:pt x="754299" y="4962"/>
                  </a:lnTo>
                  <a:lnTo>
                    <a:pt x="794128" y="1581"/>
                  </a:lnTo>
                  <a:lnTo>
                    <a:pt x="834072" y="61"/>
                  </a:lnTo>
                  <a:lnTo>
                    <a:pt x="854065" y="0"/>
                  </a:lnTo>
                  <a:lnTo>
                    <a:pt x="874043" y="404"/>
                  </a:lnTo>
                  <a:lnTo>
                    <a:pt x="913955" y="2611"/>
                  </a:lnTo>
                  <a:lnTo>
                    <a:pt x="953720" y="6675"/>
                  </a:lnTo>
                  <a:lnTo>
                    <a:pt x="993253" y="12589"/>
                  </a:lnTo>
                  <a:lnTo>
                    <a:pt x="1032467" y="20338"/>
                  </a:lnTo>
                  <a:lnTo>
                    <a:pt x="1071277" y="29909"/>
                  </a:lnTo>
                  <a:lnTo>
                    <a:pt x="1109599" y="41277"/>
                  </a:lnTo>
                  <a:lnTo>
                    <a:pt x="1147349" y="54420"/>
                  </a:lnTo>
                  <a:lnTo>
                    <a:pt x="1184445" y="69307"/>
                  </a:lnTo>
                  <a:lnTo>
                    <a:pt x="1220807" y="85909"/>
                  </a:lnTo>
                  <a:lnTo>
                    <a:pt x="1256356" y="104186"/>
                  </a:lnTo>
                  <a:lnTo>
                    <a:pt x="1291014" y="124102"/>
                  </a:lnTo>
                  <a:lnTo>
                    <a:pt x="1324706" y="145611"/>
                  </a:lnTo>
                  <a:lnTo>
                    <a:pt x="1357359" y="168668"/>
                  </a:lnTo>
                  <a:lnTo>
                    <a:pt x="1388901" y="193222"/>
                  </a:lnTo>
                  <a:lnTo>
                    <a:pt x="1419265" y="219219"/>
                  </a:lnTo>
                  <a:lnTo>
                    <a:pt x="1448383" y="246604"/>
                  </a:lnTo>
                  <a:lnTo>
                    <a:pt x="1476193" y="275316"/>
                  </a:lnTo>
                  <a:lnTo>
                    <a:pt x="1502635" y="305293"/>
                  </a:lnTo>
                  <a:lnTo>
                    <a:pt x="1527650" y="336471"/>
                  </a:lnTo>
                  <a:lnTo>
                    <a:pt x="1551186" y="368780"/>
                  </a:lnTo>
                  <a:lnTo>
                    <a:pt x="1573189" y="402152"/>
                  </a:lnTo>
                  <a:lnTo>
                    <a:pt x="1593613" y="436513"/>
                  </a:lnTo>
                  <a:lnTo>
                    <a:pt x="1612412" y="471789"/>
                  </a:lnTo>
                  <a:lnTo>
                    <a:pt x="1629547" y="507902"/>
                  </a:lnTo>
                  <a:lnTo>
                    <a:pt x="1644979" y="544776"/>
                  </a:lnTo>
                  <a:lnTo>
                    <a:pt x="1658677" y="582328"/>
                  </a:lnTo>
                  <a:lnTo>
                    <a:pt x="1670608" y="620479"/>
                  </a:lnTo>
                  <a:lnTo>
                    <a:pt x="1680748" y="659144"/>
                  </a:lnTo>
                  <a:lnTo>
                    <a:pt x="1689075" y="698239"/>
                  </a:lnTo>
                  <a:lnTo>
                    <a:pt x="1695570" y="737681"/>
                  </a:lnTo>
                  <a:lnTo>
                    <a:pt x="1700220" y="777382"/>
                  </a:lnTo>
                  <a:lnTo>
                    <a:pt x="1703014" y="817257"/>
                  </a:lnTo>
                  <a:lnTo>
                    <a:pt x="1703945" y="857218"/>
                  </a:lnTo>
                  <a:close/>
                </a:path>
              </a:pathLst>
            </a:custGeom>
            <a:solidFill>
              <a:srgbClr val="FF9900"/>
            </a:solidFill>
          </p:spPr>
          <p:txBody>
            <a:bodyPr wrap="square" lIns="0" tIns="0" rIns="0" bIns="0" rtlCol="0"/>
            <a:lstStyle/>
            <a:p>
              <a:endParaRPr sz="1634"/>
            </a:p>
          </p:txBody>
        </p:sp>
        <p:sp>
          <p:nvSpPr>
            <p:cNvPr id="103" name="object 16">
              <a:extLst>
                <a:ext uri="{FF2B5EF4-FFF2-40B4-BE49-F238E27FC236}">
                  <a16:creationId xmlns:a16="http://schemas.microsoft.com/office/drawing/2014/main" id="{73DACA81-6295-4819-B9C0-885D0E231208}"/>
                </a:ext>
              </a:extLst>
            </p:cNvPr>
            <p:cNvSpPr/>
            <p:nvPr/>
          </p:nvSpPr>
          <p:spPr>
            <a:xfrm>
              <a:off x="3576079" y="1336706"/>
              <a:ext cx="1704339" cy="857250"/>
            </a:xfrm>
            <a:custGeom>
              <a:avLst/>
              <a:gdLst/>
              <a:ahLst/>
              <a:cxnLst/>
              <a:rect l="l" t="t" r="r" b="b"/>
              <a:pathLst>
                <a:path w="1704339" h="857250">
                  <a:moveTo>
                    <a:pt x="846695" y="857218"/>
                  </a:moveTo>
                  <a:lnTo>
                    <a:pt x="0" y="723115"/>
                  </a:lnTo>
                  <a:lnTo>
                    <a:pt x="3357" y="703406"/>
                  </a:lnTo>
                  <a:lnTo>
                    <a:pt x="7171" y="683791"/>
                  </a:lnTo>
                  <a:lnTo>
                    <a:pt x="16169" y="644844"/>
                  </a:lnTo>
                  <a:lnTo>
                    <a:pt x="26971" y="606359"/>
                  </a:lnTo>
                  <a:lnTo>
                    <a:pt x="39557" y="568420"/>
                  </a:lnTo>
                  <a:lnTo>
                    <a:pt x="53896" y="531108"/>
                  </a:lnTo>
                  <a:lnTo>
                    <a:pt x="69961" y="494505"/>
                  </a:lnTo>
                  <a:lnTo>
                    <a:pt x="87713" y="458691"/>
                  </a:lnTo>
                  <a:lnTo>
                    <a:pt x="107116" y="423744"/>
                  </a:lnTo>
                  <a:lnTo>
                    <a:pt x="128127" y="389738"/>
                  </a:lnTo>
                  <a:lnTo>
                    <a:pt x="150701" y="356750"/>
                  </a:lnTo>
                  <a:lnTo>
                    <a:pt x="174787" y="324849"/>
                  </a:lnTo>
                  <a:lnTo>
                    <a:pt x="200334" y="294106"/>
                  </a:lnTo>
                  <a:lnTo>
                    <a:pt x="227287" y="264587"/>
                  </a:lnTo>
                  <a:lnTo>
                    <a:pt x="255587" y="236357"/>
                  </a:lnTo>
                  <a:lnTo>
                    <a:pt x="285171" y="209477"/>
                  </a:lnTo>
                  <a:lnTo>
                    <a:pt x="315977" y="184005"/>
                  </a:lnTo>
                  <a:lnTo>
                    <a:pt x="347936" y="159997"/>
                  </a:lnTo>
                  <a:lnTo>
                    <a:pt x="380981" y="137505"/>
                  </a:lnTo>
                  <a:lnTo>
                    <a:pt x="415037" y="116577"/>
                  </a:lnTo>
                  <a:lnTo>
                    <a:pt x="450032" y="97260"/>
                  </a:lnTo>
                  <a:lnTo>
                    <a:pt x="485890" y="79595"/>
                  </a:lnTo>
                  <a:lnTo>
                    <a:pt x="522532" y="63622"/>
                  </a:lnTo>
                  <a:lnTo>
                    <a:pt x="559878" y="49373"/>
                  </a:lnTo>
                  <a:lnTo>
                    <a:pt x="597849" y="36881"/>
                  </a:lnTo>
                  <a:lnTo>
                    <a:pt x="636360" y="26172"/>
                  </a:lnTo>
                  <a:lnTo>
                    <a:pt x="675329" y="17271"/>
                  </a:lnTo>
                  <a:lnTo>
                    <a:pt x="714671" y="10195"/>
                  </a:lnTo>
                  <a:lnTo>
                    <a:pt x="754299" y="4962"/>
                  </a:lnTo>
                  <a:lnTo>
                    <a:pt x="794128" y="1581"/>
                  </a:lnTo>
                  <a:lnTo>
                    <a:pt x="834072" y="61"/>
                  </a:lnTo>
                  <a:lnTo>
                    <a:pt x="854065" y="0"/>
                  </a:lnTo>
                  <a:lnTo>
                    <a:pt x="874043" y="404"/>
                  </a:lnTo>
                  <a:lnTo>
                    <a:pt x="913955" y="2611"/>
                  </a:lnTo>
                  <a:lnTo>
                    <a:pt x="953720" y="6675"/>
                  </a:lnTo>
                  <a:lnTo>
                    <a:pt x="993253" y="12589"/>
                  </a:lnTo>
                  <a:lnTo>
                    <a:pt x="1032467" y="20338"/>
                  </a:lnTo>
                  <a:lnTo>
                    <a:pt x="1071277" y="29909"/>
                  </a:lnTo>
                  <a:lnTo>
                    <a:pt x="1109599" y="41277"/>
                  </a:lnTo>
                  <a:lnTo>
                    <a:pt x="1147349" y="54420"/>
                  </a:lnTo>
                  <a:lnTo>
                    <a:pt x="1184445" y="69307"/>
                  </a:lnTo>
                  <a:lnTo>
                    <a:pt x="1220807" y="85909"/>
                  </a:lnTo>
                  <a:lnTo>
                    <a:pt x="1256356" y="104186"/>
                  </a:lnTo>
                  <a:lnTo>
                    <a:pt x="1291014" y="124102"/>
                  </a:lnTo>
                  <a:lnTo>
                    <a:pt x="1324706" y="145611"/>
                  </a:lnTo>
                  <a:lnTo>
                    <a:pt x="1357359" y="168668"/>
                  </a:lnTo>
                  <a:lnTo>
                    <a:pt x="1388901" y="193222"/>
                  </a:lnTo>
                  <a:lnTo>
                    <a:pt x="1419265" y="219219"/>
                  </a:lnTo>
                  <a:lnTo>
                    <a:pt x="1448383" y="246604"/>
                  </a:lnTo>
                  <a:lnTo>
                    <a:pt x="1476193" y="275316"/>
                  </a:lnTo>
                  <a:lnTo>
                    <a:pt x="1502635" y="305293"/>
                  </a:lnTo>
                  <a:lnTo>
                    <a:pt x="1527650" y="336471"/>
                  </a:lnTo>
                  <a:lnTo>
                    <a:pt x="1551186" y="368780"/>
                  </a:lnTo>
                  <a:lnTo>
                    <a:pt x="1573189" y="402152"/>
                  </a:lnTo>
                  <a:lnTo>
                    <a:pt x="1593613" y="436513"/>
                  </a:lnTo>
                  <a:lnTo>
                    <a:pt x="1612412" y="471789"/>
                  </a:lnTo>
                  <a:lnTo>
                    <a:pt x="1629547" y="507902"/>
                  </a:lnTo>
                  <a:lnTo>
                    <a:pt x="1644979" y="544776"/>
                  </a:lnTo>
                  <a:lnTo>
                    <a:pt x="1658677" y="582328"/>
                  </a:lnTo>
                  <a:lnTo>
                    <a:pt x="1670608" y="620479"/>
                  </a:lnTo>
                  <a:lnTo>
                    <a:pt x="1680748" y="659144"/>
                  </a:lnTo>
                  <a:lnTo>
                    <a:pt x="1689075" y="698239"/>
                  </a:lnTo>
                  <a:lnTo>
                    <a:pt x="1695570" y="737681"/>
                  </a:lnTo>
                  <a:lnTo>
                    <a:pt x="1700220" y="777382"/>
                  </a:lnTo>
                  <a:lnTo>
                    <a:pt x="1703014" y="817257"/>
                  </a:lnTo>
                  <a:lnTo>
                    <a:pt x="1703945" y="857218"/>
                  </a:lnTo>
                  <a:lnTo>
                    <a:pt x="846695" y="857218"/>
                  </a:lnTo>
                </a:path>
              </a:pathLst>
            </a:custGeom>
            <a:ln w="9524">
              <a:solidFill>
                <a:srgbClr val="FFFFFF"/>
              </a:solidFill>
            </a:ln>
          </p:spPr>
          <p:txBody>
            <a:bodyPr wrap="square" lIns="0" tIns="0" rIns="0" bIns="0" rtlCol="0"/>
            <a:lstStyle/>
            <a:p>
              <a:endParaRPr sz="1634"/>
            </a:p>
          </p:txBody>
        </p:sp>
      </p:grpSp>
      <p:sp>
        <p:nvSpPr>
          <p:cNvPr id="104" name="object 17">
            <a:extLst>
              <a:ext uri="{FF2B5EF4-FFF2-40B4-BE49-F238E27FC236}">
                <a16:creationId xmlns:a16="http://schemas.microsoft.com/office/drawing/2014/main" id="{3E13933F-B902-4A7B-8575-C0DAF293C16D}"/>
              </a:ext>
            </a:extLst>
          </p:cNvPr>
          <p:cNvSpPr txBox="1"/>
          <p:nvPr/>
        </p:nvSpPr>
        <p:spPr>
          <a:xfrm>
            <a:off x="4371330" y="4707344"/>
            <a:ext cx="317543" cy="137379"/>
          </a:xfrm>
          <a:prstGeom prst="rect">
            <a:avLst/>
          </a:prstGeom>
        </p:spPr>
        <p:txBody>
          <a:bodyPr vert="horz" wrap="square" lIns="0" tIns="11526" rIns="0" bIns="0" rtlCol="0">
            <a:spAutoFit/>
          </a:bodyPr>
          <a:lstStyle/>
          <a:p>
            <a:pPr marL="11527">
              <a:spcBef>
                <a:spcPts val="91"/>
              </a:spcBef>
            </a:pPr>
            <a:r>
              <a:rPr sz="817" dirty="0">
                <a:solidFill>
                  <a:srgbClr val="FFFFFF"/>
                </a:solidFill>
                <a:latin typeface="Arial"/>
                <a:cs typeface="Arial"/>
              </a:rPr>
              <a:t>47.5%</a:t>
            </a:r>
            <a:endParaRPr sz="817">
              <a:latin typeface="Arial"/>
              <a:cs typeface="Arial"/>
            </a:endParaRPr>
          </a:p>
        </p:txBody>
      </p:sp>
      <p:grpSp>
        <p:nvGrpSpPr>
          <p:cNvPr id="105" name="object 18">
            <a:extLst>
              <a:ext uri="{FF2B5EF4-FFF2-40B4-BE49-F238E27FC236}">
                <a16:creationId xmlns:a16="http://schemas.microsoft.com/office/drawing/2014/main" id="{280298DB-5807-4C2F-B790-5470AD0A746E}"/>
              </a:ext>
            </a:extLst>
          </p:cNvPr>
          <p:cNvGrpSpPr/>
          <p:nvPr/>
        </p:nvGrpSpPr>
        <p:grpSpPr>
          <a:xfrm>
            <a:off x="3700735" y="5254253"/>
            <a:ext cx="1564661" cy="908828"/>
            <a:chOff x="3560762" y="2055060"/>
            <a:chExt cx="1724025" cy="1001394"/>
          </a:xfrm>
        </p:grpSpPr>
        <p:sp>
          <p:nvSpPr>
            <p:cNvPr id="106" name="object 19">
              <a:extLst>
                <a:ext uri="{FF2B5EF4-FFF2-40B4-BE49-F238E27FC236}">
                  <a16:creationId xmlns:a16="http://schemas.microsoft.com/office/drawing/2014/main" id="{9C540DDE-53F0-4008-B327-65C5DB8D1D8C}"/>
                </a:ext>
              </a:extLst>
            </p:cNvPr>
            <p:cNvSpPr/>
            <p:nvPr/>
          </p:nvSpPr>
          <p:spPr>
            <a:xfrm>
              <a:off x="3565524" y="2059822"/>
              <a:ext cx="857250" cy="898525"/>
            </a:xfrm>
            <a:custGeom>
              <a:avLst/>
              <a:gdLst/>
              <a:ahLst/>
              <a:cxnLst/>
              <a:rect l="l" t="t" r="r" b="b"/>
              <a:pathLst>
                <a:path w="857250" h="898525">
                  <a:moveTo>
                    <a:pt x="468066" y="897918"/>
                  </a:moveTo>
                  <a:lnTo>
                    <a:pt x="423778" y="873684"/>
                  </a:lnTo>
                  <a:lnTo>
                    <a:pt x="380987" y="846881"/>
                  </a:lnTo>
                  <a:lnTo>
                    <a:pt x="339849" y="817604"/>
                  </a:lnTo>
                  <a:lnTo>
                    <a:pt x="300510" y="785961"/>
                  </a:lnTo>
                  <a:lnTo>
                    <a:pt x="263103" y="752057"/>
                  </a:lnTo>
                  <a:lnTo>
                    <a:pt x="227751" y="716005"/>
                  </a:lnTo>
                  <a:lnTo>
                    <a:pt x="194584" y="677934"/>
                  </a:lnTo>
                  <a:lnTo>
                    <a:pt x="163720" y="637982"/>
                  </a:lnTo>
                  <a:lnTo>
                    <a:pt x="135261" y="596282"/>
                  </a:lnTo>
                  <a:lnTo>
                    <a:pt x="109302" y="552974"/>
                  </a:lnTo>
                  <a:lnTo>
                    <a:pt x="85939" y="508212"/>
                  </a:lnTo>
                  <a:lnTo>
                    <a:pt x="65254" y="462158"/>
                  </a:lnTo>
                  <a:lnTo>
                    <a:pt x="47315" y="414967"/>
                  </a:lnTo>
                  <a:lnTo>
                    <a:pt x="32185" y="366795"/>
                  </a:lnTo>
                  <a:lnTo>
                    <a:pt x="19916" y="317816"/>
                  </a:lnTo>
                  <a:lnTo>
                    <a:pt x="10554" y="268206"/>
                  </a:lnTo>
                  <a:lnTo>
                    <a:pt x="4128" y="218131"/>
                  </a:lnTo>
                  <a:lnTo>
                    <a:pt x="660" y="167758"/>
                  </a:lnTo>
                  <a:lnTo>
                    <a:pt x="0" y="134103"/>
                  </a:lnTo>
                  <a:lnTo>
                    <a:pt x="165" y="117269"/>
                  </a:lnTo>
                  <a:lnTo>
                    <a:pt x="2642" y="66844"/>
                  </a:lnTo>
                  <a:lnTo>
                    <a:pt x="8083" y="16652"/>
                  </a:lnTo>
                  <a:lnTo>
                    <a:pt x="10554" y="0"/>
                  </a:lnTo>
                  <a:lnTo>
                    <a:pt x="857250" y="134103"/>
                  </a:lnTo>
                  <a:lnTo>
                    <a:pt x="468066" y="897918"/>
                  </a:lnTo>
                  <a:close/>
                </a:path>
              </a:pathLst>
            </a:custGeom>
            <a:solidFill>
              <a:srgbClr val="DB3812"/>
            </a:solidFill>
          </p:spPr>
          <p:txBody>
            <a:bodyPr wrap="square" lIns="0" tIns="0" rIns="0" bIns="0" rtlCol="0"/>
            <a:lstStyle/>
            <a:p>
              <a:endParaRPr sz="1634"/>
            </a:p>
          </p:txBody>
        </p:sp>
        <p:sp>
          <p:nvSpPr>
            <p:cNvPr id="107" name="object 20">
              <a:extLst>
                <a:ext uri="{FF2B5EF4-FFF2-40B4-BE49-F238E27FC236}">
                  <a16:creationId xmlns:a16="http://schemas.microsoft.com/office/drawing/2014/main" id="{BC9A3814-26F5-4C33-B93D-DBAA0D9BA586}"/>
                </a:ext>
              </a:extLst>
            </p:cNvPr>
            <p:cNvSpPr/>
            <p:nvPr/>
          </p:nvSpPr>
          <p:spPr>
            <a:xfrm>
              <a:off x="3565524" y="2059822"/>
              <a:ext cx="857250" cy="898525"/>
            </a:xfrm>
            <a:custGeom>
              <a:avLst/>
              <a:gdLst/>
              <a:ahLst/>
              <a:cxnLst/>
              <a:rect l="l" t="t" r="r" b="b"/>
              <a:pathLst>
                <a:path w="857250" h="898525">
                  <a:moveTo>
                    <a:pt x="857250" y="134103"/>
                  </a:moveTo>
                  <a:lnTo>
                    <a:pt x="468066" y="897918"/>
                  </a:lnTo>
                  <a:lnTo>
                    <a:pt x="453142" y="890128"/>
                  </a:lnTo>
                  <a:lnTo>
                    <a:pt x="438379" y="882050"/>
                  </a:lnTo>
                  <a:lnTo>
                    <a:pt x="395071" y="856092"/>
                  </a:lnTo>
                  <a:lnTo>
                    <a:pt x="353371" y="827633"/>
                  </a:lnTo>
                  <a:lnTo>
                    <a:pt x="313418" y="796769"/>
                  </a:lnTo>
                  <a:lnTo>
                    <a:pt x="275347" y="763601"/>
                  </a:lnTo>
                  <a:lnTo>
                    <a:pt x="239295" y="728250"/>
                  </a:lnTo>
                  <a:lnTo>
                    <a:pt x="205392" y="690842"/>
                  </a:lnTo>
                  <a:lnTo>
                    <a:pt x="173748" y="651504"/>
                  </a:lnTo>
                  <a:lnTo>
                    <a:pt x="144472" y="610366"/>
                  </a:lnTo>
                  <a:lnTo>
                    <a:pt x="117669" y="567575"/>
                  </a:lnTo>
                  <a:lnTo>
                    <a:pt x="93434" y="523286"/>
                  </a:lnTo>
                  <a:lnTo>
                    <a:pt x="71849" y="477648"/>
                  </a:lnTo>
                  <a:lnTo>
                    <a:pt x="52985" y="430812"/>
                  </a:lnTo>
                  <a:lnTo>
                    <a:pt x="36911" y="382946"/>
                  </a:lnTo>
                  <a:lnTo>
                    <a:pt x="23685" y="334224"/>
                  </a:lnTo>
                  <a:lnTo>
                    <a:pt x="13350" y="284808"/>
                  </a:lnTo>
                  <a:lnTo>
                    <a:pt x="5941" y="234862"/>
                  </a:lnTo>
                  <a:lnTo>
                    <a:pt x="1486" y="184567"/>
                  </a:lnTo>
                  <a:lnTo>
                    <a:pt x="0" y="134103"/>
                  </a:lnTo>
                  <a:lnTo>
                    <a:pt x="165" y="117269"/>
                  </a:lnTo>
                  <a:lnTo>
                    <a:pt x="2642" y="66844"/>
                  </a:lnTo>
                  <a:lnTo>
                    <a:pt x="8083" y="16652"/>
                  </a:lnTo>
                  <a:lnTo>
                    <a:pt x="10554" y="0"/>
                  </a:lnTo>
                  <a:lnTo>
                    <a:pt x="857250" y="134103"/>
                  </a:lnTo>
                </a:path>
              </a:pathLst>
            </a:custGeom>
            <a:ln w="9524">
              <a:solidFill>
                <a:srgbClr val="FFFFFF"/>
              </a:solidFill>
            </a:ln>
          </p:spPr>
          <p:txBody>
            <a:bodyPr wrap="square" lIns="0" tIns="0" rIns="0" bIns="0" rtlCol="0"/>
            <a:lstStyle/>
            <a:p>
              <a:endParaRPr sz="1634"/>
            </a:p>
          </p:txBody>
        </p:sp>
        <p:sp>
          <p:nvSpPr>
            <p:cNvPr id="108" name="object 21">
              <a:extLst>
                <a:ext uri="{FF2B5EF4-FFF2-40B4-BE49-F238E27FC236}">
                  <a16:creationId xmlns:a16="http://schemas.microsoft.com/office/drawing/2014/main" id="{9344E434-C1B2-4E15-B704-A34EADFABE33}"/>
                </a:ext>
              </a:extLst>
            </p:cNvPr>
            <p:cNvSpPr/>
            <p:nvPr/>
          </p:nvSpPr>
          <p:spPr>
            <a:xfrm>
              <a:off x="4033591" y="2193925"/>
              <a:ext cx="1246505" cy="857250"/>
            </a:xfrm>
            <a:custGeom>
              <a:avLst/>
              <a:gdLst/>
              <a:ahLst/>
              <a:cxnLst/>
              <a:rect l="l" t="t" r="r" b="b"/>
              <a:pathLst>
                <a:path w="1246504" h="857250">
                  <a:moveTo>
                    <a:pt x="395495" y="857226"/>
                  </a:moveTo>
                  <a:lnTo>
                    <a:pt x="354474" y="856547"/>
                  </a:lnTo>
                  <a:lnTo>
                    <a:pt x="313537" y="853905"/>
                  </a:lnTo>
                  <a:lnTo>
                    <a:pt x="272773" y="849309"/>
                  </a:lnTo>
                  <a:lnTo>
                    <a:pt x="232272" y="842767"/>
                  </a:lnTo>
                  <a:lnTo>
                    <a:pt x="192130" y="834294"/>
                  </a:lnTo>
                  <a:lnTo>
                    <a:pt x="152443" y="823912"/>
                  </a:lnTo>
                  <a:lnTo>
                    <a:pt x="113298" y="811643"/>
                  </a:lnTo>
                  <a:lnTo>
                    <a:pt x="74782" y="797514"/>
                  </a:lnTo>
                  <a:lnTo>
                    <a:pt x="36986" y="781559"/>
                  </a:lnTo>
                  <a:lnTo>
                    <a:pt x="0" y="763815"/>
                  </a:lnTo>
                  <a:lnTo>
                    <a:pt x="389183" y="0"/>
                  </a:lnTo>
                  <a:lnTo>
                    <a:pt x="1246433" y="0"/>
                  </a:lnTo>
                  <a:lnTo>
                    <a:pt x="1246324" y="13677"/>
                  </a:lnTo>
                  <a:lnTo>
                    <a:pt x="1244688" y="54667"/>
                  </a:lnTo>
                  <a:lnTo>
                    <a:pt x="1241093" y="95531"/>
                  </a:lnTo>
                  <a:lnTo>
                    <a:pt x="1235547" y="136181"/>
                  </a:lnTo>
                  <a:lnTo>
                    <a:pt x="1228063" y="176518"/>
                  </a:lnTo>
                  <a:lnTo>
                    <a:pt x="1218657" y="216448"/>
                  </a:lnTo>
                  <a:lnTo>
                    <a:pt x="1207353" y="255882"/>
                  </a:lnTo>
                  <a:lnTo>
                    <a:pt x="1194173" y="294734"/>
                  </a:lnTo>
                  <a:lnTo>
                    <a:pt x="1179150" y="332910"/>
                  </a:lnTo>
                  <a:lnTo>
                    <a:pt x="1162320" y="370321"/>
                  </a:lnTo>
                  <a:lnTo>
                    <a:pt x="1143718" y="406883"/>
                  </a:lnTo>
                  <a:lnTo>
                    <a:pt x="1123387" y="442517"/>
                  </a:lnTo>
                  <a:lnTo>
                    <a:pt x="1101375" y="477138"/>
                  </a:lnTo>
                  <a:lnTo>
                    <a:pt x="1077733" y="510663"/>
                  </a:lnTo>
                  <a:lnTo>
                    <a:pt x="1052514" y="543018"/>
                  </a:lnTo>
                  <a:lnTo>
                    <a:pt x="1025774" y="574133"/>
                  </a:lnTo>
                  <a:lnTo>
                    <a:pt x="997577" y="603932"/>
                  </a:lnTo>
                  <a:lnTo>
                    <a:pt x="967988" y="632346"/>
                  </a:lnTo>
                  <a:lnTo>
                    <a:pt x="937074" y="659312"/>
                  </a:lnTo>
                  <a:lnTo>
                    <a:pt x="904902" y="684770"/>
                  </a:lnTo>
                  <a:lnTo>
                    <a:pt x="871549" y="708660"/>
                  </a:lnTo>
                  <a:lnTo>
                    <a:pt x="837095" y="730925"/>
                  </a:lnTo>
                  <a:lnTo>
                    <a:pt x="801615" y="751517"/>
                  </a:lnTo>
                  <a:lnTo>
                    <a:pt x="765187" y="770388"/>
                  </a:lnTo>
                  <a:lnTo>
                    <a:pt x="727898" y="787495"/>
                  </a:lnTo>
                  <a:lnTo>
                    <a:pt x="689836" y="802798"/>
                  </a:lnTo>
                  <a:lnTo>
                    <a:pt x="651086" y="816262"/>
                  </a:lnTo>
                  <a:lnTo>
                    <a:pt x="611733" y="827858"/>
                  </a:lnTo>
                  <a:lnTo>
                    <a:pt x="571870" y="837557"/>
                  </a:lnTo>
                  <a:lnTo>
                    <a:pt x="531592" y="845338"/>
                  </a:lnTo>
                  <a:lnTo>
                    <a:pt x="490988" y="851183"/>
                  </a:lnTo>
                  <a:lnTo>
                    <a:pt x="450148" y="855079"/>
                  </a:lnTo>
                  <a:lnTo>
                    <a:pt x="409167" y="857016"/>
                  </a:lnTo>
                  <a:lnTo>
                    <a:pt x="395495" y="857226"/>
                  </a:lnTo>
                  <a:close/>
                </a:path>
              </a:pathLst>
            </a:custGeom>
            <a:solidFill>
              <a:srgbClr val="3366CC"/>
            </a:solidFill>
          </p:spPr>
          <p:txBody>
            <a:bodyPr wrap="square" lIns="0" tIns="0" rIns="0" bIns="0" rtlCol="0"/>
            <a:lstStyle/>
            <a:p>
              <a:endParaRPr sz="1634"/>
            </a:p>
          </p:txBody>
        </p:sp>
        <p:sp>
          <p:nvSpPr>
            <p:cNvPr id="109" name="object 22">
              <a:extLst>
                <a:ext uri="{FF2B5EF4-FFF2-40B4-BE49-F238E27FC236}">
                  <a16:creationId xmlns:a16="http://schemas.microsoft.com/office/drawing/2014/main" id="{AC97572A-F71E-468C-95CF-AF5E40F3900C}"/>
                </a:ext>
              </a:extLst>
            </p:cNvPr>
            <p:cNvSpPr/>
            <p:nvPr/>
          </p:nvSpPr>
          <p:spPr>
            <a:xfrm>
              <a:off x="4033591" y="2193925"/>
              <a:ext cx="1246505" cy="857250"/>
            </a:xfrm>
            <a:custGeom>
              <a:avLst/>
              <a:gdLst/>
              <a:ahLst/>
              <a:cxnLst/>
              <a:rect l="l" t="t" r="r" b="b"/>
              <a:pathLst>
                <a:path w="1246504" h="857250">
                  <a:moveTo>
                    <a:pt x="389183" y="0"/>
                  </a:moveTo>
                  <a:lnTo>
                    <a:pt x="1246433" y="0"/>
                  </a:lnTo>
                  <a:lnTo>
                    <a:pt x="1246324" y="13677"/>
                  </a:lnTo>
                  <a:lnTo>
                    <a:pt x="1244688" y="54667"/>
                  </a:lnTo>
                  <a:lnTo>
                    <a:pt x="1241093" y="95531"/>
                  </a:lnTo>
                  <a:lnTo>
                    <a:pt x="1235547" y="136181"/>
                  </a:lnTo>
                  <a:lnTo>
                    <a:pt x="1228063" y="176518"/>
                  </a:lnTo>
                  <a:lnTo>
                    <a:pt x="1218657" y="216448"/>
                  </a:lnTo>
                  <a:lnTo>
                    <a:pt x="1207353" y="255882"/>
                  </a:lnTo>
                  <a:lnTo>
                    <a:pt x="1194173" y="294734"/>
                  </a:lnTo>
                  <a:lnTo>
                    <a:pt x="1179150" y="332910"/>
                  </a:lnTo>
                  <a:lnTo>
                    <a:pt x="1162320" y="370321"/>
                  </a:lnTo>
                  <a:lnTo>
                    <a:pt x="1143718" y="406883"/>
                  </a:lnTo>
                  <a:lnTo>
                    <a:pt x="1123387" y="442517"/>
                  </a:lnTo>
                  <a:lnTo>
                    <a:pt x="1101375" y="477138"/>
                  </a:lnTo>
                  <a:lnTo>
                    <a:pt x="1077733" y="510663"/>
                  </a:lnTo>
                  <a:lnTo>
                    <a:pt x="1052514" y="543018"/>
                  </a:lnTo>
                  <a:lnTo>
                    <a:pt x="1025774" y="574133"/>
                  </a:lnTo>
                  <a:lnTo>
                    <a:pt x="997577" y="603932"/>
                  </a:lnTo>
                  <a:lnTo>
                    <a:pt x="967988" y="632346"/>
                  </a:lnTo>
                  <a:lnTo>
                    <a:pt x="937074" y="659312"/>
                  </a:lnTo>
                  <a:lnTo>
                    <a:pt x="904902" y="684770"/>
                  </a:lnTo>
                  <a:lnTo>
                    <a:pt x="871549" y="708660"/>
                  </a:lnTo>
                  <a:lnTo>
                    <a:pt x="837095" y="730925"/>
                  </a:lnTo>
                  <a:lnTo>
                    <a:pt x="801615" y="751517"/>
                  </a:lnTo>
                  <a:lnTo>
                    <a:pt x="765187" y="770388"/>
                  </a:lnTo>
                  <a:lnTo>
                    <a:pt x="727898" y="787495"/>
                  </a:lnTo>
                  <a:lnTo>
                    <a:pt x="689836" y="802798"/>
                  </a:lnTo>
                  <a:lnTo>
                    <a:pt x="651086" y="816262"/>
                  </a:lnTo>
                  <a:lnTo>
                    <a:pt x="611733" y="827858"/>
                  </a:lnTo>
                  <a:lnTo>
                    <a:pt x="571870" y="837557"/>
                  </a:lnTo>
                  <a:lnTo>
                    <a:pt x="531592" y="845338"/>
                  </a:lnTo>
                  <a:lnTo>
                    <a:pt x="490988" y="851183"/>
                  </a:lnTo>
                  <a:lnTo>
                    <a:pt x="450148" y="855079"/>
                  </a:lnTo>
                  <a:lnTo>
                    <a:pt x="409167" y="857016"/>
                  </a:lnTo>
                  <a:lnTo>
                    <a:pt x="395495" y="857226"/>
                  </a:lnTo>
                  <a:lnTo>
                    <a:pt x="381821" y="857218"/>
                  </a:lnTo>
                  <a:lnTo>
                    <a:pt x="340816" y="855884"/>
                  </a:lnTo>
                  <a:lnTo>
                    <a:pt x="299923" y="852590"/>
                  </a:lnTo>
                  <a:lnTo>
                    <a:pt x="259237" y="847343"/>
                  </a:lnTo>
                  <a:lnTo>
                    <a:pt x="218849" y="840157"/>
                  </a:lnTo>
                  <a:lnTo>
                    <a:pt x="178848" y="831045"/>
                  </a:lnTo>
                  <a:lnTo>
                    <a:pt x="139328" y="820030"/>
                  </a:lnTo>
                  <a:lnTo>
                    <a:pt x="100384" y="807138"/>
                  </a:lnTo>
                  <a:lnTo>
                    <a:pt x="62101" y="792398"/>
                  </a:lnTo>
                  <a:lnTo>
                    <a:pt x="24564" y="775842"/>
                  </a:lnTo>
                  <a:lnTo>
                    <a:pt x="0" y="763815"/>
                  </a:lnTo>
                  <a:lnTo>
                    <a:pt x="389183" y="0"/>
                  </a:lnTo>
                </a:path>
              </a:pathLst>
            </a:custGeom>
            <a:ln w="9524">
              <a:solidFill>
                <a:srgbClr val="FFFFFF"/>
              </a:solidFill>
            </a:ln>
          </p:spPr>
          <p:txBody>
            <a:bodyPr wrap="square" lIns="0" tIns="0" rIns="0" bIns="0" rtlCol="0"/>
            <a:lstStyle/>
            <a:p>
              <a:endParaRPr sz="1634"/>
            </a:p>
          </p:txBody>
        </p:sp>
      </p:grpSp>
      <p:sp>
        <p:nvSpPr>
          <p:cNvPr id="110" name="object 23">
            <a:extLst>
              <a:ext uri="{FF2B5EF4-FFF2-40B4-BE49-F238E27FC236}">
                <a16:creationId xmlns:a16="http://schemas.microsoft.com/office/drawing/2014/main" id="{02C9E676-38BA-42A6-8250-E413D008CFEA}"/>
              </a:ext>
            </a:extLst>
          </p:cNvPr>
          <p:cNvSpPr txBox="1"/>
          <p:nvPr/>
        </p:nvSpPr>
        <p:spPr>
          <a:xfrm>
            <a:off x="3870357" y="5554790"/>
            <a:ext cx="1056939" cy="352886"/>
          </a:xfrm>
          <a:prstGeom prst="rect">
            <a:avLst/>
          </a:prstGeom>
        </p:spPr>
        <p:txBody>
          <a:bodyPr vert="horz" wrap="square" lIns="0" tIns="11526" rIns="0" bIns="0" rtlCol="0">
            <a:spAutoFit/>
          </a:bodyPr>
          <a:lstStyle/>
          <a:p>
            <a:pPr marL="11527">
              <a:spcBef>
                <a:spcPts val="91"/>
              </a:spcBef>
            </a:pPr>
            <a:r>
              <a:rPr sz="817" dirty="0">
                <a:solidFill>
                  <a:srgbClr val="FFFFFF"/>
                </a:solidFill>
                <a:latin typeface="Arial"/>
                <a:cs typeface="Arial"/>
              </a:rPr>
              <a:t>20%</a:t>
            </a:r>
            <a:endParaRPr sz="817">
              <a:latin typeface="Arial"/>
              <a:cs typeface="Arial"/>
            </a:endParaRPr>
          </a:p>
          <a:p>
            <a:pPr marR="4611" algn="r">
              <a:spcBef>
                <a:spcPts val="690"/>
              </a:spcBef>
            </a:pPr>
            <a:r>
              <a:rPr sz="817" dirty="0">
                <a:solidFill>
                  <a:srgbClr val="FFFFFF"/>
                </a:solidFill>
                <a:latin typeface="Arial"/>
                <a:cs typeface="Arial"/>
              </a:rPr>
              <a:t>32.5%</a:t>
            </a:r>
            <a:endParaRPr sz="817">
              <a:latin typeface="Arial"/>
              <a:cs typeface="Arial"/>
            </a:endParaRPr>
          </a:p>
        </p:txBody>
      </p:sp>
      <p:pic>
        <p:nvPicPr>
          <p:cNvPr id="111" name="Picture 110">
            <a:extLst>
              <a:ext uri="{FF2B5EF4-FFF2-40B4-BE49-F238E27FC236}">
                <a16:creationId xmlns:a16="http://schemas.microsoft.com/office/drawing/2014/main" id="{CA70078E-096A-4F88-9770-1D30A0BC3B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8834" y="111942"/>
            <a:ext cx="1375234" cy="97155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object 5"/>
          <p:cNvSpPr/>
          <p:nvPr/>
        </p:nvSpPr>
        <p:spPr>
          <a:xfrm>
            <a:off x="3339833" y="1124443"/>
            <a:ext cx="5523860" cy="2740318"/>
          </a:xfrm>
          <a:custGeom>
            <a:avLst/>
            <a:gdLst/>
            <a:ahLst/>
            <a:cxnLst/>
            <a:rect l="l" t="t" r="r" b="b"/>
            <a:pathLst>
              <a:path w="6086475" h="3019425">
                <a:moveTo>
                  <a:pt x="0" y="2947987"/>
                </a:moveTo>
                <a:lnTo>
                  <a:pt x="0" y="71437"/>
                </a:lnTo>
                <a:lnTo>
                  <a:pt x="0" y="66744"/>
                </a:lnTo>
                <a:lnTo>
                  <a:pt x="457" y="62098"/>
                </a:lnTo>
                <a:lnTo>
                  <a:pt x="12039" y="31746"/>
                </a:lnTo>
                <a:lnTo>
                  <a:pt x="14645" y="27844"/>
                </a:lnTo>
                <a:lnTo>
                  <a:pt x="17606" y="24240"/>
                </a:lnTo>
                <a:lnTo>
                  <a:pt x="20923" y="20924"/>
                </a:lnTo>
                <a:lnTo>
                  <a:pt x="24240" y="17607"/>
                </a:lnTo>
                <a:lnTo>
                  <a:pt x="27848" y="14645"/>
                </a:lnTo>
                <a:lnTo>
                  <a:pt x="31749" y="12036"/>
                </a:lnTo>
                <a:lnTo>
                  <a:pt x="35649" y="9426"/>
                </a:lnTo>
                <a:lnTo>
                  <a:pt x="39765" y="7227"/>
                </a:lnTo>
                <a:lnTo>
                  <a:pt x="44099" y="5436"/>
                </a:lnTo>
                <a:lnTo>
                  <a:pt x="48433" y="3641"/>
                </a:lnTo>
                <a:lnTo>
                  <a:pt x="52900" y="2287"/>
                </a:lnTo>
                <a:lnTo>
                  <a:pt x="57500" y="1371"/>
                </a:lnTo>
                <a:lnTo>
                  <a:pt x="62101" y="456"/>
                </a:lnTo>
                <a:lnTo>
                  <a:pt x="66747" y="0"/>
                </a:lnTo>
                <a:lnTo>
                  <a:pt x="71437" y="0"/>
                </a:lnTo>
                <a:lnTo>
                  <a:pt x="6015037" y="0"/>
                </a:lnTo>
                <a:lnTo>
                  <a:pt x="6019727" y="0"/>
                </a:lnTo>
                <a:lnTo>
                  <a:pt x="6024373" y="456"/>
                </a:lnTo>
                <a:lnTo>
                  <a:pt x="6028973" y="1371"/>
                </a:lnTo>
                <a:lnTo>
                  <a:pt x="6033573" y="2287"/>
                </a:lnTo>
                <a:lnTo>
                  <a:pt x="6038039" y="3641"/>
                </a:lnTo>
                <a:lnTo>
                  <a:pt x="6042373" y="5436"/>
                </a:lnTo>
                <a:lnTo>
                  <a:pt x="6046707" y="7227"/>
                </a:lnTo>
                <a:lnTo>
                  <a:pt x="6050824" y="9426"/>
                </a:lnTo>
                <a:lnTo>
                  <a:pt x="6054724" y="12036"/>
                </a:lnTo>
                <a:lnTo>
                  <a:pt x="6058625" y="14645"/>
                </a:lnTo>
                <a:lnTo>
                  <a:pt x="6062234" y="17607"/>
                </a:lnTo>
                <a:lnTo>
                  <a:pt x="6065550" y="20924"/>
                </a:lnTo>
                <a:lnTo>
                  <a:pt x="6068867" y="24240"/>
                </a:lnTo>
                <a:lnTo>
                  <a:pt x="6071829" y="27844"/>
                </a:lnTo>
                <a:lnTo>
                  <a:pt x="6074434" y="31746"/>
                </a:lnTo>
                <a:lnTo>
                  <a:pt x="6077040" y="35649"/>
                </a:lnTo>
                <a:lnTo>
                  <a:pt x="6085101" y="57498"/>
                </a:lnTo>
                <a:lnTo>
                  <a:pt x="6086017" y="62098"/>
                </a:lnTo>
                <a:lnTo>
                  <a:pt x="6086474" y="66744"/>
                </a:lnTo>
                <a:lnTo>
                  <a:pt x="6086474" y="71437"/>
                </a:lnTo>
                <a:lnTo>
                  <a:pt x="6086474" y="2947987"/>
                </a:lnTo>
                <a:lnTo>
                  <a:pt x="6086474" y="2952680"/>
                </a:lnTo>
                <a:lnTo>
                  <a:pt x="6086017" y="2957321"/>
                </a:lnTo>
                <a:lnTo>
                  <a:pt x="6085101" y="2961916"/>
                </a:lnTo>
                <a:lnTo>
                  <a:pt x="6084186" y="2966516"/>
                </a:lnTo>
                <a:lnTo>
                  <a:pt x="6082831" y="2970986"/>
                </a:lnTo>
                <a:lnTo>
                  <a:pt x="6081036" y="2975315"/>
                </a:lnTo>
                <a:lnTo>
                  <a:pt x="6079241" y="2979650"/>
                </a:lnTo>
                <a:lnTo>
                  <a:pt x="6077040" y="2983766"/>
                </a:lnTo>
                <a:lnTo>
                  <a:pt x="6074434" y="2987668"/>
                </a:lnTo>
                <a:lnTo>
                  <a:pt x="6071829" y="2991570"/>
                </a:lnTo>
                <a:lnTo>
                  <a:pt x="6068867" y="2995179"/>
                </a:lnTo>
                <a:lnTo>
                  <a:pt x="6065550" y="2998495"/>
                </a:lnTo>
                <a:lnTo>
                  <a:pt x="6062234" y="3001812"/>
                </a:lnTo>
                <a:lnTo>
                  <a:pt x="6028972" y="3018048"/>
                </a:lnTo>
                <a:lnTo>
                  <a:pt x="6024372" y="3018964"/>
                </a:lnTo>
                <a:lnTo>
                  <a:pt x="6019727" y="3019424"/>
                </a:lnTo>
                <a:lnTo>
                  <a:pt x="6015037" y="3019424"/>
                </a:lnTo>
                <a:lnTo>
                  <a:pt x="71437" y="3019424"/>
                </a:lnTo>
                <a:lnTo>
                  <a:pt x="66747" y="3019424"/>
                </a:lnTo>
                <a:lnTo>
                  <a:pt x="62101" y="3018964"/>
                </a:lnTo>
                <a:lnTo>
                  <a:pt x="24240" y="3001812"/>
                </a:lnTo>
                <a:lnTo>
                  <a:pt x="20923" y="2998495"/>
                </a:lnTo>
                <a:lnTo>
                  <a:pt x="17606" y="2995179"/>
                </a:lnTo>
                <a:lnTo>
                  <a:pt x="5437" y="2975315"/>
                </a:lnTo>
                <a:lnTo>
                  <a:pt x="3642" y="2970986"/>
                </a:lnTo>
                <a:lnTo>
                  <a:pt x="2287" y="2966516"/>
                </a:lnTo>
                <a:lnTo>
                  <a:pt x="1372" y="2961916"/>
                </a:lnTo>
                <a:lnTo>
                  <a:pt x="457" y="2957321"/>
                </a:lnTo>
                <a:lnTo>
                  <a:pt x="0" y="2952680"/>
                </a:lnTo>
                <a:lnTo>
                  <a:pt x="0" y="2947987"/>
                </a:lnTo>
                <a:close/>
              </a:path>
            </a:pathLst>
          </a:custGeom>
          <a:ln w="9524">
            <a:solidFill>
              <a:srgbClr val="D9DBDF"/>
            </a:solidFill>
          </a:ln>
        </p:spPr>
        <p:txBody>
          <a:bodyPr wrap="square" lIns="0" tIns="0" rIns="0" bIns="0" rtlCol="0"/>
          <a:lstStyle/>
          <a:p>
            <a:endParaRPr sz="1634"/>
          </a:p>
        </p:txBody>
      </p:sp>
      <p:sp>
        <p:nvSpPr>
          <p:cNvPr id="7" name="object 7"/>
          <p:cNvSpPr txBox="1"/>
          <p:nvPr/>
        </p:nvSpPr>
        <p:spPr>
          <a:xfrm>
            <a:off x="3540098" y="1298776"/>
            <a:ext cx="2376095" cy="706701"/>
          </a:xfrm>
          <a:prstGeom prst="rect">
            <a:avLst/>
          </a:prstGeom>
        </p:spPr>
        <p:txBody>
          <a:bodyPr vert="horz" wrap="square" lIns="0" tIns="11526" rIns="0" bIns="0" rtlCol="0">
            <a:spAutoFit/>
          </a:bodyPr>
          <a:lstStyle/>
          <a:p>
            <a:pPr marL="11527">
              <a:spcBef>
                <a:spcPts val="91"/>
              </a:spcBef>
            </a:pPr>
            <a:r>
              <a:rPr sz="1400" spc="77" dirty="0">
                <a:solidFill>
                  <a:srgbClr val="202024"/>
                </a:solidFill>
                <a:latin typeface="Calibri"/>
                <a:cs typeface="Calibri"/>
              </a:rPr>
              <a:t>Do</a:t>
            </a:r>
            <a:r>
              <a:rPr sz="1400" spc="9" dirty="0">
                <a:solidFill>
                  <a:srgbClr val="202024"/>
                </a:solidFill>
                <a:latin typeface="Calibri"/>
                <a:cs typeface="Calibri"/>
              </a:rPr>
              <a:t> </a:t>
            </a:r>
            <a:r>
              <a:rPr sz="1400" spc="54" dirty="0">
                <a:solidFill>
                  <a:srgbClr val="202024"/>
                </a:solidFill>
                <a:latin typeface="Calibri"/>
                <a:cs typeface="Calibri"/>
              </a:rPr>
              <a:t>you</a:t>
            </a:r>
            <a:r>
              <a:rPr sz="1400" spc="14" dirty="0">
                <a:solidFill>
                  <a:srgbClr val="202024"/>
                </a:solidFill>
                <a:latin typeface="Calibri"/>
                <a:cs typeface="Calibri"/>
              </a:rPr>
              <a:t> </a:t>
            </a:r>
            <a:r>
              <a:rPr sz="1400" spc="23" dirty="0">
                <a:solidFill>
                  <a:srgbClr val="202024"/>
                </a:solidFill>
                <a:latin typeface="Calibri"/>
                <a:cs typeface="Calibri"/>
              </a:rPr>
              <a:t>like</a:t>
            </a:r>
            <a:r>
              <a:rPr sz="1400" spc="14" dirty="0">
                <a:solidFill>
                  <a:srgbClr val="202024"/>
                </a:solidFill>
                <a:latin typeface="Calibri"/>
                <a:cs typeface="Calibri"/>
              </a:rPr>
              <a:t> </a:t>
            </a:r>
            <a:r>
              <a:rPr sz="1400" spc="73" dirty="0">
                <a:solidFill>
                  <a:srgbClr val="202024"/>
                </a:solidFill>
                <a:latin typeface="Calibri"/>
                <a:cs typeface="Calibri"/>
              </a:rPr>
              <a:t>land-based</a:t>
            </a:r>
            <a:r>
              <a:rPr sz="1400" spc="9" dirty="0">
                <a:solidFill>
                  <a:srgbClr val="202024"/>
                </a:solidFill>
                <a:latin typeface="Calibri"/>
                <a:cs typeface="Calibri"/>
              </a:rPr>
              <a:t> </a:t>
            </a:r>
            <a:r>
              <a:rPr sz="1400" spc="54" dirty="0">
                <a:solidFill>
                  <a:srgbClr val="202024"/>
                </a:solidFill>
                <a:latin typeface="Calibri"/>
                <a:cs typeface="Calibri"/>
              </a:rPr>
              <a:t>social</a:t>
            </a:r>
            <a:r>
              <a:rPr sz="1400" spc="14" dirty="0">
                <a:solidFill>
                  <a:srgbClr val="202024"/>
                </a:solidFill>
                <a:latin typeface="Calibri"/>
                <a:cs typeface="Calibri"/>
              </a:rPr>
              <a:t> </a:t>
            </a:r>
            <a:r>
              <a:rPr sz="1400" spc="54" dirty="0">
                <a:solidFill>
                  <a:srgbClr val="202024"/>
                </a:solidFill>
                <a:latin typeface="Calibri"/>
                <a:cs typeface="Calibri"/>
              </a:rPr>
              <a:t>events?</a:t>
            </a:r>
            <a:endParaRPr sz="1400" dirty="0">
              <a:latin typeface="Calibri"/>
              <a:cs typeface="Calibri"/>
            </a:endParaRPr>
          </a:p>
          <a:p>
            <a:pPr marL="11527">
              <a:spcBef>
                <a:spcPts val="803"/>
              </a:spcBef>
            </a:pPr>
            <a:r>
              <a:rPr sz="1050" spc="9" dirty="0">
                <a:solidFill>
                  <a:srgbClr val="202024"/>
                </a:solidFill>
                <a:latin typeface="Roboto"/>
                <a:cs typeface="Roboto"/>
              </a:rPr>
              <a:t>40</a:t>
            </a:r>
            <a:r>
              <a:rPr sz="1050" dirty="0">
                <a:solidFill>
                  <a:srgbClr val="202024"/>
                </a:solidFill>
                <a:latin typeface="Roboto"/>
                <a:cs typeface="Roboto"/>
              </a:rPr>
              <a:t> </a:t>
            </a:r>
            <a:r>
              <a:rPr sz="1050" spc="14" dirty="0">
                <a:solidFill>
                  <a:srgbClr val="202024"/>
                </a:solidFill>
                <a:latin typeface="Roboto"/>
                <a:cs typeface="Roboto"/>
              </a:rPr>
              <a:t>responses</a:t>
            </a:r>
            <a:endParaRPr sz="1050" dirty="0">
              <a:latin typeface="Roboto"/>
              <a:cs typeface="Roboto"/>
            </a:endParaRPr>
          </a:p>
        </p:txBody>
      </p:sp>
      <p:pic>
        <p:nvPicPr>
          <p:cNvPr id="26" name="object 26"/>
          <p:cNvPicPr/>
          <p:nvPr/>
        </p:nvPicPr>
        <p:blipFill>
          <a:blip r:embed="rId2" cstate="print"/>
          <a:stretch>
            <a:fillRect/>
          </a:stretch>
        </p:blipFill>
        <p:spPr>
          <a:xfrm>
            <a:off x="6871126" y="2010509"/>
            <a:ext cx="103734" cy="103734"/>
          </a:xfrm>
          <a:prstGeom prst="rect">
            <a:avLst/>
          </a:prstGeom>
        </p:spPr>
      </p:pic>
      <p:sp>
        <p:nvSpPr>
          <p:cNvPr id="27" name="object 27"/>
          <p:cNvSpPr txBox="1"/>
          <p:nvPr/>
        </p:nvSpPr>
        <p:spPr>
          <a:xfrm>
            <a:off x="7006558" y="1943659"/>
            <a:ext cx="192485" cy="326020"/>
          </a:xfrm>
          <a:prstGeom prst="rect">
            <a:avLst/>
          </a:prstGeom>
        </p:spPr>
        <p:txBody>
          <a:bodyPr vert="horz" wrap="square" lIns="0" tIns="11526" rIns="0" bIns="0" rtlCol="0">
            <a:spAutoFit/>
          </a:bodyPr>
          <a:lstStyle/>
          <a:p>
            <a:pPr marL="11527" marR="4611">
              <a:lnSpc>
                <a:spcPct val="131900"/>
              </a:lnSpc>
              <a:spcBef>
                <a:spcPts val="91"/>
              </a:spcBef>
            </a:pPr>
            <a:r>
              <a:rPr sz="817" spc="-77" dirty="0">
                <a:solidFill>
                  <a:srgbClr val="212121"/>
                </a:solidFill>
                <a:latin typeface="Arial"/>
                <a:cs typeface="Arial"/>
              </a:rPr>
              <a:t>Y</a:t>
            </a:r>
            <a:r>
              <a:rPr sz="817" dirty="0">
                <a:solidFill>
                  <a:srgbClr val="212121"/>
                </a:solidFill>
                <a:latin typeface="Arial"/>
                <a:cs typeface="Arial"/>
              </a:rPr>
              <a:t>es  No</a:t>
            </a:r>
            <a:endParaRPr sz="817">
              <a:latin typeface="Arial"/>
              <a:cs typeface="Arial"/>
            </a:endParaRPr>
          </a:p>
        </p:txBody>
      </p:sp>
      <p:grpSp>
        <p:nvGrpSpPr>
          <p:cNvPr id="28" name="object 28"/>
          <p:cNvGrpSpPr/>
          <p:nvPr/>
        </p:nvGrpSpPr>
        <p:grpSpPr>
          <a:xfrm>
            <a:off x="5258920" y="2174756"/>
            <a:ext cx="1716229" cy="618373"/>
            <a:chOff x="4418012" y="4660900"/>
            <a:chExt cx="1891030" cy="681355"/>
          </a:xfrm>
        </p:grpSpPr>
        <p:pic>
          <p:nvPicPr>
            <p:cNvPr id="29" name="object 29"/>
            <p:cNvPicPr/>
            <p:nvPr/>
          </p:nvPicPr>
          <p:blipFill>
            <a:blip r:embed="rId3" cstate="print"/>
            <a:stretch>
              <a:fillRect/>
            </a:stretch>
          </p:blipFill>
          <p:spPr>
            <a:xfrm>
              <a:off x="6194424" y="4660900"/>
              <a:ext cx="114300" cy="114299"/>
            </a:xfrm>
            <a:prstGeom prst="rect">
              <a:avLst/>
            </a:prstGeom>
          </p:spPr>
        </p:pic>
        <p:sp>
          <p:nvSpPr>
            <p:cNvPr id="30" name="object 30"/>
            <p:cNvSpPr/>
            <p:nvPr/>
          </p:nvSpPr>
          <p:spPr>
            <a:xfrm>
              <a:off x="4422775" y="4833296"/>
              <a:ext cx="857250" cy="504190"/>
            </a:xfrm>
            <a:custGeom>
              <a:avLst/>
              <a:gdLst/>
              <a:ahLst/>
              <a:cxnLst/>
              <a:rect l="l" t="t" r="r" b="b"/>
              <a:pathLst>
                <a:path w="857250" h="504189">
                  <a:moveTo>
                    <a:pt x="857249" y="503878"/>
                  </a:moveTo>
                  <a:lnTo>
                    <a:pt x="0" y="503878"/>
                  </a:lnTo>
                  <a:lnTo>
                    <a:pt x="693529" y="0"/>
                  </a:lnTo>
                  <a:lnTo>
                    <a:pt x="730929" y="55964"/>
                  </a:lnTo>
                  <a:lnTo>
                    <a:pt x="763815" y="114695"/>
                  </a:lnTo>
                  <a:lnTo>
                    <a:pt x="791999" y="175822"/>
                  </a:lnTo>
                  <a:lnTo>
                    <a:pt x="815293" y="238974"/>
                  </a:lnTo>
                  <a:lnTo>
                    <a:pt x="833568" y="303756"/>
                  </a:lnTo>
                  <a:lnTo>
                    <a:pt x="846695" y="369775"/>
                  </a:lnTo>
                  <a:lnTo>
                    <a:pt x="854611" y="436619"/>
                  </a:lnTo>
                  <a:lnTo>
                    <a:pt x="857249" y="503878"/>
                  </a:lnTo>
                  <a:close/>
                </a:path>
              </a:pathLst>
            </a:custGeom>
            <a:solidFill>
              <a:srgbClr val="DB3812"/>
            </a:solidFill>
          </p:spPr>
          <p:txBody>
            <a:bodyPr wrap="square" lIns="0" tIns="0" rIns="0" bIns="0" rtlCol="0"/>
            <a:lstStyle/>
            <a:p>
              <a:endParaRPr sz="1634"/>
            </a:p>
          </p:txBody>
        </p:sp>
        <p:sp>
          <p:nvSpPr>
            <p:cNvPr id="31" name="object 31"/>
            <p:cNvSpPr/>
            <p:nvPr/>
          </p:nvSpPr>
          <p:spPr>
            <a:xfrm>
              <a:off x="4422775" y="4833296"/>
              <a:ext cx="857250" cy="504190"/>
            </a:xfrm>
            <a:custGeom>
              <a:avLst/>
              <a:gdLst/>
              <a:ahLst/>
              <a:cxnLst/>
              <a:rect l="l" t="t" r="r" b="b"/>
              <a:pathLst>
                <a:path w="857250" h="504189">
                  <a:moveTo>
                    <a:pt x="0" y="503878"/>
                  </a:moveTo>
                  <a:lnTo>
                    <a:pt x="693529" y="0"/>
                  </a:lnTo>
                  <a:lnTo>
                    <a:pt x="712793" y="27636"/>
                  </a:lnTo>
                  <a:lnTo>
                    <a:pt x="730929" y="55964"/>
                  </a:lnTo>
                  <a:lnTo>
                    <a:pt x="763815" y="114695"/>
                  </a:lnTo>
                  <a:lnTo>
                    <a:pt x="791999" y="175822"/>
                  </a:lnTo>
                  <a:lnTo>
                    <a:pt x="815293" y="238974"/>
                  </a:lnTo>
                  <a:lnTo>
                    <a:pt x="833568" y="303756"/>
                  </a:lnTo>
                  <a:lnTo>
                    <a:pt x="846695" y="369775"/>
                  </a:lnTo>
                  <a:lnTo>
                    <a:pt x="854611" y="436619"/>
                  </a:lnTo>
                  <a:lnTo>
                    <a:pt x="857249" y="503878"/>
                  </a:lnTo>
                  <a:lnTo>
                    <a:pt x="0" y="503878"/>
                  </a:lnTo>
                </a:path>
              </a:pathLst>
            </a:custGeom>
            <a:ln w="9524">
              <a:solidFill>
                <a:srgbClr val="FFFFFF"/>
              </a:solidFill>
            </a:ln>
          </p:spPr>
          <p:txBody>
            <a:bodyPr wrap="square" lIns="0" tIns="0" rIns="0" bIns="0" rtlCol="0"/>
            <a:lstStyle/>
            <a:p>
              <a:endParaRPr sz="1634"/>
            </a:p>
          </p:txBody>
        </p:sp>
      </p:grpSp>
      <p:sp>
        <p:nvSpPr>
          <p:cNvPr id="32" name="object 32"/>
          <p:cNvSpPr txBox="1"/>
          <p:nvPr/>
        </p:nvSpPr>
        <p:spPr>
          <a:xfrm>
            <a:off x="5679973" y="2536710"/>
            <a:ext cx="231097" cy="137379"/>
          </a:xfrm>
          <a:prstGeom prst="rect">
            <a:avLst/>
          </a:prstGeom>
        </p:spPr>
        <p:txBody>
          <a:bodyPr vert="horz" wrap="square" lIns="0" tIns="11526" rIns="0" bIns="0" rtlCol="0">
            <a:spAutoFit/>
          </a:bodyPr>
          <a:lstStyle/>
          <a:p>
            <a:pPr marL="11527">
              <a:spcBef>
                <a:spcPts val="91"/>
              </a:spcBef>
            </a:pPr>
            <a:r>
              <a:rPr sz="817" dirty="0">
                <a:solidFill>
                  <a:srgbClr val="FFFFFF"/>
                </a:solidFill>
                <a:latin typeface="Arial"/>
                <a:cs typeface="Arial"/>
              </a:rPr>
              <a:t>10%</a:t>
            </a:r>
            <a:endParaRPr sz="817">
              <a:latin typeface="Arial"/>
              <a:cs typeface="Arial"/>
            </a:endParaRPr>
          </a:p>
        </p:txBody>
      </p:sp>
      <p:grpSp>
        <p:nvGrpSpPr>
          <p:cNvPr id="33" name="object 33"/>
          <p:cNvGrpSpPr/>
          <p:nvPr/>
        </p:nvGrpSpPr>
        <p:grpSpPr>
          <a:xfrm>
            <a:off x="4480921" y="2006188"/>
            <a:ext cx="1564661" cy="1564661"/>
            <a:chOff x="3560772" y="4475163"/>
            <a:chExt cx="1724025" cy="1724025"/>
          </a:xfrm>
        </p:grpSpPr>
        <p:sp>
          <p:nvSpPr>
            <p:cNvPr id="34" name="object 34"/>
            <p:cNvSpPr/>
            <p:nvPr/>
          </p:nvSpPr>
          <p:spPr>
            <a:xfrm>
              <a:off x="3565566" y="4479925"/>
              <a:ext cx="1714500" cy="1714500"/>
            </a:xfrm>
            <a:custGeom>
              <a:avLst/>
              <a:gdLst/>
              <a:ahLst/>
              <a:cxnLst/>
              <a:rect l="l" t="t" r="r" b="b"/>
              <a:pathLst>
                <a:path w="1714500" h="1714500">
                  <a:moveTo>
                    <a:pt x="865624" y="1714458"/>
                  </a:moveTo>
                  <a:lnTo>
                    <a:pt x="815145" y="1713467"/>
                  </a:lnTo>
                  <a:lnTo>
                    <a:pt x="764811" y="1709506"/>
                  </a:lnTo>
                  <a:lnTo>
                    <a:pt x="714798" y="1702588"/>
                  </a:lnTo>
                  <a:lnTo>
                    <a:pt x="665280" y="1692738"/>
                  </a:lnTo>
                  <a:lnTo>
                    <a:pt x="616427" y="1679990"/>
                  </a:lnTo>
                  <a:lnTo>
                    <a:pt x="568409" y="1664388"/>
                  </a:lnTo>
                  <a:lnTo>
                    <a:pt x="521393" y="1645987"/>
                  </a:lnTo>
                  <a:lnTo>
                    <a:pt x="475542" y="1624849"/>
                  </a:lnTo>
                  <a:lnTo>
                    <a:pt x="431015" y="1601048"/>
                  </a:lnTo>
                  <a:lnTo>
                    <a:pt x="387966" y="1574668"/>
                  </a:lnTo>
                  <a:lnTo>
                    <a:pt x="346545" y="1545799"/>
                  </a:lnTo>
                  <a:lnTo>
                    <a:pt x="306895" y="1514542"/>
                  </a:lnTo>
                  <a:lnTo>
                    <a:pt x="269154" y="1481004"/>
                  </a:lnTo>
                  <a:lnTo>
                    <a:pt x="233453" y="1445303"/>
                  </a:lnTo>
                  <a:lnTo>
                    <a:pt x="199916" y="1407562"/>
                  </a:lnTo>
                  <a:lnTo>
                    <a:pt x="168658" y="1367913"/>
                  </a:lnTo>
                  <a:lnTo>
                    <a:pt x="139789" y="1326491"/>
                  </a:lnTo>
                  <a:lnTo>
                    <a:pt x="113409" y="1283443"/>
                  </a:lnTo>
                  <a:lnTo>
                    <a:pt x="89609" y="1238915"/>
                  </a:lnTo>
                  <a:lnTo>
                    <a:pt x="68471" y="1193064"/>
                  </a:lnTo>
                  <a:lnTo>
                    <a:pt x="50069" y="1146048"/>
                  </a:lnTo>
                  <a:lnTo>
                    <a:pt x="34468" y="1098030"/>
                  </a:lnTo>
                  <a:lnTo>
                    <a:pt x="21720" y="1049177"/>
                  </a:lnTo>
                  <a:lnTo>
                    <a:pt x="11870" y="999658"/>
                  </a:lnTo>
                  <a:lnTo>
                    <a:pt x="4952" y="949646"/>
                  </a:lnTo>
                  <a:lnTo>
                    <a:pt x="991" y="899313"/>
                  </a:lnTo>
                  <a:lnTo>
                    <a:pt x="0" y="848833"/>
                  </a:lnTo>
                  <a:lnTo>
                    <a:pt x="619" y="823594"/>
                  </a:lnTo>
                  <a:lnTo>
                    <a:pt x="4086" y="773224"/>
                  </a:lnTo>
                  <a:lnTo>
                    <a:pt x="10512" y="723146"/>
                  </a:lnTo>
                  <a:lnTo>
                    <a:pt x="19876" y="673533"/>
                  </a:lnTo>
                  <a:lnTo>
                    <a:pt x="32143" y="624557"/>
                  </a:lnTo>
                  <a:lnTo>
                    <a:pt x="47273" y="576388"/>
                  </a:lnTo>
                  <a:lnTo>
                    <a:pt x="65213" y="529194"/>
                  </a:lnTo>
                  <a:lnTo>
                    <a:pt x="85899" y="483138"/>
                  </a:lnTo>
                  <a:lnTo>
                    <a:pt x="109261" y="438379"/>
                  </a:lnTo>
                  <a:lnTo>
                    <a:pt x="135218" y="395073"/>
                  </a:lnTo>
                  <a:lnTo>
                    <a:pt x="163679" y="353370"/>
                  </a:lnTo>
                  <a:lnTo>
                    <a:pt x="194545" y="313416"/>
                  </a:lnTo>
                  <a:lnTo>
                    <a:pt x="227710" y="275347"/>
                  </a:lnTo>
                  <a:lnTo>
                    <a:pt x="263059" y="239298"/>
                  </a:lnTo>
                  <a:lnTo>
                    <a:pt x="300469" y="205391"/>
                  </a:lnTo>
                  <a:lnTo>
                    <a:pt x="339810" y="173746"/>
                  </a:lnTo>
                  <a:lnTo>
                    <a:pt x="380946" y="144472"/>
                  </a:lnTo>
                  <a:lnTo>
                    <a:pt x="423734" y="117670"/>
                  </a:lnTo>
                  <a:lnTo>
                    <a:pt x="468025" y="93434"/>
                  </a:lnTo>
                  <a:lnTo>
                    <a:pt x="513666" y="71847"/>
                  </a:lnTo>
                  <a:lnTo>
                    <a:pt x="560499" y="52985"/>
                  </a:lnTo>
                  <a:lnTo>
                    <a:pt x="608362" y="36912"/>
                  </a:lnTo>
                  <a:lnTo>
                    <a:pt x="657087" y="23685"/>
                  </a:lnTo>
                  <a:lnTo>
                    <a:pt x="706507" y="13350"/>
                  </a:lnTo>
                  <a:lnTo>
                    <a:pt x="756449" y="5942"/>
                  </a:lnTo>
                  <a:lnTo>
                    <a:pt x="806741" y="1486"/>
                  </a:lnTo>
                  <a:lnTo>
                    <a:pt x="857208" y="0"/>
                  </a:lnTo>
                  <a:lnTo>
                    <a:pt x="882453" y="371"/>
                  </a:lnTo>
                  <a:lnTo>
                    <a:pt x="932854" y="3344"/>
                  </a:lnTo>
                  <a:lnTo>
                    <a:pt x="982993" y="9278"/>
                  </a:lnTo>
                  <a:lnTo>
                    <a:pt x="1032695" y="18154"/>
                  </a:lnTo>
                  <a:lnTo>
                    <a:pt x="1081789" y="29940"/>
                  </a:lnTo>
                  <a:lnTo>
                    <a:pt x="1130104" y="44596"/>
                  </a:lnTo>
                  <a:lnTo>
                    <a:pt x="1177472" y="62071"/>
                  </a:lnTo>
                  <a:lnTo>
                    <a:pt x="1223730" y="82305"/>
                  </a:lnTo>
                  <a:lnTo>
                    <a:pt x="1268716" y="105226"/>
                  </a:lnTo>
                  <a:lnTo>
                    <a:pt x="1312274" y="130756"/>
                  </a:lnTo>
                  <a:lnTo>
                    <a:pt x="1354254" y="158806"/>
                  </a:lnTo>
                  <a:lnTo>
                    <a:pt x="1394510" y="189279"/>
                  </a:lnTo>
                  <a:lnTo>
                    <a:pt x="1432902" y="222069"/>
                  </a:lnTo>
                  <a:lnTo>
                    <a:pt x="1469297" y="257062"/>
                  </a:lnTo>
                  <a:lnTo>
                    <a:pt x="1503569" y="294138"/>
                  </a:lnTo>
                  <a:lnTo>
                    <a:pt x="1535599" y="333166"/>
                  </a:lnTo>
                  <a:lnTo>
                    <a:pt x="1550738" y="353371"/>
                  </a:lnTo>
                  <a:lnTo>
                    <a:pt x="857208" y="857250"/>
                  </a:lnTo>
                  <a:lnTo>
                    <a:pt x="1714458" y="857250"/>
                  </a:lnTo>
                  <a:lnTo>
                    <a:pt x="1712972" y="907716"/>
                  </a:lnTo>
                  <a:lnTo>
                    <a:pt x="1708516" y="958008"/>
                  </a:lnTo>
                  <a:lnTo>
                    <a:pt x="1701108" y="1007951"/>
                  </a:lnTo>
                  <a:lnTo>
                    <a:pt x="1690772" y="1057370"/>
                  </a:lnTo>
                  <a:lnTo>
                    <a:pt x="1677545" y="1106096"/>
                  </a:lnTo>
                  <a:lnTo>
                    <a:pt x="1661473" y="1153958"/>
                  </a:lnTo>
                  <a:lnTo>
                    <a:pt x="1642611" y="1200791"/>
                  </a:lnTo>
                  <a:lnTo>
                    <a:pt x="1621024" y="1246433"/>
                  </a:lnTo>
                  <a:lnTo>
                    <a:pt x="1596787" y="1290724"/>
                  </a:lnTo>
                  <a:lnTo>
                    <a:pt x="1569985" y="1333512"/>
                  </a:lnTo>
                  <a:lnTo>
                    <a:pt x="1540711" y="1374648"/>
                  </a:lnTo>
                  <a:lnTo>
                    <a:pt x="1509066" y="1413989"/>
                  </a:lnTo>
                  <a:lnTo>
                    <a:pt x="1475160" y="1451398"/>
                  </a:lnTo>
                  <a:lnTo>
                    <a:pt x="1439110" y="1486747"/>
                  </a:lnTo>
                  <a:lnTo>
                    <a:pt x="1401042" y="1519912"/>
                  </a:lnTo>
                  <a:lnTo>
                    <a:pt x="1361087" y="1550779"/>
                  </a:lnTo>
                  <a:lnTo>
                    <a:pt x="1319384" y="1579240"/>
                  </a:lnTo>
                  <a:lnTo>
                    <a:pt x="1276078" y="1605196"/>
                  </a:lnTo>
                  <a:lnTo>
                    <a:pt x="1231320" y="1628559"/>
                  </a:lnTo>
                  <a:lnTo>
                    <a:pt x="1185263" y="1649245"/>
                  </a:lnTo>
                  <a:lnTo>
                    <a:pt x="1138069" y="1667184"/>
                  </a:lnTo>
                  <a:lnTo>
                    <a:pt x="1089900" y="1682314"/>
                  </a:lnTo>
                  <a:lnTo>
                    <a:pt x="1040924" y="1694582"/>
                  </a:lnTo>
                  <a:lnTo>
                    <a:pt x="991311" y="1703945"/>
                  </a:lnTo>
                  <a:lnTo>
                    <a:pt x="941233" y="1710372"/>
                  </a:lnTo>
                  <a:lnTo>
                    <a:pt x="890863" y="1713838"/>
                  </a:lnTo>
                  <a:lnTo>
                    <a:pt x="865624" y="1714458"/>
                  </a:lnTo>
                  <a:close/>
                </a:path>
              </a:pathLst>
            </a:custGeom>
            <a:solidFill>
              <a:srgbClr val="3366CC"/>
            </a:solidFill>
          </p:spPr>
          <p:txBody>
            <a:bodyPr wrap="square" lIns="0" tIns="0" rIns="0" bIns="0" rtlCol="0"/>
            <a:lstStyle/>
            <a:p>
              <a:endParaRPr sz="1634"/>
            </a:p>
          </p:txBody>
        </p:sp>
        <p:sp>
          <p:nvSpPr>
            <p:cNvPr id="35" name="object 35"/>
            <p:cNvSpPr/>
            <p:nvPr/>
          </p:nvSpPr>
          <p:spPr>
            <a:xfrm>
              <a:off x="3565535" y="4479925"/>
              <a:ext cx="1714500" cy="1714500"/>
            </a:xfrm>
            <a:custGeom>
              <a:avLst/>
              <a:gdLst/>
              <a:ahLst/>
              <a:cxnLst/>
              <a:rect l="l" t="t" r="r" b="b"/>
              <a:pathLst>
                <a:path w="1714500" h="1714500">
                  <a:moveTo>
                    <a:pt x="857239" y="857250"/>
                  </a:moveTo>
                  <a:lnTo>
                    <a:pt x="1714489" y="857250"/>
                  </a:lnTo>
                  <a:lnTo>
                    <a:pt x="1714396" y="869874"/>
                  </a:lnTo>
                  <a:lnTo>
                    <a:pt x="1714118" y="882494"/>
                  </a:lnTo>
                  <a:lnTo>
                    <a:pt x="1711145" y="932895"/>
                  </a:lnTo>
                  <a:lnTo>
                    <a:pt x="1705211" y="983034"/>
                  </a:lnTo>
                  <a:lnTo>
                    <a:pt x="1696335" y="1032737"/>
                  </a:lnTo>
                  <a:lnTo>
                    <a:pt x="1684549" y="1081831"/>
                  </a:lnTo>
                  <a:lnTo>
                    <a:pt x="1669892" y="1130145"/>
                  </a:lnTo>
                  <a:lnTo>
                    <a:pt x="1652418" y="1177514"/>
                  </a:lnTo>
                  <a:lnTo>
                    <a:pt x="1632184" y="1223771"/>
                  </a:lnTo>
                  <a:lnTo>
                    <a:pt x="1609263" y="1268757"/>
                  </a:lnTo>
                  <a:lnTo>
                    <a:pt x="1583732" y="1312316"/>
                  </a:lnTo>
                  <a:lnTo>
                    <a:pt x="1555682" y="1354295"/>
                  </a:lnTo>
                  <a:lnTo>
                    <a:pt x="1525209" y="1394551"/>
                  </a:lnTo>
                  <a:lnTo>
                    <a:pt x="1492419" y="1432943"/>
                  </a:lnTo>
                  <a:lnTo>
                    <a:pt x="1457426" y="1469338"/>
                  </a:lnTo>
                  <a:lnTo>
                    <a:pt x="1420351" y="1503610"/>
                  </a:lnTo>
                  <a:lnTo>
                    <a:pt x="1381322" y="1535640"/>
                  </a:lnTo>
                  <a:lnTo>
                    <a:pt x="1340476" y="1565317"/>
                  </a:lnTo>
                  <a:lnTo>
                    <a:pt x="1297953" y="1592537"/>
                  </a:lnTo>
                  <a:lnTo>
                    <a:pt x="1253902" y="1617207"/>
                  </a:lnTo>
                  <a:lnTo>
                    <a:pt x="1208475" y="1639241"/>
                  </a:lnTo>
                  <a:lnTo>
                    <a:pt x="1161829" y="1658562"/>
                  </a:lnTo>
                  <a:lnTo>
                    <a:pt x="1114127" y="1675104"/>
                  </a:lnTo>
                  <a:lnTo>
                    <a:pt x="1065534" y="1688809"/>
                  </a:lnTo>
                  <a:lnTo>
                    <a:pt x="1016218" y="1699629"/>
                  </a:lnTo>
                  <a:lnTo>
                    <a:pt x="966350" y="1707527"/>
                  </a:lnTo>
                  <a:lnTo>
                    <a:pt x="916104" y="1712476"/>
                  </a:lnTo>
                  <a:lnTo>
                    <a:pt x="865655" y="1714458"/>
                  </a:lnTo>
                  <a:lnTo>
                    <a:pt x="853032" y="1714489"/>
                  </a:lnTo>
                  <a:lnTo>
                    <a:pt x="840408" y="1714334"/>
                  </a:lnTo>
                  <a:lnTo>
                    <a:pt x="789980" y="1711857"/>
                  </a:lnTo>
                  <a:lnTo>
                    <a:pt x="739785" y="1706415"/>
                  </a:lnTo>
                  <a:lnTo>
                    <a:pt x="689998" y="1698028"/>
                  </a:lnTo>
                  <a:lnTo>
                    <a:pt x="640791" y="1686724"/>
                  </a:lnTo>
                  <a:lnTo>
                    <a:pt x="592334" y="1672543"/>
                  </a:lnTo>
                  <a:lnTo>
                    <a:pt x="544797" y="1655534"/>
                  </a:lnTo>
                  <a:lnTo>
                    <a:pt x="498343" y="1635755"/>
                  </a:lnTo>
                  <a:lnTo>
                    <a:pt x="453134" y="1613276"/>
                  </a:lnTo>
                  <a:lnTo>
                    <a:pt x="409327" y="1588175"/>
                  </a:lnTo>
                  <a:lnTo>
                    <a:pt x="367074" y="1560539"/>
                  </a:lnTo>
                  <a:lnTo>
                    <a:pt x="326521" y="1530462"/>
                  </a:lnTo>
                  <a:lnTo>
                    <a:pt x="287809" y="1498051"/>
                  </a:lnTo>
                  <a:lnTo>
                    <a:pt x="251072" y="1463417"/>
                  </a:lnTo>
                  <a:lnTo>
                    <a:pt x="216438" y="1426680"/>
                  </a:lnTo>
                  <a:lnTo>
                    <a:pt x="184026" y="1387968"/>
                  </a:lnTo>
                  <a:lnTo>
                    <a:pt x="153950" y="1347415"/>
                  </a:lnTo>
                  <a:lnTo>
                    <a:pt x="126313" y="1305161"/>
                  </a:lnTo>
                  <a:lnTo>
                    <a:pt x="101212" y="1261354"/>
                  </a:lnTo>
                  <a:lnTo>
                    <a:pt x="78733" y="1216145"/>
                  </a:lnTo>
                  <a:lnTo>
                    <a:pt x="58955" y="1169692"/>
                  </a:lnTo>
                  <a:lnTo>
                    <a:pt x="41946" y="1122154"/>
                  </a:lnTo>
                  <a:lnTo>
                    <a:pt x="27765" y="1073698"/>
                  </a:lnTo>
                  <a:lnTo>
                    <a:pt x="16461" y="1024490"/>
                  </a:lnTo>
                  <a:lnTo>
                    <a:pt x="8074" y="974703"/>
                  </a:lnTo>
                  <a:lnTo>
                    <a:pt x="2632" y="924508"/>
                  </a:lnTo>
                  <a:lnTo>
                    <a:pt x="154" y="874080"/>
                  </a:lnTo>
                  <a:lnTo>
                    <a:pt x="0" y="861456"/>
                  </a:lnTo>
                  <a:lnTo>
                    <a:pt x="30" y="848833"/>
                  </a:lnTo>
                  <a:lnTo>
                    <a:pt x="2013" y="798383"/>
                  </a:lnTo>
                  <a:lnTo>
                    <a:pt x="6961" y="748138"/>
                  </a:lnTo>
                  <a:lnTo>
                    <a:pt x="14860" y="698270"/>
                  </a:lnTo>
                  <a:lnTo>
                    <a:pt x="25680" y="648954"/>
                  </a:lnTo>
                  <a:lnTo>
                    <a:pt x="39385" y="600361"/>
                  </a:lnTo>
                  <a:lnTo>
                    <a:pt x="55926" y="552659"/>
                  </a:lnTo>
                  <a:lnTo>
                    <a:pt x="75248" y="506013"/>
                  </a:lnTo>
                  <a:lnTo>
                    <a:pt x="97281" y="460586"/>
                  </a:lnTo>
                  <a:lnTo>
                    <a:pt x="121951" y="416535"/>
                  </a:lnTo>
                  <a:lnTo>
                    <a:pt x="149172" y="374012"/>
                  </a:lnTo>
                  <a:lnTo>
                    <a:pt x="178849" y="333166"/>
                  </a:lnTo>
                  <a:lnTo>
                    <a:pt x="210878" y="294137"/>
                  </a:lnTo>
                  <a:lnTo>
                    <a:pt x="245150" y="257062"/>
                  </a:lnTo>
                  <a:lnTo>
                    <a:pt x="281545" y="222069"/>
                  </a:lnTo>
                  <a:lnTo>
                    <a:pt x="319938" y="189279"/>
                  </a:lnTo>
                  <a:lnTo>
                    <a:pt x="360193" y="158806"/>
                  </a:lnTo>
                  <a:lnTo>
                    <a:pt x="402173" y="130756"/>
                  </a:lnTo>
                  <a:lnTo>
                    <a:pt x="445732" y="105226"/>
                  </a:lnTo>
                  <a:lnTo>
                    <a:pt x="490718" y="82305"/>
                  </a:lnTo>
                  <a:lnTo>
                    <a:pt x="536975" y="62071"/>
                  </a:lnTo>
                  <a:lnTo>
                    <a:pt x="584343" y="44596"/>
                  </a:lnTo>
                  <a:lnTo>
                    <a:pt x="632658" y="29940"/>
                  </a:lnTo>
                  <a:lnTo>
                    <a:pt x="681752" y="18154"/>
                  </a:lnTo>
                  <a:lnTo>
                    <a:pt x="731454" y="9278"/>
                  </a:lnTo>
                  <a:lnTo>
                    <a:pt x="781593" y="3344"/>
                  </a:lnTo>
                  <a:lnTo>
                    <a:pt x="831995" y="371"/>
                  </a:lnTo>
                  <a:lnTo>
                    <a:pt x="857239" y="0"/>
                  </a:lnTo>
                  <a:lnTo>
                    <a:pt x="869864" y="92"/>
                  </a:lnTo>
                  <a:lnTo>
                    <a:pt x="920304" y="2322"/>
                  </a:lnTo>
                  <a:lnTo>
                    <a:pt x="970524" y="7518"/>
                  </a:lnTo>
                  <a:lnTo>
                    <a:pt x="1020352" y="15661"/>
                  </a:lnTo>
                  <a:lnTo>
                    <a:pt x="1069614" y="26723"/>
                  </a:lnTo>
                  <a:lnTo>
                    <a:pt x="1118140" y="40666"/>
                  </a:lnTo>
                  <a:lnTo>
                    <a:pt x="1165760" y="57442"/>
                  </a:lnTo>
                  <a:lnTo>
                    <a:pt x="1212311" y="76992"/>
                  </a:lnTo>
                  <a:lnTo>
                    <a:pt x="1257629" y="99249"/>
                  </a:lnTo>
                  <a:lnTo>
                    <a:pt x="1301559" y="124135"/>
                  </a:lnTo>
                  <a:lnTo>
                    <a:pt x="1343947" y="151564"/>
                  </a:lnTo>
                  <a:lnTo>
                    <a:pt x="1384647" y="181440"/>
                  </a:lnTo>
                  <a:lnTo>
                    <a:pt x="1423518" y="213661"/>
                  </a:lnTo>
                  <a:lnTo>
                    <a:pt x="1460424" y="248115"/>
                  </a:lnTo>
                  <a:lnTo>
                    <a:pt x="1495239" y="284682"/>
                  </a:lnTo>
                  <a:lnTo>
                    <a:pt x="1527840" y="323234"/>
                  </a:lnTo>
                  <a:lnTo>
                    <a:pt x="857239" y="857250"/>
                  </a:lnTo>
                </a:path>
              </a:pathLst>
            </a:custGeom>
            <a:ln w="9524">
              <a:solidFill>
                <a:srgbClr val="FFFFFF"/>
              </a:solidFill>
            </a:ln>
          </p:spPr>
          <p:txBody>
            <a:bodyPr wrap="square" lIns="0" tIns="0" rIns="0" bIns="0" rtlCol="0"/>
            <a:lstStyle/>
            <a:p>
              <a:endParaRPr sz="1634"/>
            </a:p>
          </p:txBody>
        </p:sp>
      </p:grpSp>
      <p:sp>
        <p:nvSpPr>
          <p:cNvPr id="36" name="object 36"/>
          <p:cNvSpPr txBox="1"/>
          <p:nvPr/>
        </p:nvSpPr>
        <p:spPr>
          <a:xfrm>
            <a:off x="4615992" y="2882418"/>
            <a:ext cx="231097" cy="137379"/>
          </a:xfrm>
          <a:prstGeom prst="rect">
            <a:avLst/>
          </a:prstGeom>
        </p:spPr>
        <p:txBody>
          <a:bodyPr vert="horz" wrap="square" lIns="0" tIns="11526" rIns="0" bIns="0" rtlCol="0">
            <a:spAutoFit/>
          </a:bodyPr>
          <a:lstStyle/>
          <a:p>
            <a:pPr marL="11527">
              <a:spcBef>
                <a:spcPts val="91"/>
              </a:spcBef>
            </a:pPr>
            <a:r>
              <a:rPr sz="817" dirty="0">
                <a:solidFill>
                  <a:srgbClr val="FFFFFF"/>
                </a:solidFill>
                <a:latin typeface="Arial"/>
                <a:cs typeface="Arial"/>
              </a:rPr>
              <a:t>90%</a:t>
            </a:r>
            <a:endParaRPr sz="817">
              <a:latin typeface="Arial"/>
              <a:cs typeface="Arial"/>
            </a:endParaRPr>
          </a:p>
        </p:txBody>
      </p:sp>
      <p:sp>
        <p:nvSpPr>
          <p:cNvPr id="39" name="object 39"/>
          <p:cNvSpPr txBox="1">
            <a:spLocks noGrp="1"/>
          </p:cNvSpPr>
          <p:nvPr>
            <p:ph type="sldNum" sz="quarter" idx="7"/>
          </p:nvPr>
        </p:nvSpPr>
        <p:spPr>
          <a:xfrm>
            <a:off x="10075069" y="7251700"/>
            <a:ext cx="282575" cy="127000"/>
          </a:xfrm>
          <a:prstGeom prst="rect">
            <a:avLst/>
          </a:prstGeom>
        </p:spPr>
        <p:txBody>
          <a:bodyPr vert="horz" wrap="square" lIns="0" tIns="0" rIns="0" bIns="0" rtlCol="0">
            <a:spAutoFit/>
          </a:bodyPr>
          <a:lstStyle>
            <a:defPPr>
              <a:defRPr lang="en-US"/>
            </a:defPPr>
            <a:lvl1pPr marL="0" algn="l" defTabSz="914400" rtl="0" eaLnBrk="1" latinLnBrk="0" hangingPunct="1">
              <a:defRPr sz="800" b="0" i="0" kern="1200">
                <a:solidFill>
                  <a:schemeClr val="tx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860"/>
              </a:lnSpc>
            </a:pPr>
            <a:fld id="{81D60167-4931-47E6-BA6A-407CBD079E47}" type="slidenum">
              <a:rPr lang="en-GB" smtClean="0"/>
              <a:pPr marL="38100">
                <a:lnSpc>
                  <a:spcPts val="860"/>
                </a:lnSpc>
              </a:pPr>
              <a:t>24</a:t>
            </a:fld>
            <a:r>
              <a:rPr lang="en-GB" spc="-5"/>
              <a:t>/</a:t>
            </a:r>
            <a:r>
              <a:rPr lang="en-GB"/>
              <a:t>17</a:t>
            </a:r>
            <a:endParaRPr dirty="0"/>
          </a:p>
        </p:txBody>
      </p:sp>
      <p:sp>
        <p:nvSpPr>
          <p:cNvPr id="37" name="Title 1">
            <a:extLst>
              <a:ext uri="{FF2B5EF4-FFF2-40B4-BE49-F238E27FC236}">
                <a16:creationId xmlns:a16="http://schemas.microsoft.com/office/drawing/2014/main" id="{FF570F35-C69A-4CA2-BC38-5C7CFB510BA1}"/>
              </a:ext>
            </a:extLst>
          </p:cNvPr>
          <p:cNvSpPr txBox="1">
            <a:spLocks/>
          </p:cNvSpPr>
          <p:nvPr/>
        </p:nvSpPr>
        <p:spPr>
          <a:xfrm>
            <a:off x="2716326" y="111942"/>
            <a:ext cx="5837139" cy="990710"/>
          </a:xfrm>
          <a:prstGeom prst="rect">
            <a:avLst/>
          </a:prstGeom>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1">
                    <a:lumMod val="50000"/>
                  </a:schemeClr>
                </a:solidFill>
              </a:rPr>
              <a:t>Membership Survey 2021* </a:t>
            </a:r>
            <a:br>
              <a:rPr lang="en-US" b="1" dirty="0">
                <a:solidFill>
                  <a:schemeClr val="accent1">
                    <a:lumMod val="50000"/>
                  </a:schemeClr>
                </a:solidFill>
              </a:rPr>
            </a:br>
            <a:r>
              <a:rPr lang="en-US" sz="2700" b="1" dirty="0">
                <a:solidFill>
                  <a:schemeClr val="accent1">
                    <a:lumMod val="50000"/>
                  </a:schemeClr>
                </a:solidFill>
              </a:rPr>
              <a:t>Preferences</a:t>
            </a:r>
            <a:endParaRPr lang="en-US" sz="2700" dirty="0"/>
          </a:p>
        </p:txBody>
      </p:sp>
      <p:pic>
        <p:nvPicPr>
          <p:cNvPr id="38" name="Picture 37">
            <a:extLst>
              <a:ext uri="{FF2B5EF4-FFF2-40B4-BE49-F238E27FC236}">
                <a16:creationId xmlns:a16="http://schemas.microsoft.com/office/drawing/2014/main" id="{4FA84BDF-2E0D-49C4-BF4E-4B219D6E98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834" y="111942"/>
            <a:ext cx="1375234" cy="97155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object 4"/>
          <p:cNvSpPr/>
          <p:nvPr/>
        </p:nvSpPr>
        <p:spPr>
          <a:xfrm>
            <a:off x="3339833" y="1249841"/>
            <a:ext cx="5523860" cy="2740318"/>
          </a:xfrm>
          <a:custGeom>
            <a:avLst/>
            <a:gdLst/>
            <a:ahLst/>
            <a:cxnLst/>
            <a:rect l="l" t="t" r="r" b="b"/>
            <a:pathLst>
              <a:path w="6086475" h="3019425">
                <a:moveTo>
                  <a:pt x="0" y="2947987"/>
                </a:moveTo>
                <a:lnTo>
                  <a:pt x="0" y="71437"/>
                </a:lnTo>
                <a:lnTo>
                  <a:pt x="0" y="66744"/>
                </a:lnTo>
                <a:lnTo>
                  <a:pt x="457" y="62093"/>
                </a:lnTo>
                <a:lnTo>
                  <a:pt x="12039" y="31746"/>
                </a:lnTo>
                <a:lnTo>
                  <a:pt x="14645" y="27844"/>
                </a:lnTo>
                <a:lnTo>
                  <a:pt x="17606" y="24235"/>
                </a:lnTo>
                <a:lnTo>
                  <a:pt x="20923" y="20919"/>
                </a:lnTo>
                <a:lnTo>
                  <a:pt x="24240" y="17603"/>
                </a:lnTo>
                <a:lnTo>
                  <a:pt x="27848" y="14645"/>
                </a:lnTo>
                <a:lnTo>
                  <a:pt x="31749" y="12036"/>
                </a:lnTo>
                <a:lnTo>
                  <a:pt x="35649" y="9426"/>
                </a:lnTo>
                <a:lnTo>
                  <a:pt x="66747" y="0"/>
                </a:lnTo>
                <a:lnTo>
                  <a:pt x="71437" y="0"/>
                </a:lnTo>
                <a:lnTo>
                  <a:pt x="6015037" y="0"/>
                </a:lnTo>
                <a:lnTo>
                  <a:pt x="6019727" y="0"/>
                </a:lnTo>
                <a:lnTo>
                  <a:pt x="6024373" y="456"/>
                </a:lnTo>
                <a:lnTo>
                  <a:pt x="6054724" y="12036"/>
                </a:lnTo>
                <a:lnTo>
                  <a:pt x="6058625" y="14645"/>
                </a:lnTo>
                <a:lnTo>
                  <a:pt x="6062234" y="17603"/>
                </a:lnTo>
                <a:lnTo>
                  <a:pt x="6065550" y="20919"/>
                </a:lnTo>
                <a:lnTo>
                  <a:pt x="6068867" y="24235"/>
                </a:lnTo>
                <a:lnTo>
                  <a:pt x="6071829" y="27844"/>
                </a:lnTo>
                <a:lnTo>
                  <a:pt x="6074434" y="31746"/>
                </a:lnTo>
                <a:lnTo>
                  <a:pt x="6077040" y="35649"/>
                </a:lnTo>
                <a:lnTo>
                  <a:pt x="6085101" y="57493"/>
                </a:lnTo>
                <a:lnTo>
                  <a:pt x="6086017" y="62093"/>
                </a:lnTo>
                <a:lnTo>
                  <a:pt x="6086474" y="66744"/>
                </a:lnTo>
                <a:lnTo>
                  <a:pt x="6086474" y="71437"/>
                </a:lnTo>
                <a:lnTo>
                  <a:pt x="6086474" y="2947987"/>
                </a:lnTo>
                <a:lnTo>
                  <a:pt x="6086474" y="2952675"/>
                </a:lnTo>
                <a:lnTo>
                  <a:pt x="6086017" y="2957317"/>
                </a:lnTo>
                <a:lnTo>
                  <a:pt x="6085101" y="2961916"/>
                </a:lnTo>
                <a:lnTo>
                  <a:pt x="6084186" y="2966516"/>
                </a:lnTo>
                <a:lnTo>
                  <a:pt x="6082831" y="2970986"/>
                </a:lnTo>
                <a:lnTo>
                  <a:pt x="6081036" y="2975315"/>
                </a:lnTo>
                <a:lnTo>
                  <a:pt x="6079241" y="2979650"/>
                </a:lnTo>
                <a:lnTo>
                  <a:pt x="6077040" y="2983766"/>
                </a:lnTo>
                <a:lnTo>
                  <a:pt x="6074434" y="2987668"/>
                </a:lnTo>
                <a:lnTo>
                  <a:pt x="6071829" y="2991570"/>
                </a:lnTo>
                <a:lnTo>
                  <a:pt x="6038039" y="3015773"/>
                </a:lnTo>
                <a:lnTo>
                  <a:pt x="6028972" y="3018043"/>
                </a:lnTo>
                <a:lnTo>
                  <a:pt x="6024372" y="3018959"/>
                </a:lnTo>
                <a:lnTo>
                  <a:pt x="6019727" y="3019419"/>
                </a:lnTo>
                <a:lnTo>
                  <a:pt x="6015037" y="3019424"/>
                </a:lnTo>
                <a:lnTo>
                  <a:pt x="71437" y="3019424"/>
                </a:lnTo>
                <a:lnTo>
                  <a:pt x="31749" y="3007374"/>
                </a:lnTo>
                <a:lnTo>
                  <a:pt x="5437" y="2975315"/>
                </a:lnTo>
                <a:lnTo>
                  <a:pt x="3642" y="2970986"/>
                </a:lnTo>
                <a:lnTo>
                  <a:pt x="2287" y="2966516"/>
                </a:lnTo>
                <a:lnTo>
                  <a:pt x="1372" y="2961916"/>
                </a:lnTo>
                <a:lnTo>
                  <a:pt x="457" y="2957317"/>
                </a:lnTo>
                <a:lnTo>
                  <a:pt x="0" y="2952675"/>
                </a:lnTo>
                <a:lnTo>
                  <a:pt x="0" y="2947987"/>
                </a:lnTo>
                <a:close/>
              </a:path>
            </a:pathLst>
          </a:custGeom>
          <a:ln w="9524">
            <a:solidFill>
              <a:srgbClr val="D9DBDF"/>
            </a:solidFill>
          </a:ln>
        </p:spPr>
        <p:txBody>
          <a:bodyPr wrap="square" lIns="0" tIns="0" rIns="0" bIns="0" rtlCol="0"/>
          <a:lstStyle/>
          <a:p>
            <a:endParaRPr sz="1634"/>
          </a:p>
        </p:txBody>
      </p:sp>
      <p:sp>
        <p:nvSpPr>
          <p:cNvPr id="5" name="object 5"/>
          <p:cNvSpPr/>
          <p:nvPr/>
        </p:nvSpPr>
        <p:spPr>
          <a:xfrm>
            <a:off x="3339833" y="4102538"/>
            <a:ext cx="5523860" cy="2740318"/>
          </a:xfrm>
          <a:custGeom>
            <a:avLst/>
            <a:gdLst/>
            <a:ahLst/>
            <a:cxnLst/>
            <a:rect l="l" t="t" r="r" b="b"/>
            <a:pathLst>
              <a:path w="6086475" h="3019425">
                <a:moveTo>
                  <a:pt x="0" y="2947987"/>
                </a:moveTo>
                <a:lnTo>
                  <a:pt x="0" y="71437"/>
                </a:lnTo>
                <a:lnTo>
                  <a:pt x="0" y="66744"/>
                </a:lnTo>
                <a:lnTo>
                  <a:pt x="457" y="62093"/>
                </a:lnTo>
                <a:lnTo>
                  <a:pt x="17606" y="24235"/>
                </a:lnTo>
                <a:lnTo>
                  <a:pt x="20923" y="20919"/>
                </a:lnTo>
                <a:lnTo>
                  <a:pt x="24240" y="17603"/>
                </a:lnTo>
                <a:lnTo>
                  <a:pt x="27848" y="14640"/>
                </a:lnTo>
                <a:lnTo>
                  <a:pt x="31749" y="12036"/>
                </a:lnTo>
                <a:lnTo>
                  <a:pt x="35649" y="9426"/>
                </a:lnTo>
                <a:lnTo>
                  <a:pt x="66747" y="0"/>
                </a:lnTo>
                <a:lnTo>
                  <a:pt x="71437" y="0"/>
                </a:lnTo>
                <a:lnTo>
                  <a:pt x="6015037" y="0"/>
                </a:lnTo>
                <a:lnTo>
                  <a:pt x="6019727" y="0"/>
                </a:lnTo>
                <a:lnTo>
                  <a:pt x="6024373" y="456"/>
                </a:lnTo>
                <a:lnTo>
                  <a:pt x="6054724" y="12036"/>
                </a:lnTo>
                <a:lnTo>
                  <a:pt x="6058625" y="14640"/>
                </a:lnTo>
                <a:lnTo>
                  <a:pt x="6062234" y="17603"/>
                </a:lnTo>
                <a:lnTo>
                  <a:pt x="6065550" y="20919"/>
                </a:lnTo>
                <a:lnTo>
                  <a:pt x="6068867" y="24235"/>
                </a:lnTo>
                <a:lnTo>
                  <a:pt x="6085101" y="57493"/>
                </a:lnTo>
                <a:lnTo>
                  <a:pt x="6086017" y="62093"/>
                </a:lnTo>
                <a:lnTo>
                  <a:pt x="6086474" y="66744"/>
                </a:lnTo>
                <a:lnTo>
                  <a:pt x="6086474" y="71437"/>
                </a:lnTo>
                <a:lnTo>
                  <a:pt x="6086474" y="2947987"/>
                </a:lnTo>
                <a:lnTo>
                  <a:pt x="6086474" y="2952675"/>
                </a:lnTo>
                <a:lnTo>
                  <a:pt x="6086017" y="2957321"/>
                </a:lnTo>
                <a:lnTo>
                  <a:pt x="6085101" y="2961921"/>
                </a:lnTo>
                <a:lnTo>
                  <a:pt x="6084186" y="2966521"/>
                </a:lnTo>
                <a:lnTo>
                  <a:pt x="6082831" y="2970990"/>
                </a:lnTo>
                <a:lnTo>
                  <a:pt x="6081036" y="2975320"/>
                </a:lnTo>
                <a:lnTo>
                  <a:pt x="6079241" y="2979655"/>
                </a:lnTo>
                <a:lnTo>
                  <a:pt x="6077040" y="2983770"/>
                </a:lnTo>
                <a:lnTo>
                  <a:pt x="6074434" y="2987668"/>
                </a:lnTo>
                <a:lnTo>
                  <a:pt x="6071829" y="2991570"/>
                </a:lnTo>
                <a:lnTo>
                  <a:pt x="6042373" y="3013978"/>
                </a:lnTo>
                <a:lnTo>
                  <a:pt x="6038039" y="3015778"/>
                </a:lnTo>
                <a:lnTo>
                  <a:pt x="6033573" y="3017132"/>
                </a:lnTo>
                <a:lnTo>
                  <a:pt x="6028972" y="3018043"/>
                </a:lnTo>
                <a:lnTo>
                  <a:pt x="6024372" y="3018959"/>
                </a:lnTo>
                <a:lnTo>
                  <a:pt x="6019727" y="3019419"/>
                </a:lnTo>
                <a:lnTo>
                  <a:pt x="6015037" y="3019424"/>
                </a:lnTo>
                <a:lnTo>
                  <a:pt x="71437" y="3019424"/>
                </a:lnTo>
                <a:lnTo>
                  <a:pt x="66747" y="3019419"/>
                </a:lnTo>
                <a:lnTo>
                  <a:pt x="62101" y="3018959"/>
                </a:lnTo>
                <a:lnTo>
                  <a:pt x="57500" y="3018043"/>
                </a:lnTo>
                <a:lnTo>
                  <a:pt x="52900" y="3017132"/>
                </a:lnTo>
                <a:lnTo>
                  <a:pt x="48433" y="3015778"/>
                </a:lnTo>
                <a:lnTo>
                  <a:pt x="44099" y="3013978"/>
                </a:lnTo>
                <a:lnTo>
                  <a:pt x="39765" y="3012179"/>
                </a:lnTo>
                <a:lnTo>
                  <a:pt x="12039" y="2987668"/>
                </a:lnTo>
                <a:lnTo>
                  <a:pt x="9433" y="2983770"/>
                </a:lnTo>
                <a:lnTo>
                  <a:pt x="7232" y="2979655"/>
                </a:lnTo>
                <a:lnTo>
                  <a:pt x="5437" y="2975320"/>
                </a:lnTo>
                <a:lnTo>
                  <a:pt x="3642" y="2970990"/>
                </a:lnTo>
                <a:lnTo>
                  <a:pt x="2287" y="2966521"/>
                </a:lnTo>
                <a:lnTo>
                  <a:pt x="1372" y="2961921"/>
                </a:lnTo>
                <a:lnTo>
                  <a:pt x="457" y="2957321"/>
                </a:lnTo>
                <a:lnTo>
                  <a:pt x="0" y="2952675"/>
                </a:lnTo>
                <a:lnTo>
                  <a:pt x="0" y="2947987"/>
                </a:lnTo>
                <a:close/>
              </a:path>
            </a:pathLst>
          </a:custGeom>
          <a:ln w="9524">
            <a:solidFill>
              <a:srgbClr val="D9DBDF"/>
            </a:solidFill>
          </a:ln>
        </p:spPr>
        <p:txBody>
          <a:bodyPr wrap="square" lIns="0" tIns="0" rIns="0" bIns="0" rtlCol="0"/>
          <a:lstStyle/>
          <a:p>
            <a:endParaRPr sz="1634"/>
          </a:p>
        </p:txBody>
      </p:sp>
      <p:sp>
        <p:nvSpPr>
          <p:cNvPr id="6" name="object 6"/>
          <p:cNvSpPr txBox="1"/>
          <p:nvPr/>
        </p:nvSpPr>
        <p:spPr>
          <a:xfrm>
            <a:off x="3540097" y="1424173"/>
            <a:ext cx="3630706" cy="706701"/>
          </a:xfrm>
          <a:prstGeom prst="rect">
            <a:avLst/>
          </a:prstGeom>
        </p:spPr>
        <p:txBody>
          <a:bodyPr vert="horz" wrap="square" lIns="0" tIns="11526" rIns="0" bIns="0" rtlCol="0">
            <a:spAutoFit/>
          </a:bodyPr>
          <a:lstStyle/>
          <a:p>
            <a:pPr marL="11527">
              <a:spcBef>
                <a:spcPts val="91"/>
              </a:spcBef>
            </a:pPr>
            <a:r>
              <a:rPr sz="1400" spc="77" dirty="0">
                <a:solidFill>
                  <a:srgbClr val="202024"/>
                </a:solidFill>
                <a:latin typeface="Calibri"/>
                <a:cs typeface="Calibri"/>
              </a:rPr>
              <a:t>Do</a:t>
            </a:r>
            <a:r>
              <a:rPr sz="1400" spc="18" dirty="0">
                <a:solidFill>
                  <a:srgbClr val="202024"/>
                </a:solidFill>
                <a:latin typeface="Calibri"/>
                <a:cs typeface="Calibri"/>
              </a:rPr>
              <a:t> </a:t>
            </a:r>
            <a:r>
              <a:rPr sz="1400" spc="54" dirty="0">
                <a:solidFill>
                  <a:srgbClr val="202024"/>
                </a:solidFill>
                <a:latin typeface="Calibri"/>
                <a:cs typeface="Calibri"/>
              </a:rPr>
              <a:t>you</a:t>
            </a:r>
            <a:r>
              <a:rPr sz="1400" spc="23" dirty="0">
                <a:solidFill>
                  <a:srgbClr val="202024"/>
                </a:solidFill>
                <a:latin typeface="Calibri"/>
                <a:cs typeface="Calibri"/>
              </a:rPr>
              <a:t> like </a:t>
            </a:r>
            <a:r>
              <a:rPr sz="1400" spc="50" dirty="0">
                <a:solidFill>
                  <a:srgbClr val="202024"/>
                </a:solidFill>
                <a:latin typeface="Calibri"/>
                <a:cs typeface="Calibri"/>
              </a:rPr>
              <a:t>the</a:t>
            </a:r>
            <a:r>
              <a:rPr sz="1400" spc="23" dirty="0">
                <a:solidFill>
                  <a:srgbClr val="202024"/>
                </a:solidFill>
                <a:latin typeface="Calibri"/>
                <a:cs typeface="Calibri"/>
              </a:rPr>
              <a:t> </a:t>
            </a:r>
            <a:r>
              <a:rPr sz="1400" spc="32" dirty="0">
                <a:solidFill>
                  <a:srgbClr val="202024"/>
                </a:solidFill>
                <a:latin typeface="Calibri"/>
                <a:cs typeface="Calibri"/>
              </a:rPr>
              <a:t>skills</a:t>
            </a:r>
            <a:r>
              <a:rPr sz="1400" spc="23" dirty="0">
                <a:solidFill>
                  <a:srgbClr val="202024"/>
                </a:solidFill>
                <a:latin typeface="Calibri"/>
                <a:cs typeface="Calibri"/>
              </a:rPr>
              <a:t> </a:t>
            </a:r>
            <a:r>
              <a:rPr sz="1400" spc="50" dirty="0">
                <a:solidFill>
                  <a:srgbClr val="202024"/>
                </a:solidFill>
                <a:latin typeface="Calibri"/>
                <a:cs typeface="Calibri"/>
              </a:rPr>
              <a:t>refresher</a:t>
            </a:r>
            <a:r>
              <a:rPr sz="1400" spc="23" dirty="0">
                <a:solidFill>
                  <a:srgbClr val="202024"/>
                </a:solidFill>
                <a:latin typeface="Calibri"/>
                <a:cs typeface="Calibri"/>
              </a:rPr>
              <a:t> </a:t>
            </a:r>
            <a:r>
              <a:rPr sz="1400" spc="27" dirty="0">
                <a:solidFill>
                  <a:srgbClr val="202024"/>
                </a:solidFill>
                <a:latin typeface="Calibri"/>
                <a:cs typeface="Calibri"/>
              </a:rPr>
              <a:t>(Winter</a:t>
            </a:r>
            <a:r>
              <a:rPr sz="1400" spc="23" dirty="0">
                <a:solidFill>
                  <a:srgbClr val="202024"/>
                </a:solidFill>
                <a:latin typeface="Calibri"/>
                <a:cs typeface="Calibri"/>
              </a:rPr>
              <a:t> </a:t>
            </a:r>
            <a:r>
              <a:rPr sz="1400" spc="50" dirty="0">
                <a:solidFill>
                  <a:srgbClr val="202024"/>
                </a:solidFill>
                <a:latin typeface="Calibri"/>
                <a:cs typeface="Calibri"/>
              </a:rPr>
              <a:t>Workshop)</a:t>
            </a:r>
            <a:r>
              <a:rPr sz="1400" spc="23" dirty="0">
                <a:solidFill>
                  <a:srgbClr val="202024"/>
                </a:solidFill>
                <a:latin typeface="Calibri"/>
                <a:cs typeface="Calibri"/>
              </a:rPr>
              <a:t> </a:t>
            </a:r>
            <a:r>
              <a:rPr sz="1400" spc="54" dirty="0">
                <a:solidFill>
                  <a:srgbClr val="202024"/>
                </a:solidFill>
                <a:latin typeface="Calibri"/>
                <a:cs typeface="Calibri"/>
              </a:rPr>
              <a:t>events?</a:t>
            </a:r>
            <a:endParaRPr sz="1400">
              <a:latin typeface="Calibri"/>
              <a:cs typeface="Calibri"/>
            </a:endParaRPr>
          </a:p>
          <a:p>
            <a:pPr marL="11527">
              <a:spcBef>
                <a:spcPts val="803"/>
              </a:spcBef>
            </a:pPr>
            <a:r>
              <a:rPr sz="1050" spc="9" dirty="0">
                <a:solidFill>
                  <a:srgbClr val="202024"/>
                </a:solidFill>
                <a:latin typeface="Roboto"/>
                <a:cs typeface="Roboto"/>
              </a:rPr>
              <a:t>40</a:t>
            </a:r>
            <a:r>
              <a:rPr sz="1050" dirty="0">
                <a:solidFill>
                  <a:srgbClr val="202024"/>
                </a:solidFill>
                <a:latin typeface="Roboto"/>
                <a:cs typeface="Roboto"/>
              </a:rPr>
              <a:t> </a:t>
            </a:r>
            <a:r>
              <a:rPr sz="1050" spc="14" dirty="0">
                <a:solidFill>
                  <a:srgbClr val="202024"/>
                </a:solidFill>
                <a:latin typeface="Roboto"/>
                <a:cs typeface="Roboto"/>
              </a:rPr>
              <a:t>responses</a:t>
            </a:r>
            <a:endParaRPr sz="1050">
              <a:latin typeface="Roboto"/>
              <a:cs typeface="Roboto"/>
            </a:endParaRPr>
          </a:p>
        </p:txBody>
      </p:sp>
      <p:sp>
        <p:nvSpPr>
          <p:cNvPr id="7" name="object 7"/>
          <p:cNvSpPr txBox="1"/>
          <p:nvPr/>
        </p:nvSpPr>
        <p:spPr>
          <a:xfrm>
            <a:off x="3540098" y="4276871"/>
            <a:ext cx="1761757" cy="706701"/>
          </a:xfrm>
          <a:prstGeom prst="rect">
            <a:avLst/>
          </a:prstGeom>
        </p:spPr>
        <p:txBody>
          <a:bodyPr vert="horz" wrap="square" lIns="0" tIns="11526" rIns="0" bIns="0" rtlCol="0">
            <a:spAutoFit/>
          </a:bodyPr>
          <a:lstStyle/>
          <a:p>
            <a:pPr marL="11527">
              <a:spcBef>
                <a:spcPts val="91"/>
              </a:spcBef>
            </a:pPr>
            <a:r>
              <a:rPr sz="1400" spc="41" dirty="0">
                <a:solidFill>
                  <a:srgbClr val="202024"/>
                </a:solidFill>
                <a:latin typeface="Calibri"/>
                <a:cs typeface="Calibri"/>
              </a:rPr>
              <a:t>Think</a:t>
            </a:r>
            <a:r>
              <a:rPr sz="1400" dirty="0">
                <a:solidFill>
                  <a:srgbClr val="202024"/>
                </a:solidFill>
                <a:latin typeface="Calibri"/>
                <a:cs typeface="Calibri"/>
              </a:rPr>
              <a:t> </a:t>
            </a:r>
            <a:r>
              <a:rPr sz="1400" spc="59" dirty="0">
                <a:solidFill>
                  <a:srgbClr val="202024"/>
                </a:solidFill>
                <a:latin typeface="Calibri"/>
                <a:cs typeface="Calibri"/>
              </a:rPr>
              <a:t>about</a:t>
            </a:r>
            <a:r>
              <a:rPr sz="1400" spc="5" dirty="0">
                <a:solidFill>
                  <a:srgbClr val="202024"/>
                </a:solidFill>
                <a:latin typeface="Calibri"/>
                <a:cs typeface="Calibri"/>
              </a:rPr>
              <a:t> </a:t>
            </a:r>
            <a:r>
              <a:rPr sz="1400" spc="41" dirty="0">
                <a:solidFill>
                  <a:srgbClr val="202024"/>
                </a:solidFill>
                <a:latin typeface="Calibri"/>
                <a:cs typeface="Calibri"/>
              </a:rPr>
              <a:t>training</a:t>
            </a:r>
            <a:r>
              <a:rPr sz="1400" dirty="0">
                <a:solidFill>
                  <a:srgbClr val="202024"/>
                </a:solidFill>
                <a:latin typeface="Calibri"/>
                <a:cs typeface="Calibri"/>
              </a:rPr>
              <a:t> </a:t>
            </a:r>
            <a:r>
              <a:rPr sz="1400" spc="45" dirty="0">
                <a:solidFill>
                  <a:srgbClr val="202024"/>
                </a:solidFill>
                <a:latin typeface="Calibri"/>
                <a:cs typeface="Calibri"/>
              </a:rPr>
              <a:t>events.</a:t>
            </a:r>
            <a:endParaRPr sz="1400">
              <a:latin typeface="Calibri"/>
              <a:cs typeface="Calibri"/>
            </a:endParaRPr>
          </a:p>
          <a:p>
            <a:pPr marL="11527">
              <a:spcBef>
                <a:spcPts val="803"/>
              </a:spcBef>
            </a:pPr>
            <a:r>
              <a:rPr sz="1050" spc="9" dirty="0">
                <a:solidFill>
                  <a:srgbClr val="202024"/>
                </a:solidFill>
                <a:latin typeface="Roboto"/>
                <a:cs typeface="Roboto"/>
              </a:rPr>
              <a:t>40</a:t>
            </a:r>
            <a:r>
              <a:rPr sz="1050" dirty="0">
                <a:solidFill>
                  <a:srgbClr val="202024"/>
                </a:solidFill>
                <a:latin typeface="Roboto"/>
                <a:cs typeface="Roboto"/>
              </a:rPr>
              <a:t> </a:t>
            </a:r>
            <a:r>
              <a:rPr sz="1050" spc="14" dirty="0">
                <a:solidFill>
                  <a:srgbClr val="202024"/>
                </a:solidFill>
                <a:latin typeface="Roboto"/>
                <a:cs typeface="Roboto"/>
              </a:rPr>
              <a:t>responses</a:t>
            </a:r>
            <a:endParaRPr sz="1050">
              <a:latin typeface="Roboto"/>
              <a:cs typeface="Roboto"/>
            </a:endParaRPr>
          </a:p>
        </p:txBody>
      </p:sp>
      <p:pic>
        <p:nvPicPr>
          <p:cNvPr id="10" name="object 10"/>
          <p:cNvPicPr/>
          <p:nvPr/>
        </p:nvPicPr>
        <p:blipFill>
          <a:blip r:embed="rId2" cstate="print"/>
          <a:stretch>
            <a:fillRect/>
          </a:stretch>
        </p:blipFill>
        <p:spPr>
          <a:xfrm>
            <a:off x="6871126" y="2135906"/>
            <a:ext cx="103734" cy="103734"/>
          </a:xfrm>
          <a:prstGeom prst="rect">
            <a:avLst/>
          </a:prstGeom>
        </p:spPr>
      </p:pic>
      <p:pic>
        <p:nvPicPr>
          <p:cNvPr id="11" name="object 11"/>
          <p:cNvPicPr/>
          <p:nvPr/>
        </p:nvPicPr>
        <p:blipFill>
          <a:blip r:embed="rId3" cstate="print"/>
          <a:stretch>
            <a:fillRect/>
          </a:stretch>
        </p:blipFill>
        <p:spPr>
          <a:xfrm>
            <a:off x="6871126" y="2300153"/>
            <a:ext cx="103734" cy="103734"/>
          </a:xfrm>
          <a:prstGeom prst="rect">
            <a:avLst/>
          </a:prstGeom>
        </p:spPr>
      </p:pic>
      <p:pic>
        <p:nvPicPr>
          <p:cNvPr id="12" name="object 12"/>
          <p:cNvPicPr/>
          <p:nvPr/>
        </p:nvPicPr>
        <p:blipFill>
          <a:blip r:embed="rId4" cstate="print"/>
          <a:stretch>
            <a:fillRect/>
          </a:stretch>
        </p:blipFill>
        <p:spPr>
          <a:xfrm>
            <a:off x="6871126" y="2464399"/>
            <a:ext cx="103734" cy="103734"/>
          </a:xfrm>
          <a:prstGeom prst="rect">
            <a:avLst/>
          </a:prstGeom>
        </p:spPr>
      </p:pic>
      <p:pic>
        <p:nvPicPr>
          <p:cNvPr id="13" name="object 13"/>
          <p:cNvPicPr/>
          <p:nvPr/>
        </p:nvPicPr>
        <p:blipFill>
          <a:blip r:embed="rId5" cstate="print"/>
          <a:stretch>
            <a:fillRect/>
          </a:stretch>
        </p:blipFill>
        <p:spPr>
          <a:xfrm>
            <a:off x="6871126" y="2766958"/>
            <a:ext cx="103734" cy="103734"/>
          </a:xfrm>
          <a:prstGeom prst="rect">
            <a:avLst/>
          </a:prstGeom>
        </p:spPr>
      </p:pic>
      <p:pic>
        <p:nvPicPr>
          <p:cNvPr id="14" name="object 14"/>
          <p:cNvPicPr/>
          <p:nvPr/>
        </p:nvPicPr>
        <p:blipFill>
          <a:blip r:embed="rId6" cstate="print"/>
          <a:stretch>
            <a:fillRect/>
          </a:stretch>
        </p:blipFill>
        <p:spPr>
          <a:xfrm>
            <a:off x="6871126" y="2931204"/>
            <a:ext cx="103734" cy="103734"/>
          </a:xfrm>
          <a:prstGeom prst="rect">
            <a:avLst/>
          </a:prstGeom>
        </p:spPr>
      </p:pic>
      <p:sp>
        <p:nvSpPr>
          <p:cNvPr id="15" name="object 15"/>
          <p:cNvSpPr txBox="1"/>
          <p:nvPr/>
        </p:nvSpPr>
        <p:spPr>
          <a:xfrm>
            <a:off x="7006558" y="2069057"/>
            <a:ext cx="1392347" cy="1270701"/>
          </a:xfrm>
          <a:prstGeom prst="rect">
            <a:avLst/>
          </a:prstGeom>
        </p:spPr>
        <p:txBody>
          <a:bodyPr vert="horz" wrap="square" lIns="0" tIns="11526" rIns="0" bIns="0" rtlCol="0">
            <a:spAutoFit/>
          </a:bodyPr>
          <a:lstStyle/>
          <a:p>
            <a:pPr marL="11527" marR="1203945">
              <a:lnSpc>
                <a:spcPct val="131900"/>
              </a:lnSpc>
              <a:spcBef>
                <a:spcPts val="91"/>
              </a:spcBef>
            </a:pPr>
            <a:r>
              <a:rPr sz="817" spc="-77" dirty="0">
                <a:solidFill>
                  <a:srgbClr val="212121"/>
                </a:solidFill>
                <a:latin typeface="Arial"/>
                <a:cs typeface="Arial"/>
              </a:rPr>
              <a:t>Y</a:t>
            </a:r>
            <a:r>
              <a:rPr sz="817" dirty="0">
                <a:solidFill>
                  <a:srgbClr val="212121"/>
                </a:solidFill>
                <a:latin typeface="Arial"/>
                <a:cs typeface="Arial"/>
              </a:rPr>
              <a:t>es  No</a:t>
            </a:r>
            <a:endParaRPr sz="817">
              <a:latin typeface="Arial"/>
              <a:cs typeface="Arial"/>
            </a:endParaRPr>
          </a:p>
          <a:p>
            <a:pPr marL="11527" marR="220157">
              <a:lnSpc>
                <a:spcPct val="111100"/>
              </a:lnSpc>
              <a:spcBef>
                <a:spcPts val="204"/>
              </a:spcBef>
            </a:pPr>
            <a:r>
              <a:rPr sz="817" dirty="0">
                <a:solidFill>
                  <a:srgbClr val="212121"/>
                </a:solidFill>
                <a:latin typeface="Arial"/>
                <a:cs typeface="Arial"/>
              </a:rPr>
              <a:t>I</a:t>
            </a:r>
            <a:r>
              <a:rPr sz="817" spc="-23" dirty="0">
                <a:solidFill>
                  <a:srgbClr val="212121"/>
                </a:solidFill>
                <a:latin typeface="Arial"/>
                <a:cs typeface="Arial"/>
              </a:rPr>
              <a:t> </a:t>
            </a:r>
            <a:r>
              <a:rPr sz="817" dirty="0">
                <a:solidFill>
                  <a:srgbClr val="212121"/>
                </a:solidFill>
                <a:latin typeface="Arial"/>
                <a:cs typeface="Arial"/>
              </a:rPr>
              <a:t>have</a:t>
            </a:r>
            <a:r>
              <a:rPr sz="817" spc="-23" dirty="0">
                <a:solidFill>
                  <a:srgbClr val="212121"/>
                </a:solidFill>
                <a:latin typeface="Arial"/>
                <a:cs typeface="Arial"/>
              </a:rPr>
              <a:t> </a:t>
            </a:r>
            <a:r>
              <a:rPr sz="817" dirty="0">
                <a:solidFill>
                  <a:srgbClr val="212121"/>
                </a:solidFill>
                <a:latin typeface="Arial"/>
                <a:cs typeface="Arial"/>
              </a:rPr>
              <a:t>never</a:t>
            </a:r>
            <a:r>
              <a:rPr sz="817" spc="-23" dirty="0">
                <a:solidFill>
                  <a:srgbClr val="212121"/>
                </a:solidFill>
                <a:latin typeface="Arial"/>
                <a:cs typeface="Arial"/>
              </a:rPr>
              <a:t> </a:t>
            </a:r>
            <a:r>
              <a:rPr sz="817" dirty="0">
                <a:solidFill>
                  <a:srgbClr val="212121"/>
                </a:solidFill>
                <a:latin typeface="Arial"/>
                <a:cs typeface="Arial"/>
              </a:rPr>
              <a:t>used</a:t>
            </a:r>
            <a:r>
              <a:rPr sz="817" spc="-23" dirty="0">
                <a:solidFill>
                  <a:srgbClr val="212121"/>
                </a:solidFill>
                <a:latin typeface="Arial"/>
                <a:cs typeface="Arial"/>
              </a:rPr>
              <a:t> </a:t>
            </a:r>
            <a:r>
              <a:rPr sz="817" dirty="0">
                <a:solidFill>
                  <a:srgbClr val="212121"/>
                </a:solidFill>
                <a:latin typeface="Arial"/>
                <a:cs typeface="Arial"/>
              </a:rPr>
              <a:t>Winter </a:t>
            </a:r>
            <a:r>
              <a:rPr sz="817" spc="-218" dirty="0">
                <a:solidFill>
                  <a:srgbClr val="212121"/>
                </a:solidFill>
                <a:latin typeface="Arial"/>
                <a:cs typeface="Arial"/>
              </a:rPr>
              <a:t> </a:t>
            </a:r>
            <a:r>
              <a:rPr sz="817" spc="-5" dirty="0">
                <a:solidFill>
                  <a:srgbClr val="212121"/>
                </a:solidFill>
                <a:latin typeface="Arial"/>
                <a:cs typeface="Arial"/>
              </a:rPr>
              <a:t>Workshops</a:t>
            </a:r>
            <a:endParaRPr sz="817">
              <a:latin typeface="Arial"/>
              <a:cs typeface="Arial"/>
            </a:endParaRPr>
          </a:p>
          <a:p>
            <a:pPr marL="11527">
              <a:spcBef>
                <a:spcPts val="313"/>
              </a:spcBef>
            </a:pPr>
            <a:r>
              <a:rPr sz="817" dirty="0">
                <a:solidFill>
                  <a:srgbClr val="212121"/>
                </a:solidFill>
                <a:latin typeface="Arial"/>
                <a:cs typeface="Arial"/>
              </a:rPr>
              <a:t>Maybe</a:t>
            </a:r>
            <a:endParaRPr sz="817">
              <a:latin typeface="Arial"/>
              <a:cs typeface="Arial"/>
            </a:endParaRPr>
          </a:p>
          <a:p>
            <a:pPr marL="11527">
              <a:spcBef>
                <a:spcPts val="313"/>
              </a:spcBef>
            </a:pPr>
            <a:r>
              <a:rPr sz="817" dirty="0">
                <a:solidFill>
                  <a:srgbClr val="212121"/>
                </a:solidFill>
                <a:latin typeface="Arial"/>
                <a:cs typeface="Arial"/>
              </a:rPr>
              <a:t>just</a:t>
            </a:r>
            <a:r>
              <a:rPr sz="817" spc="-18" dirty="0">
                <a:solidFill>
                  <a:srgbClr val="212121"/>
                </a:solidFill>
                <a:latin typeface="Arial"/>
                <a:cs typeface="Arial"/>
              </a:rPr>
              <a:t> </a:t>
            </a:r>
            <a:r>
              <a:rPr sz="817" dirty="0">
                <a:solidFill>
                  <a:srgbClr val="212121"/>
                </a:solidFill>
                <a:latin typeface="Arial"/>
                <a:cs typeface="Arial"/>
              </a:rPr>
              <a:t>trying</a:t>
            </a:r>
            <a:r>
              <a:rPr sz="817" spc="-14" dirty="0">
                <a:solidFill>
                  <a:srgbClr val="212121"/>
                </a:solidFill>
                <a:latin typeface="Arial"/>
                <a:cs typeface="Arial"/>
              </a:rPr>
              <a:t> </a:t>
            </a:r>
            <a:r>
              <a:rPr sz="817" dirty="0">
                <a:solidFill>
                  <a:srgbClr val="212121"/>
                </a:solidFill>
                <a:latin typeface="Arial"/>
                <a:cs typeface="Arial"/>
              </a:rPr>
              <a:t>one</a:t>
            </a:r>
            <a:r>
              <a:rPr sz="817" spc="-14" dirty="0">
                <a:solidFill>
                  <a:srgbClr val="212121"/>
                </a:solidFill>
                <a:latin typeface="Arial"/>
                <a:cs typeface="Arial"/>
              </a:rPr>
              <a:t> </a:t>
            </a:r>
            <a:r>
              <a:rPr sz="817" dirty="0">
                <a:solidFill>
                  <a:srgbClr val="212121"/>
                </a:solidFill>
                <a:latin typeface="Arial"/>
                <a:cs typeface="Arial"/>
              </a:rPr>
              <a:t>for</a:t>
            </a:r>
            <a:r>
              <a:rPr sz="817" spc="-14" dirty="0">
                <a:solidFill>
                  <a:srgbClr val="212121"/>
                </a:solidFill>
                <a:latin typeface="Arial"/>
                <a:cs typeface="Arial"/>
              </a:rPr>
              <a:t> </a:t>
            </a:r>
            <a:r>
              <a:rPr sz="817" dirty="0">
                <a:solidFill>
                  <a:srgbClr val="212121"/>
                </a:solidFill>
                <a:latin typeface="Arial"/>
                <a:cs typeface="Arial"/>
              </a:rPr>
              <a:t>first</a:t>
            </a:r>
            <a:r>
              <a:rPr sz="817" spc="-18" dirty="0">
                <a:solidFill>
                  <a:srgbClr val="212121"/>
                </a:solidFill>
                <a:latin typeface="Arial"/>
                <a:cs typeface="Arial"/>
              </a:rPr>
              <a:t> </a:t>
            </a:r>
            <a:r>
              <a:rPr sz="817" dirty="0">
                <a:solidFill>
                  <a:srgbClr val="212121"/>
                </a:solidFill>
                <a:latin typeface="Arial"/>
                <a:cs typeface="Arial"/>
              </a:rPr>
              <a:t>time</a:t>
            </a:r>
            <a:endParaRPr sz="817">
              <a:latin typeface="Arial"/>
              <a:cs typeface="Arial"/>
            </a:endParaRPr>
          </a:p>
          <a:p>
            <a:pPr marL="11527" marR="4611">
              <a:lnSpc>
                <a:spcPct val="111100"/>
              </a:lnSpc>
              <a:spcBef>
                <a:spcPts val="204"/>
              </a:spcBef>
            </a:pPr>
            <a:r>
              <a:rPr sz="817" spc="-23" dirty="0">
                <a:solidFill>
                  <a:srgbClr val="212121"/>
                </a:solidFill>
                <a:latin typeface="Arial"/>
                <a:cs typeface="Arial"/>
              </a:rPr>
              <a:t>Yes,</a:t>
            </a:r>
            <a:r>
              <a:rPr sz="817" spc="-14" dirty="0">
                <a:solidFill>
                  <a:srgbClr val="212121"/>
                </a:solidFill>
                <a:latin typeface="Arial"/>
                <a:cs typeface="Arial"/>
              </a:rPr>
              <a:t> </a:t>
            </a:r>
            <a:r>
              <a:rPr sz="817" dirty="0">
                <a:solidFill>
                  <a:srgbClr val="212121"/>
                </a:solidFill>
                <a:latin typeface="Arial"/>
                <a:cs typeface="Arial"/>
              </a:rPr>
              <a:t>when</a:t>
            </a:r>
            <a:r>
              <a:rPr sz="817" spc="-14" dirty="0">
                <a:solidFill>
                  <a:srgbClr val="212121"/>
                </a:solidFill>
                <a:latin typeface="Arial"/>
                <a:cs typeface="Arial"/>
              </a:rPr>
              <a:t> </a:t>
            </a:r>
            <a:r>
              <a:rPr sz="817" dirty="0">
                <a:solidFill>
                  <a:srgbClr val="212121"/>
                </a:solidFill>
                <a:latin typeface="Arial"/>
                <a:cs typeface="Arial"/>
              </a:rPr>
              <a:t>able</a:t>
            </a:r>
            <a:r>
              <a:rPr sz="817" spc="-14" dirty="0">
                <a:solidFill>
                  <a:srgbClr val="212121"/>
                </a:solidFill>
                <a:latin typeface="Arial"/>
                <a:cs typeface="Arial"/>
              </a:rPr>
              <a:t> </a:t>
            </a:r>
            <a:r>
              <a:rPr sz="817" dirty="0">
                <a:solidFill>
                  <a:srgbClr val="212121"/>
                </a:solidFill>
                <a:latin typeface="Arial"/>
                <a:cs typeface="Arial"/>
              </a:rPr>
              <a:t>to</a:t>
            </a:r>
            <a:r>
              <a:rPr sz="817" spc="-14" dirty="0">
                <a:solidFill>
                  <a:srgbClr val="212121"/>
                </a:solidFill>
                <a:latin typeface="Arial"/>
                <a:cs typeface="Arial"/>
              </a:rPr>
              <a:t> </a:t>
            </a:r>
            <a:r>
              <a:rPr sz="817" dirty="0">
                <a:solidFill>
                  <a:srgbClr val="212121"/>
                </a:solidFill>
                <a:latin typeface="Arial"/>
                <a:cs typeface="Arial"/>
              </a:rPr>
              <a:t>attend</a:t>
            </a:r>
            <a:r>
              <a:rPr sz="817" spc="-9" dirty="0">
                <a:solidFill>
                  <a:srgbClr val="212121"/>
                </a:solidFill>
                <a:latin typeface="Arial"/>
                <a:cs typeface="Arial"/>
              </a:rPr>
              <a:t> </a:t>
            </a:r>
            <a:r>
              <a:rPr sz="817" dirty="0">
                <a:solidFill>
                  <a:srgbClr val="212121"/>
                </a:solidFill>
                <a:latin typeface="Arial"/>
                <a:cs typeface="Arial"/>
              </a:rPr>
              <a:t>-</a:t>
            </a:r>
            <a:r>
              <a:rPr sz="817" spc="-14" dirty="0">
                <a:solidFill>
                  <a:srgbClr val="212121"/>
                </a:solidFill>
                <a:latin typeface="Arial"/>
                <a:cs typeface="Arial"/>
              </a:rPr>
              <a:t> </a:t>
            </a:r>
            <a:r>
              <a:rPr sz="817" dirty="0">
                <a:solidFill>
                  <a:srgbClr val="212121"/>
                </a:solidFill>
                <a:latin typeface="Arial"/>
                <a:cs typeface="Arial"/>
              </a:rPr>
              <a:t>not </a:t>
            </a:r>
            <a:r>
              <a:rPr sz="817" spc="-213" dirty="0">
                <a:solidFill>
                  <a:srgbClr val="212121"/>
                </a:solidFill>
                <a:latin typeface="Arial"/>
                <a:cs typeface="Arial"/>
              </a:rPr>
              <a:t> </a:t>
            </a:r>
            <a:r>
              <a:rPr sz="817" dirty="0">
                <a:solidFill>
                  <a:srgbClr val="212121"/>
                </a:solidFill>
                <a:latin typeface="Arial"/>
                <a:cs typeface="Arial"/>
              </a:rPr>
              <a:t>keen</a:t>
            </a:r>
            <a:r>
              <a:rPr sz="817" spc="-5" dirty="0">
                <a:solidFill>
                  <a:srgbClr val="212121"/>
                </a:solidFill>
                <a:latin typeface="Arial"/>
                <a:cs typeface="Arial"/>
              </a:rPr>
              <a:t> </a:t>
            </a:r>
            <a:r>
              <a:rPr sz="817" dirty="0">
                <a:solidFill>
                  <a:srgbClr val="212121"/>
                </a:solidFill>
                <a:latin typeface="Arial"/>
                <a:cs typeface="Arial"/>
              </a:rPr>
              <a:t>on</a:t>
            </a:r>
            <a:r>
              <a:rPr sz="817" spc="-5" dirty="0">
                <a:solidFill>
                  <a:srgbClr val="212121"/>
                </a:solidFill>
                <a:latin typeface="Arial"/>
                <a:cs typeface="Arial"/>
              </a:rPr>
              <a:t> </a:t>
            </a:r>
            <a:r>
              <a:rPr sz="817" dirty="0">
                <a:solidFill>
                  <a:srgbClr val="212121"/>
                </a:solidFill>
                <a:latin typeface="Arial"/>
                <a:cs typeface="Arial"/>
              </a:rPr>
              <a:t>zoom</a:t>
            </a:r>
            <a:endParaRPr sz="817">
              <a:latin typeface="Arial"/>
              <a:cs typeface="Arial"/>
            </a:endParaRPr>
          </a:p>
        </p:txBody>
      </p:sp>
      <p:grpSp>
        <p:nvGrpSpPr>
          <p:cNvPr id="16" name="object 16"/>
          <p:cNvGrpSpPr/>
          <p:nvPr/>
        </p:nvGrpSpPr>
        <p:grpSpPr>
          <a:xfrm>
            <a:off x="4480915" y="2131586"/>
            <a:ext cx="2494237" cy="1564661"/>
            <a:chOff x="3560765" y="1331913"/>
            <a:chExt cx="2748280" cy="1724025"/>
          </a:xfrm>
        </p:grpSpPr>
        <p:pic>
          <p:nvPicPr>
            <p:cNvPr id="17" name="object 17"/>
            <p:cNvPicPr/>
            <p:nvPr/>
          </p:nvPicPr>
          <p:blipFill>
            <a:blip r:embed="rId7" cstate="print"/>
            <a:stretch>
              <a:fillRect/>
            </a:stretch>
          </p:blipFill>
          <p:spPr>
            <a:xfrm>
              <a:off x="6194424" y="2393950"/>
              <a:ext cx="114300" cy="114299"/>
            </a:xfrm>
            <a:prstGeom prst="rect">
              <a:avLst/>
            </a:prstGeom>
          </p:spPr>
        </p:pic>
        <p:pic>
          <p:nvPicPr>
            <p:cNvPr id="18" name="object 18"/>
            <p:cNvPicPr/>
            <p:nvPr/>
          </p:nvPicPr>
          <p:blipFill>
            <a:blip r:embed="rId8" cstate="print"/>
            <a:stretch>
              <a:fillRect/>
            </a:stretch>
          </p:blipFill>
          <p:spPr>
            <a:xfrm>
              <a:off x="3560765" y="1331913"/>
              <a:ext cx="1724022" cy="1724024"/>
            </a:xfrm>
            <a:prstGeom prst="rect">
              <a:avLst/>
            </a:prstGeom>
          </p:spPr>
        </p:pic>
      </p:grpSp>
      <p:sp>
        <p:nvSpPr>
          <p:cNvPr id="19" name="object 19"/>
          <p:cNvSpPr txBox="1"/>
          <p:nvPr/>
        </p:nvSpPr>
        <p:spPr>
          <a:xfrm>
            <a:off x="5054093" y="2242167"/>
            <a:ext cx="231097" cy="137379"/>
          </a:xfrm>
          <a:prstGeom prst="rect">
            <a:avLst/>
          </a:prstGeom>
        </p:spPr>
        <p:txBody>
          <a:bodyPr vert="horz" wrap="square" lIns="0" tIns="11526" rIns="0" bIns="0" rtlCol="0">
            <a:spAutoFit/>
          </a:bodyPr>
          <a:lstStyle/>
          <a:p>
            <a:pPr marL="11527">
              <a:spcBef>
                <a:spcPts val="91"/>
              </a:spcBef>
            </a:pPr>
            <a:r>
              <a:rPr sz="817" dirty="0">
                <a:solidFill>
                  <a:srgbClr val="FFFFFF"/>
                </a:solidFill>
                <a:latin typeface="Arial"/>
                <a:cs typeface="Arial"/>
              </a:rPr>
              <a:t>40%</a:t>
            </a:r>
            <a:endParaRPr sz="817">
              <a:latin typeface="Arial"/>
              <a:cs typeface="Arial"/>
            </a:endParaRPr>
          </a:p>
        </p:txBody>
      </p:sp>
      <p:sp>
        <p:nvSpPr>
          <p:cNvPr id="20" name="object 20"/>
          <p:cNvSpPr txBox="1"/>
          <p:nvPr/>
        </p:nvSpPr>
        <p:spPr>
          <a:xfrm>
            <a:off x="5058012" y="3428946"/>
            <a:ext cx="317543" cy="137379"/>
          </a:xfrm>
          <a:prstGeom prst="rect">
            <a:avLst/>
          </a:prstGeom>
        </p:spPr>
        <p:txBody>
          <a:bodyPr vert="horz" wrap="square" lIns="0" tIns="11526" rIns="0" bIns="0" rtlCol="0">
            <a:spAutoFit/>
          </a:bodyPr>
          <a:lstStyle/>
          <a:p>
            <a:pPr marL="11527">
              <a:spcBef>
                <a:spcPts val="91"/>
              </a:spcBef>
            </a:pPr>
            <a:r>
              <a:rPr sz="817" dirty="0">
                <a:solidFill>
                  <a:srgbClr val="FFFFFF"/>
                </a:solidFill>
                <a:latin typeface="Arial"/>
                <a:cs typeface="Arial"/>
              </a:rPr>
              <a:t>52.5%</a:t>
            </a:r>
            <a:endParaRPr sz="817">
              <a:latin typeface="Arial"/>
              <a:cs typeface="Arial"/>
            </a:endParaRPr>
          </a:p>
        </p:txBody>
      </p:sp>
      <p:pic>
        <p:nvPicPr>
          <p:cNvPr id="23" name="object 23"/>
          <p:cNvPicPr/>
          <p:nvPr/>
        </p:nvPicPr>
        <p:blipFill>
          <a:blip r:embed="rId2" cstate="print"/>
          <a:stretch>
            <a:fillRect/>
          </a:stretch>
        </p:blipFill>
        <p:spPr>
          <a:xfrm>
            <a:off x="6871126" y="4988604"/>
            <a:ext cx="103734" cy="103734"/>
          </a:xfrm>
          <a:prstGeom prst="rect">
            <a:avLst/>
          </a:prstGeom>
        </p:spPr>
      </p:pic>
      <p:pic>
        <p:nvPicPr>
          <p:cNvPr id="24" name="object 24"/>
          <p:cNvPicPr/>
          <p:nvPr/>
        </p:nvPicPr>
        <p:blipFill>
          <a:blip r:embed="rId3" cstate="print"/>
          <a:stretch>
            <a:fillRect/>
          </a:stretch>
        </p:blipFill>
        <p:spPr>
          <a:xfrm>
            <a:off x="6871126" y="5152851"/>
            <a:ext cx="103734" cy="103734"/>
          </a:xfrm>
          <a:prstGeom prst="rect">
            <a:avLst/>
          </a:prstGeom>
        </p:spPr>
      </p:pic>
      <p:sp>
        <p:nvSpPr>
          <p:cNvPr id="25" name="object 25"/>
          <p:cNvSpPr txBox="1"/>
          <p:nvPr/>
        </p:nvSpPr>
        <p:spPr>
          <a:xfrm>
            <a:off x="7006558" y="4921753"/>
            <a:ext cx="415513" cy="492026"/>
          </a:xfrm>
          <a:prstGeom prst="rect">
            <a:avLst/>
          </a:prstGeom>
        </p:spPr>
        <p:txBody>
          <a:bodyPr vert="horz" wrap="square" lIns="0" tIns="11526" rIns="0" bIns="0" rtlCol="0">
            <a:spAutoFit/>
          </a:bodyPr>
          <a:lstStyle/>
          <a:p>
            <a:pPr marL="11527" marR="4611">
              <a:lnSpc>
                <a:spcPct val="131900"/>
              </a:lnSpc>
              <a:spcBef>
                <a:spcPts val="91"/>
              </a:spcBef>
            </a:pPr>
            <a:r>
              <a:rPr sz="817" spc="-91" dirty="0">
                <a:solidFill>
                  <a:srgbClr val="212121"/>
                </a:solidFill>
                <a:latin typeface="Arial"/>
                <a:cs typeface="Arial"/>
              </a:rPr>
              <a:t>T</a:t>
            </a:r>
            <a:r>
              <a:rPr sz="817" dirty="0">
                <a:solidFill>
                  <a:srgbClr val="212121"/>
                </a:solidFill>
                <a:latin typeface="Arial"/>
                <a:cs typeface="Arial"/>
              </a:rPr>
              <a:t>o many  Enough </a:t>
            </a:r>
            <a:r>
              <a:rPr sz="817" spc="-213" dirty="0">
                <a:solidFill>
                  <a:srgbClr val="212121"/>
                </a:solidFill>
                <a:latin typeface="Arial"/>
                <a:cs typeface="Arial"/>
              </a:rPr>
              <a:t> </a:t>
            </a:r>
            <a:r>
              <a:rPr sz="817" spc="-91" dirty="0">
                <a:solidFill>
                  <a:srgbClr val="212121"/>
                </a:solidFill>
                <a:latin typeface="Arial"/>
                <a:cs typeface="Arial"/>
              </a:rPr>
              <a:t>T</a:t>
            </a:r>
            <a:r>
              <a:rPr sz="817" dirty="0">
                <a:solidFill>
                  <a:srgbClr val="212121"/>
                </a:solidFill>
                <a:latin typeface="Arial"/>
                <a:cs typeface="Arial"/>
              </a:rPr>
              <a:t>o Few</a:t>
            </a:r>
            <a:endParaRPr sz="817">
              <a:latin typeface="Arial"/>
              <a:cs typeface="Arial"/>
            </a:endParaRPr>
          </a:p>
        </p:txBody>
      </p:sp>
      <p:grpSp>
        <p:nvGrpSpPr>
          <p:cNvPr id="26" name="object 26"/>
          <p:cNvGrpSpPr/>
          <p:nvPr/>
        </p:nvGrpSpPr>
        <p:grpSpPr>
          <a:xfrm>
            <a:off x="5258920" y="5304989"/>
            <a:ext cx="1716229" cy="466229"/>
            <a:chOff x="4418012" y="4828534"/>
            <a:chExt cx="1891030" cy="513715"/>
          </a:xfrm>
        </p:grpSpPr>
        <p:pic>
          <p:nvPicPr>
            <p:cNvPr id="27" name="object 27"/>
            <p:cNvPicPr/>
            <p:nvPr/>
          </p:nvPicPr>
          <p:blipFill>
            <a:blip r:embed="rId4" cstate="print"/>
            <a:stretch>
              <a:fillRect/>
            </a:stretch>
          </p:blipFill>
          <p:spPr>
            <a:xfrm>
              <a:off x="6194424" y="4841875"/>
              <a:ext cx="114300" cy="114299"/>
            </a:xfrm>
            <a:prstGeom prst="rect">
              <a:avLst/>
            </a:prstGeom>
          </p:spPr>
        </p:pic>
        <p:sp>
          <p:nvSpPr>
            <p:cNvPr id="28" name="object 28"/>
            <p:cNvSpPr/>
            <p:nvPr/>
          </p:nvSpPr>
          <p:spPr>
            <a:xfrm>
              <a:off x="4422775" y="5337175"/>
              <a:ext cx="857250" cy="0"/>
            </a:xfrm>
            <a:custGeom>
              <a:avLst/>
              <a:gdLst/>
              <a:ahLst/>
              <a:cxnLst/>
              <a:rect l="l" t="t" r="r" b="b"/>
              <a:pathLst>
                <a:path w="857250">
                  <a:moveTo>
                    <a:pt x="0" y="0"/>
                  </a:moveTo>
                  <a:lnTo>
                    <a:pt x="857249" y="0"/>
                  </a:lnTo>
                  <a:lnTo>
                    <a:pt x="0" y="0"/>
                  </a:lnTo>
                </a:path>
              </a:pathLst>
            </a:custGeom>
            <a:ln w="9524">
              <a:solidFill>
                <a:srgbClr val="FFFFFF"/>
              </a:solidFill>
            </a:ln>
          </p:spPr>
          <p:txBody>
            <a:bodyPr wrap="square" lIns="0" tIns="0" rIns="0" bIns="0" rtlCol="0"/>
            <a:lstStyle/>
            <a:p>
              <a:endParaRPr sz="1634"/>
            </a:p>
          </p:txBody>
        </p:sp>
        <p:sp>
          <p:nvSpPr>
            <p:cNvPr id="29" name="object 29"/>
            <p:cNvSpPr/>
            <p:nvPr/>
          </p:nvSpPr>
          <p:spPr>
            <a:xfrm>
              <a:off x="4422775" y="4833296"/>
              <a:ext cx="857250" cy="504190"/>
            </a:xfrm>
            <a:custGeom>
              <a:avLst/>
              <a:gdLst/>
              <a:ahLst/>
              <a:cxnLst/>
              <a:rect l="l" t="t" r="r" b="b"/>
              <a:pathLst>
                <a:path w="857250" h="504189">
                  <a:moveTo>
                    <a:pt x="857249" y="503878"/>
                  </a:moveTo>
                  <a:lnTo>
                    <a:pt x="0" y="503878"/>
                  </a:lnTo>
                  <a:lnTo>
                    <a:pt x="693529" y="0"/>
                  </a:lnTo>
                  <a:lnTo>
                    <a:pt x="730929" y="55964"/>
                  </a:lnTo>
                  <a:lnTo>
                    <a:pt x="763815" y="114695"/>
                  </a:lnTo>
                  <a:lnTo>
                    <a:pt x="791999" y="175822"/>
                  </a:lnTo>
                  <a:lnTo>
                    <a:pt x="815293" y="238974"/>
                  </a:lnTo>
                  <a:lnTo>
                    <a:pt x="833568" y="303756"/>
                  </a:lnTo>
                  <a:lnTo>
                    <a:pt x="846695" y="369775"/>
                  </a:lnTo>
                  <a:lnTo>
                    <a:pt x="854611" y="436619"/>
                  </a:lnTo>
                  <a:lnTo>
                    <a:pt x="857249" y="503878"/>
                  </a:lnTo>
                  <a:close/>
                </a:path>
              </a:pathLst>
            </a:custGeom>
            <a:solidFill>
              <a:srgbClr val="FF9900"/>
            </a:solidFill>
          </p:spPr>
          <p:txBody>
            <a:bodyPr wrap="square" lIns="0" tIns="0" rIns="0" bIns="0" rtlCol="0"/>
            <a:lstStyle/>
            <a:p>
              <a:endParaRPr sz="1634"/>
            </a:p>
          </p:txBody>
        </p:sp>
        <p:sp>
          <p:nvSpPr>
            <p:cNvPr id="30" name="object 30"/>
            <p:cNvSpPr/>
            <p:nvPr/>
          </p:nvSpPr>
          <p:spPr>
            <a:xfrm>
              <a:off x="4422775" y="4833296"/>
              <a:ext cx="857250" cy="504190"/>
            </a:xfrm>
            <a:custGeom>
              <a:avLst/>
              <a:gdLst/>
              <a:ahLst/>
              <a:cxnLst/>
              <a:rect l="l" t="t" r="r" b="b"/>
              <a:pathLst>
                <a:path w="857250" h="504189">
                  <a:moveTo>
                    <a:pt x="0" y="503878"/>
                  </a:moveTo>
                  <a:lnTo>
                    <a:pt x="693529" y="0"/>
                  </a:lnTo>
                  <a:lnTo>
                    <a:pt x="712793" y="27636"/>
                  </a:lnTo>
                  <a:lnTo>
                    <a:pt x="730929" y="55964"/>
                  </a:lnTo>
                  <a:lnTo>
                    <a:pt x="763815" y="114695"/>
                  </a:lnTo>
                  <a:lnTo>
                    <a:pt x="791999" y="175822"/>
                  </a:lnTo>
                  <a:lnTo>
                    <a:pt x="815293" y="238974"/>
                  </a:lnTo>
                  <a:lnTo>
                    <a:pt x="833568" y="303756"/>
                  </a:lnTo>
                  <a:lnTo>
                    <a:pt x="846695" y="369775"/>
                  </a:lnTo>
                  <a:lnTo>
                    <a:pt x="854611" y="436619"/>
                  </a:lnTo>
                  <a:lnTo>
                    <a:pt x="857249" y="503878"/>
                  </a:lnTo>
                  <a:lnTo>
                    <a:pt x="0" y="503878"/>
                  </a:lnTo>
                </a:path>
              </a:pathLst>
            </a:custGeom>
            <a:ln w="9524">
              <a:solidFill>
                <a:srgbClr val="FFFFFF"/>
              </a:solidFill>
            </a:ln>
          </p:spPr>
          <p:txBody>
            <a:bodyPr wrap="square" lIns="0" tIns="0" rIns="0" bIns="0" rtlCol="0"/>
            <a:lstStyle/>
            <a:p>
              <a:endParaRPr sz="1634"/>
            </a:p>
          </p:txBody>
        </p:sp>
      </p:grpSp>
      <p:sp>
        <p:nvSpPr>
          <p:cNvPr id="31" name="object 31"/>
          <p:cNvSpPr txBox="1"/>
          <p:nvPr/>
        </p:nvSpPr>
        <p:spPr>
          <a:xfrm>
            <a:off x="5679973" y="5514805"/>
            <a:ext cx="231097" cy="137379"/>
          </a:xfrm>
          <a:prstGeom prst="rect">
            <a:avLst/>
          </a:prstGeom>
        </p:spPr>
        <p:txBody>
          <a:bodyPr vert="horz" wrap="square" lIns="0" tIns="11526" rIns="0" bIns="0" rtlCol="0">
            <a:spAutoFit/>
          </a:bodyPr>
          <a:lstStyle/>
          <a:p>
            <a:pPr marL="11527">
              <a:spcBef>
                <a:spcPts val="91"/>
              </a:spcBef>
            </a:pPr>
            <a:r>
              <a:rPr sz="817" dirty="0">
                <a:solidFill>
                  <a:srgbClr val="FFFFFF"/>
                </a:solidFill>
                <a:latin typeface="Arial"/>
                <a:cs typeface="Arial"/>
              </a:rPr>
              <a:t>10%</a:t>
            </a:r>
            <a:endParaRPr sz="817">
              <a:latin typeface="Arial"/>
              <a:cs typeface="Arial"/>
            </a:endParaRPr>
          </a:p>
        </p:txBody>
      </p:sp>
      <p:grpSp>
        <p:nvGrpSpPr>
          <p:cNvPr id="32" name="object 32"/>
          <p:cNvGrpSpPr/>
          <p:nvPr/>
        </p:nvGrpSpPr>
        <p:grpSpPr>
          <a:xfrm>
            <a:off x="4480921" y="4984283"/>
            <a:ext cx="1564661" cy="1564661"/>
            <a:chOff x="3560772" y="4475163"/>
            <a:chExt cx="1724025" cy="1724025"/>
          </a:xfrm>
        </p:grpSpPr>
        <p:sp>
          <p:nvSpPr>
            <p:cNvPr id="33" name="object 33"/>
            <p:cNvSpPr/>
            <p:nvPr/>
          </p:nvSpPr>
          <p:spPr>
            <a:xfrm>
              <a:off x="3565566" y="4479925"/>
              <a:ext cx="1714500" cy="1714500"/>
            </a:xfrm>
            <a:custGeom>
              <a:avLst/>
              <a:gdLst/>
              <a:ahLst/>
              <a:cxnLst/>
              <a:rect l="l" t="t" r="r" b="b"/>
              <a:pathLst>
                <a:path w="1714500" h="1714500">
                  <a:moveTo>
                    <a:pt x="865624" y="1714458"/>
                  </a:moveTo>
                  <a:lnTo>
                    <a:pt x="815145" y="1713467"/>
                  </a:lnTo>
                  <a:lnTo>
                    <a:pt x="764811" y="1709506"/>
                  </a:lnTo>
                  <a:lnTo>
                    <a:pt x="714798" y="1702588"/>
                  </a:lnTo>
                  <a:lnTo>
                    <a:pt x="665280" y="1692738"/>
                  </a:lnTo>
                  <a:lnTo>
                    <a:pt x="616427" y="1679990"/>
                  </a:lnTo>
                  <a:lnTo>
                    <a:pt x="568409" y="1664388"/>
                  </a:lnTo>
                  <a:lnTo>
                    <a:pt x="521393" y="1645987"/>
                  </a:lnTo>
                  <a:lnTo>
                    <a:pt x="475542" y="1624849"/>
                  </a:lnTo>
                  <a:lnTo>
                    <a:pt x="431015" y="1601048"/>
                  </a:lnTo>
                  <a:lnTo>
                    <a:pt x="387966" y="1574668"/>
                  </a:lnTo>
                  <a:lnTo>
                    <a:pt x="346545" y="1545799"/>
                  </a:lnTo>
                  <a:lnTo>
                    <a:pt x="306895" y="1514542"/>
                  </a:lnTo>
                  <a:lnTo>
                    <a:pt x="269154" y="1481004"/>
                  </a:lnTo>
                  <a:lnTo>
                    <a:pt x="233453" y="1445303"/>
                  </a:lnTo>
                  <a:lnTo>
                    <a:pt x="199916" y="1407562"/>
                  </a:lnTo>
                  <a:lnTo>
                    <a:pt x="168658" y="1367913"/>
                  </a:lnTo>
                  <a:lnTo>
                    <a:pt x="139789" y="1326491"/>
                  </a:lnTo>
                  <a:lnTo>
                    <a:pt x="113409" y="1283443"/>
                  </a:lnTo>
                  <a:lnTo>
                    <a:pt x="89609" y="1238915"/>
                  </a:lnTo>
                  <a:lnTo>
                    <a:pt x="68471" y="1193064"/>
                  </a:lnTo>
                  <a:lnTo>
                    <a:pt x="50069" y="1146048"/>
                  </a:lnTo>
                  <a:lnTo>
                    <a:pt x="34468" y="1098030"/>
                  </a:lnTo>
                  <a:lnTo>
                    <a:pt x="21720" y="1049177"/>
                  </a:lnTo>
                  <a:lnTo>
                    <a:pt x="11870" y="999658"/>
                  </a:lnTo>
                  <a:lnTo>
                    <a:pt x="4952" y="949646"/>
                  </a:lnTo>
                  <a:lnTo>
                    <a:pt x="991" y="899313"/>
                  </a:lnTo>
                  <a:lnTo>
                    <a:pt x="0" y="848833"/>
                  </a:lnTo>
                  <a:lnTo>
                    <a:pt x="619" y="823594"/>
                  </a:lnTo>
                  <a:lnTo>
                    <a:pt x="4086" y="773224"/>
                  </a:lnTo>
                  <a:lnTo>
                    <a:pt x="10512" y="723146"/>
                  </a:lnTo>
                  <a:lnTo>
                    <a:pt x="19876" y="673533"/>
                  </a:lnTo>
                  <a:lnTo>
                    <a:pt x="32143" y="624557"/>
                  </a:lnTo>
                  <a:lnTo>
                    <a:pt x="47273" y="576388"/>
                  </a:lnTo>
                  <a:lnTo>
                    <a:pt x="65213" y="529194"/>
                  </a:lnTo>
                  <a:lnTo>
                    <a:pt x="85899" y="483138"/>
                  </a:lnTo>
                  <a:lnTo>
                    <a:pt x="109261" y="438379"/>
                  </a:lnTo>
                  <a:lnTo>
                    <a:pt x="135218" y="395073"/>
                  </a:lnTo>
                  <a:lnTo>
                    <a:pt x="163679" y="353370"/>
                  </a:lnTo>
                  <a:lnTo>
                    <a:pt x="194545" y="313416"/>
                  </a:lnTo>
                  <a:lnTo>
                    <a:pt x="227710" y="275347"/>
                  </a:lnTo>
                  <a:lnTo>
                    <a:pt x="263059" y="239298"/>
                  </a:lnTo>
                  <a:lnTo>
                    <a:pt x="300469" y="205391"/>
                  </a:lnTo>
                  <a:lnTo>
                    <a:pt x="339810" y="173746"/>
                  </a:lnTo>
                  <a:lnTo>
                    <a:pt x="380946" y="144472"/>
                  </a:lnTo>
                  <a:lnTo>
                    <a:pt x="423734" y="117670"/>
                  </a:lnTo>
                  <a:lnTo>
                    <a:pt x="468025" y="93434"/>
                  </a:lnTo>
                  <a:lnTo>
                    <a:pt x="513666" y="71847"/>
                  </a:lnTo>
                  <a:lnTo>
                    <a:pt x="560499" y="52985"/>
                  </a:lnTo>
                  <a:lnTo>
                    <a:pt x="608362" y="36912"/>
                  </a:lnTo>
                  <a:lnTo>
                    <a:pt x="657087" y="23685"/>
                  </a:lnTo>
                  <a:lnTo>
                    <a:pt x="706507" y="13350"/>
                  </a:lnTo>
                  <a:lnTo>
                    <a:pt x="756449" y="5942"/>
                  </a:lnTo>
                  <a:lnTo>
                    <a:pt x="806741" y="1486"/>
                  </a:lnTo>
                  <a:lnTo>
                    <a:pt x="857208" y="0"/>
                  </a:lnTo>
                  <a:lnTo>
                    <a:pt x="882453" y="371"/>
                  </a:lnTo>
                  <a:lnTo>
                    <a:pt x="932854" y="3344"/>
                  </a:lnTo>
                  <a:lnTo>
                    <a:pt x="982993" y="9278"/>
                  </a:lnTo>
                  <a:lnTo>
                    <a:pt x="1032695" y="18154"/>
                  </a:lnTo>
                  <a:lnTo>
                    <a:pt x="1081789" y="29940"/>
                  </a:lnTo>
                  <a:lnTo>
                    <a:pt x="1130104" y="44596"/>
                  </a:lnTo>
                  <a:lnTo>
                    <a:pt x="1177472" y="62071"/>
                  </a:lnTo>
                  <a:lnTo>
                    <a:pt x="1223730" y="82305"/>
                  </a:lnTo>
                  <a:lnTo>
                    <a:pt x="1268716" y="105226"/>
                  </a:lnTo>
                  <a:lnTo>
                    <a:pt x="1312274" y="130756"/>
                  </a:lnTo>
                  <a:lnTo>
                    <a:pt x="1354254" y="158806"/>
                  </a:lnTo>
                  <a:lnTo>
                    <a:pt x="1394510" y="189279"/>
                  </a:lnTo>
                  <a:lnTo>
                    <a:pt x="1432902" y="222069"/>
                  </a:lnTo>
                  <a:lnTo>
                    <a:pt x="1469297" y="257062"/>
                  </a:lnTo>
                  <a:lnTo>
                    <a:pt x="1503569" y="294138"/>
                  </a:lnTo>
                  <a:lnTo>
                    <a:pt x="1535599" y="333166"/>
                  </a:lnTo>
                  <a:lnTo>
                    <a:pt x="1550738" y="353371"/>
                  </a:lnTo>
                  <a:lnTo>
                    <a:pt x="857208" y="857250"/>
                  </a:lnTo>
                  <a:lnTo>
                    <a:pt x="1714458" y="857250"/>
                  </a:lnTo>
                  <a:lnTo>
                    <a:pt x="1712972" y="907716"/>
                  </a:lnTo>
                  <a:lnTo>
                    <a:pt x="1708516" y="958008"/>
                  </a:lnTo>
                  <a:lnTo>
                    <a:pt x="1701108" y="1007951"/>
                  </a:lnTo>
                  <a:lnTo>
                    <a:pt x="1690772" y="1057370"/>
                  </a:lnTo>
                  <a:lnTo>
                    <a:pt x="1677545" y="1106096"/>
                  </a:lnTo>
                  <a:lnTo>
                    <a:pt x="1661473" y="1153958"/>
                  </a:lnTo>
                  <a:lnTo>
                    <a:pt x="1642611" y="1200791"/>
                  </a:lnTo>
                  <a:lnTo>
                    <a:pt x="1621024" y="1246433"/>
                  </a:lnTo>
                  <a:lnTo>
                    <a:pt x="1596787" y="1290724"/>
                  </a:lnTo>
                  <a:lnTo>
                    <a:pt x="1569985" y="1333512"/>
                  </a:lnTo>
                  <a:lnTo>
                    <a:pt x="1540711" y="1374648"/>
                  </a:lnTo>
                  <a:lnTo>
                    <a:pt x="1509066" y="1413989"/>
                  </a:lnTo>
                  <a:lnTo>
                    <a:pt x="1475160" y="1451398"/>
                  </a:lnTo>
                  <a:lnTo>
                    <a:pt x="1439110" y="1486747"/>
                  </a:lnTo>
                  <a:lnTo>
                    <a:pt x="1401042" y="1519912"/>
                  </a:lnTo>
                  <a:lnTo>
                    <a:pt x="1361087" y="1550779"/>
                  </a:lnTo>
                  <a:lnTo>
                    <a:pt x="1319384" y="1579240"/>
                  </a:lnTo>
                  <a:lnTo>
                    <a:pt x="1276078" y="1605196"/>
                  </a:lnTo>
                  <a:lnTo>
                    <a:pt x="1231320" y="1628559"/>
                  </a:lnTo>
                  <a:lnTo>
                    <a:pt x="1185263" y="1649245"/>
                  </a:lnTo>
                  <a:lnTo>
                    <a:pt x="1138069" y="1667184"/>
                  </a:lnTo>
                  <a:lnTo>
                    <a:pt x="1089900" y="1682314"/>
                  </a:lnTo>
                  <a:lnTo>
                    <a:pt x="1040924" y="1694582"/>
                  </a:lnTo>
                  <a:lnTo>
                    <a:pt x="991311" y="1703945"/>
                  </a:lnTo>
                  <a:lnTo>
                    <a:pt x="941233" y="1710372"/>
                  </a:lnTo>
                  <a:lnTo>
                    <a:pt x="890863" y="1713838"/>
                  </a:lnTo>
                  <a:lnTo>
                    <a:pt x="865624" y="1714458"/>
                  </a:lnTo>
                  <a:close/>
                </a:path>
              </a:pathLst>
            </a:custGeom>
            <a:solidFill>
              <a:srgbClr val="DB3812"/>
            </a:solidFill>
          </p:spPr>
          <p:txBody>
            <a:bodyPr wrap="square" lIns="0" tIns="0" rIns="0" bIns="0" rtlCol="0"/>
            <a:lstStyle/>
            <a:p>
              <a:endParaRPr sz="1634"/>
            </a:p>
          </p:txBody>
        </p:sp>
        <p:sp>
          <p:nvSpPr>
            <p:cNvPr id="34" name="object 34"/>
            <p:cNvSpPr/>
            <p:nvPr/>
          </p:nvSpPr>
          <p:spPr>
            <a:xfrm>
              <a:off x="3565535" y="4479925"/>
              <a:ext cx="1714500" cy="1714500"/>
            </a:xfrm>
            <a:custGeom>
              <a:avLst/>
              <a:gdLst/>
              <a:ahLst/>
              <a:cxnLst/>
              <a:rect l="l" t="t" r="r" b="b"/>
              <a:pathLst>
                <a:path w="1714500" h="1714500">
                  <a:moveTo>
                    <a:pt x="857239" y="857250"/>
                  </a:moveTo>
                  <a:lnTo>
                    <a:pt x="1714489" y="857250"/>
                  </a:lnTo>
                  <a:lnTo>
                    <a:pt x="1714396" y="869874"/>
                  </a:lnTo>
                  <a:lnTo>
                    <a:pt x="1714118" y="882494"/>
                  </a:lnTo>
                  <a:lnTo>
                    <a:pt x="1711145" y="932895"/>
                  </a:lnTo>
                  <a:lnTo>
                    <a:pt x="1705211" y="983034"/>
                  </a:lnTo>
                  <a:lnTo>
                    <a:pt x="1696335" y="1032737"/>
                  </a:lnTo>
                  <a:lnTo>
                    <a:pt x="1684549" y="1081831"/>
                  </a:lnTo>
                  <a:lnTo>
                    <a:pt x="1669892" y="1130145"/>
                  </a:lnTo>
                  <a:lnTo>
                    <a:pt x="1652418" y="1177514"/>
                  </a:lnTo>
                  <a:lnTo>
                    <a:pt x="1632184" y="1223771"/>
                  </a:lnTo>
                  <a:lnTo>
                    <a:pt x="1609263" y="1268757"/>
                  </a:lnTo>
                  <a:lnTo>
                    <a:pt x="1583732" y="1312316"/>
                  </a:lnTo>
                  <a:lnTo>
                    <a:pt x="1555682" y="1354295"/>
                  </a:lnTo>
                  <a:lnTo>
                    <a:pt x="1525209" y="1394551"/>
                  </a:lnTo>
                  <a:lnTo>
                    <a:pt x="1492419" y="1432943"/>
                  </a:lnTo>
                  <a:lnTo>
                    <a:pt x="1457426" y="1469338"/>
                  </a:lnTo>
                  <a:lnTo>
                    <a:pt x="1420351" y="1503610"/>
                  </a:lnTo>
                  <a:lnTo>
                    <a:pt x="1381322" y="1535640"/>
                  </a:lnTo>
                  <a:lnTo>
                    <a:pt x="1340476" y="1565317"/>
                  </a:lnTo>
                  <a:lnTo>
                    <a:pt x="1297953" y="1592537"/>
                  </a:lnTo>
                  <a:lnTo>
                    <a:pt x="1253902" y="1617207"/>
                  </a:lnTo>
                  <a:lnTo>
                    <a:pt x="1208475" y="1639241"/>
                  </a:lnTo>
                  <a:lnTo>
                    <a:pt x="1161829" y="1658562"/>
                  </a:lnTo>
                  <a:lnTo>
                    <a:pt x="1114127" y="1675104"/>
                  </a:lnTo>
                  <a:lnTo>
                    <a:pt x="1065534" y="1688809"/>
                  </a:lnTo>
                  <a:lnTo>
                    <a:pt x="1016218" y="1699629"/>
                  </a:lnTo>
                  <a:lnTo>
                    <a:pt x="966350" y="1707527"/>
                  </a:lnTo>
                  <a:lnTo>
                    <a:pt x="916104" y="1712476"/>
                  </a:lnTo>
                  <a:lnTo>
                    <a:pt x="865655" y="1714458"/>
                  </a:lnTo>
                  <a:lnTo>
                    <a:pt x="853032" y="1714489"/>
                  </a:lnTo>
                  <a:lnTo>
                    <a:pt x="840408" y="1714334"/>
                  </a:lnTo>
                  <a:lnTo>
                    <a:pt x="789980" y="1711857"/>
                  </a:lnTo>
                  <a:lnTo>
                    <a:pt x="739785" y="1706415"/>
                  </a:lnTo>
                  <a:lnTo>
                    <a:pt x="689998" y="1698028"/>
                  </a:lnTo>
                  <a:lnTo>
                    <a:pt x="640791" y="1686724"/>
                  </a:lnTo>
                  <a:lnTo>
                    <a:pt x="592334" y="1672543"/>
                  </a:lnTo>
                  <a:lnTo>
                    <a:pt x="544797" y="1655534"/>
                  </a:lnTo>
                  <a:lnTo>
                    <a:pt x="498343" y="1635755"/>
                  </a:lnTo>
                  <a:lnTo>
                    <a:pt x="453134" y="1613276"/>
                  </a:lnTo>
                  <a:lnTo>
                    <a:pt x="409327" y="1588175"/>
                  </a:lnTo>
                  <a:lnTo>
                    <a:pt x="367074" y="1560539"/>
                  </a:lnTo>
                  <a:lnTo>
                    <a:pt x="326521" y="1530462"/>
                  </a:lnTo>
                  <a:lnTo>
                    <a:pt x="287809" y="1498051"/>
                  </a:lnTo>
                  <a:lnTo>
                    <a:pt x="251072" y="1463417"/>
                  </a:lnTo>
                  <a:lnTo>
                    <a:pt x="216438" y="1426680"/>
                  </a:lnTo>
                  <a:lnTo>
                    <a:pt x="184026" y="1387968"/>
                  </a:lnTo>
                  <a:lnTo>
                    <a:pt x="153950" y="1347415"/>
                  </a:lnTo>
                  <a:lnTo>
                    <a:pt x="126313" y="1305161"/>
                  </a:lnTo>
                  <a:lnTo>
                    <a:pt x="101212" y="1261354"/>
                  </a:lnTo>
                  <a:lnTo>
                    <a:pt x="78733" y="1216145"/>
                  </a:lnTo>
                  <a:lnTo>
                    <a:pt x="58955" y="1169692"/>
                  </a:lnTo>
                  <a:lnTo>
                    <a:pt x="41946" y="1122154"/>
                  </a:lnTo>
                  <a:lnTo>
                    <a:pt x="27765" y="1073698"/>
                  </a:lnTo>
                  <a:lnTo>
                    <a:pt x="16461" y="1024490"/>
                  </a:lnTo>
                  <a:lnTo>
                    <a:pt x="8074" y="974703"/>
                  </a:lnTo>
                  <a:lnTo>
                    <a:pt x="2632" y="924508"/>
                  </a:lnTo>
                  <a:lnTo>
                    <a:pt x="154" y="874080"/>
                  </a:lnTo>
                  <a:lnTo>
                    <a:pt x="0" y="861456"/>
                  </a:lnTo>
                  <a:lnTo>
                    <a:pt x="30" y="848833"/>
                  </a:lnTo>
                  <a:lnTo>
                    <a:pt x="2013" y="798383"/>
                  </a:lnTo>
                  <a:lnTo>
                    <a:pt x="6961" y="748138"/>
                  </a:lnTo>
                  <a:lnTo>
                    <a:pt x="14860" y="698270"/>
                  </a:lnTo>
                  <a:lnTo>
                    <a:pt x="25680" y="648954"/>
                  </a:lnTo>
                  <a:lnTo>
                    <a:pt x="39385" y="600361"/>
                  </a:lnTo>
                  <a:lnTo>
                    <a:pt x="55926" y="552659"/>
                  </a:lnTo>
                  <a:lnTo>
                    <a:pt x="75248" y="506013"/>
                  </a:lnTo>
                  <a:lnTo>
                    <a:pt x="97281" y="460586"/>
                  </a:lnTo>
                  <a:lnTo>
                    <a:pt x="121951" y="416535"/>
                  </a:lnTo>
                  <a:lnTo>
                    <a:pt x="149172" y="374012"/>
                  </a:lnTo>
                  <a:lnTo>
                    <a:pt x="178849" y="333166"/>
                  </a:lnTo>
                  <a:lnTo>
                    <a:pt x="210878" y="294137"/>
                  </a:lnTo>
                  <a:lnTo>
                    <a:pt x="245150" y="257062"/>
                  </a:lnTo>
                  <a:lnTo>
                    <a:pt x="281545" y="222069"/>
                  </a:lnTo>
                  <a:lnTo>
                    <a:pt x="319938" y="189279"/>
                  </a:lnTo>
                  <a:lnTo>
                    <a:pt x="360193" y="158806"/>
                  </a:lnTo>
                  <a:lnTo>
                    <a:pt x="402173" y="130756"/>
                  </a:lnTo>
                  <a:lnTo>
                    <a:pt x="445732" y="105226"/>
                  </a:lnTo>
                  <a:lnTo>
                    <a:pt x="490718" y="82305"/>
                  </a:lnTo>
                  <a:lnTo>
                    <a:pt x="536975" y="62071"/>
                  </a:lnTo>
                  <a:lnTo>
                    <a:pt x="584343" y="44596"/>
                  </a:lnTo>
                  <a:lnTo>
                    <a:pt x="632658" y="29940"/>
                  </a:lnTo>
                  <a:lnTo>
                    <a:pt x="681752" y="18154"/>
                  </a:lnTo>
                  <a:lnTo>
                    <a:pt x="731454" y="9278"/>
                  </a:lnTo>
                  <a:lnTo>
                    <a:pt x="781593" y="3344"/>
                  </a:lnTo>
                  <a:lnTo>
                    <a:pt x="831995" y="371"/>
                  </a:lnTo>
                  <a:lnTo>
                    <a:pt x="857239" y="0"/>
                  </a:lnTo>
                  <a:lnTo>
                    <a:pt x="869864" y="92"/>
                  </a:lnTo>
                  <a:lnTo>
                    <a:pt x="920304" y="2322"/>
                  </a:lnTo>
                  <a:lnTo>
                    <a:pt x="970524" y="7518"/>
                  </a:lnTo>
                  <a:lnTo>
                    <a:pt x="1020352" y="15661"/>
                  </a:lnTo>
                  <a:lnTo>
                    <a:pt x="1069614" y="26723"/>
                  </a:lnTo>
                  <a:lnTo>
                    <a:pt x="1118140" y="40666"/>
                  </a:lnTo>
                  <a:lnTo>
                    <a:pt x="1165760" y="57442"/>
                  </a:lnTo>
                  <a:lnTo>
                    <a:pt x="1212311" y="76992"/>
                  </a:lnTo>
                  <a:lnTo>
                    <a:pt x="1257629" y="99249"/>
                  </a:lnTo>
                  <a:lnTo>
                    <a:pt x="1301559" y="124135"/>
                  </a:lnTo>
                  <a:lnTo>
                    <a:pt x="1343947" y="151564"/>
                  </a:lnTo>
                  <a:lnTo>
                    <a:pt x="1384647" y="181440"/>
                  </a:lnTo>
                  <a:lnTo>
                    <a:pt x="1423518" y="213661"/>
                  </a:lnTo>
                  <a:lnTo>
                    <a:pt x="1460424" y="248115"/>
                  </a:lnTo>
                  <a:lnTo>
                    <a:pt x="1495239" y="284682"/>
                  </a:lnTo>
                  <a:lnTo>
                    <a:pt x="1527840" y="323234"/>
                  </a:lnTo>
                  <a:lnTo>
                    <a:pt x="857239" y="857250"/>
                  </a:lnTo>
                </a:path>
              </a:pathLst>
            </a:custGeom>
            <a:ln w="9524">
              <a:solidFill>
                <a:srgbClr val="FFFFFF"/>
              </a:solidFill>
            </a:ln>
          </p:spPr>
          <p:txBody>
            <a:bodyPr wrap="square" lIns="0" tIns="0" rIns="0" bIns="0" rtlCol="0"/>
            <a:lstStyle/>
            <a:p>
              <a:endParaRPr sz="1634"/>
            </a:p>
          </p:txBody>
        </p:sp>
      </p:grpSp>
      <p:sp>
        <p:nvSpPr>
          <p:cNvPr id="35" name="object 35"/>
          <p:cNvSpPr txBox="1"/>
          <p:nvPr/>
        </p:nvSpPr>
        <p:spPr>
          <a:xfrm>
            <a:off x="4615992" y="5860513"/>
            <a:ext cx="231097" cy="137379"/>
          </a:xfrm>
          <a:prstGeom prst="rect">
            <a:avLst/>
          </a:prstGeom>
        </p:spPr>
        <p:txBody>
          <a:bodyPr vert="horz" wrap="square" lIns="0" tIns="11526" rIns="0" bIns="0" rtlCol="0">
            <a:spAutoFit/>
          </a:bodyPr>
          <a:lstStyle/>
          <a:p>
            <a:pPr marL="11527">
              <a:spcBef>
                <a:spcPts val="91"/>
              </a:spcBef>
            </a:pPr>
            <a:r>
              <a:rPr sz="817" dirty="0">
                <a:solidFill>
                  <a:srgbClr val="FFFFFF"/>
                </a:solidFill>
                <a:latin typeface="Arial"/>
                <a:cs typeface="Arial"/>
              </a:rPr>
              <a:t>90%</a:t>
            </a:r>
            <a:endParaRPr sz="817">
              <a:latin typeface="Arial"/>
              <a:cs typeface="Arial"/>
            </a:endParaRPr>
          </a:p>
        </p:txBody>
      </p:sp>
      <p:sp>
        <p:nvSpPr>
          <p:cNvPr id="37" name="object 37"/>
          <p:cNvSpPr txBox="1">
            <a:spLocks noGrp="1"/>
          </p:cNvSpPr>
          <p:nvPr>
            <p:ph type="ftr" sz="quarter" idx="5"/>
          </p:nvPr>
        </p:nvSpPr>
        <p:spPr>
          <a:xfrm>
            <a:off x="323254" y="7251700"/>
            <a:ext cx="4275455" cy="127000"/>
          </a:xfrm>
          <a:prstGeom prst="rect">
            <a:avLst/>
          </a:prstGeom>
        </p:spPr>
        <p:txBody>
          <a:bodyPr vert="horz" wrap="square" lIns="0" tIns="0" rIns="0" bIns="0" rtlCol="0">
            <a:spAutoFit/>
          </a:bodyPr>
          <a:lstStyle>
            <a:defPPr>
              <a:defRPr lang="en-US"/>
            </a:defPPr>
            <a:lvl1pPr marL="0" algn="l" defTabSz="914400" rtl="0" eaLnBrk="1" latinLnBrk="0" hangingPunct="1">
              <a:defRPr sz="800" b="0" i="0" kern="1200">
                <a:solidFill>
                  <a:schemeClr val="tx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527">
              <a:lnSpc>
                <a:spcPts val="781"/>
              </a:lnSpc>
            </a:pPr>
            <a:r>
              <a:rPr lang="en-GB" spc="-5"/>
              <a:t>https://docs.google.com/forms/d/1Gx8cK4evkBp_QjFwBLr3vsL1GjfAjWt-oevYq8_xpnk/viewanalytics</a:t>
            </a:r>
            <a:endParaRPr spc="-5" dirty="0"/>
          </a:p>
        </p:txBody>
      </p:sp>
      <p:sp>
        <p:nvSpPr>
          <p:cNvPr id="38" name="object 38"/>
          <p:cNvSpPr txBox="1">
            <a:spLocks noGrp="1"/>
          </p:cNvSpPr>
          <p:nvPr>
            <p:ph type="sldNum" sz="quarter" idx="7"/>
          </p:nvPr>
        </p:nvSpPr>
        <p:spPr>
          <a:xfrm>
            <a:off x="10075069" y="7251700"/>
            <a:ext cx="282575" cy="127000"/>
          </a:xfrm>
          <a:prstGeom prst="rect">
            <a:avLst/>
          </a:prstGeom>
        </p:spPr>
        <p:txBody>
          <a:bodyPr vert="horz" wrap="square" lIns="0" tIns="0" rIns="0" bIns="0" rtlCol="0">
            <a:spAutoFit/>
          </a:bodyPr>
          <a:lstStyle>
            <a:defPPr>
              <a:defRPr lang="en-US"/>
            </a:defPPr>
            <a:lvl1pPr marL="0" algn="l" defTabSz="914400" rtl="0" eaLnBrk="1" latinLnBrk="0" hangingPunct="1">
              <a:defRPr sz="800" b="0" i="0" kern="1200">
                <a:solidFill>
                  <a:schemeClr val="tx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860"/>
              </a:lnSpc>
            </a:pPr>
            <a:fld id="{81D60167-4931-47E6-BA6A-407CBD079E47}" type="slidenum">
              <a:rPr lang="en-GB" smtClean="0"/>
              <a:pPr marL="38100">
                <a:lnSpc>
                  <a:spcPts val="860"/>
                </a:lnSpc>
              </a:pPr>
              <a:t>25</a:t>
            </a:fld>
            <a:r>
              <a:rPr lang="en-GB" spc="-5"/>
              <a:t>/</a:t>
            </a:r>
            <a:r>
              <a:rPr lang="en-GB"/>
              <a:t>17</a:t>
            </a:r>
            <a:endParaRPr dirty="0"/>
          </a:p>
        </p:txBody>
      </p:sp>
      <p:sp>
        <p:nvSpPr>
          <p:cNvPr id="41" name="Title 1">
            <a:extLst>
              <a:ext uri="{FF2B5EF4-FFF2-40B4-BE49-F238E27FC236}">
                <a16:creationId xmlns:a16="http://schemas.microsoft.com/office/drawing/2014/main" id="{29B04E33-2A03-4B13-9BF6-7838DEAF1831}"/>
              </a:ext>
            </a:extLst>
          </p:cNvPr>
          <p:cNvSpPr txBox="1">
            <a:spLocks/>
          </p:cNvSpPr>
          <p:nvPr/>
        </p:nvSpPr>
        <p:spPr>
          <a:xfrm>
            <a:off x="2716326" y="111942"/>
            <a:ext cx="5837139" cy="990710"/>
          </a:xfrm>
          <a:prstGeom prst="rect">
            <a:avLst/>
          </a:prstGeom>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1">
                    <a:lumMod val="50000"/>
                  </a:schemeClr>
                </a:solidFill>
              </a:rPr>
              <a:t>Membership Survey 2021* </a:t>
            </a:r>
            <a:br>
              <a:rPr lang="en-US" b="1" dirty="0">
                <a:solidFill>
                  <a:schemeClr val="accent1">
                    <a:lumMod val="50000"/>
                  </a:schemeClr>
                </a:solidFill>
              </a:rPr>
            </a:br>
            <a:r>
              <a:rPr lang="en-US" sz="2700" b="1" dirty="0">
                <a:solidFill>
                  <a:schemeClr val="accent1">
                    <a:lumMod val="50000"/>
                  </a:schemeClr>
                </a:solidFill>
              </a:rPr>
              <a:t>Preferences</a:t>
            </a:r>
            <a:endParaRPr lang="en-US" sz="2700" dirty="0"/>
          </a:p>
        </p:txBody>
      </p:sp>
      <p:pic>
        <p:nvPicPr>
          <p:cNvPr id="42" name="Picture 41">
            <a:extLst>
              <a:ext uri="{FF2B5EF4-FFF2-40B4-BE49-F238E27FC236}">
                <a16:creationId xmlns:a16="http://schemas.microsoft.com/office/drawing/2014/main" id="{BC0B08D5-958A-46BE-A2DD-2CF9A37D59D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8834" y="111942"/>
            <a:ext cx="1375234" cy="97155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object 5"/>
          <p:cNvSpPr/>
          <p:nvPr/>
        </p:nvSpPr>
        <p:spPr>
          <a:xfrm>
            <a:off x="3339833" y="327048"/>
            <a:ext cx="5523859" cy="4806363"/>
          </a:xfrm>
          <a:custGeom>
            <a:avLst/>
            <a:gdLst/>
            <a:ahLst/>
            <a:cxnLst/>
            <a:rect l="l" t="t" r="r" b="b"/>
            <a:pathLst>
              <a:path w="6086475" h="5295900">
                <a:moveTo>
                  <a:pt x="0" y="5224462"/>
                </a:moveTo>
                <a:lnTo>
                  <a:pt x="0" y="71437"/>
                </a:lnTo>
                <a:lnTo>
                  <a:pt x="0" y="66744"/>
                </a:lnTo>
                <a:lnTo>
                  <a:pt x="457" y="62098"/>
                </a:lnTo>
                <a:lnTo>
                  <a:pt x="1372" y="57498"/>
                </a:lnTo>
                <a:lnTo>
                  <a:pt x="2287" y="52898"/>
                </a:lnTo>
                <a:lnTo>
                  <a:pt x="3642" y="48429"/>
                </a:lnTo>
                <a:lnTo>
                  <a:pt x="5437" y="44099"/>
                </a:lnTo>
                <a:lnTo>
                  <a:pt x="7232" y="39764"/>
                </a:lnTo>
                <a:lnTo>
                  <a:pt x="9433" y="35649"/>
                </a:lnTo>
                <a:lnTo>
                  <a:pt x="12039" y="31746"/>
                </a:lnTo>
                <a:lnTo>
                  <a:pt x="14645" y="27844"/>
                </a:lnTo>
                <a:lnTo>
                  <a:pt x="17606" y="24240"/>
                </a:lnTo>
                <a:lnTo>
                  <a:pt x="20923" y="20924"/>
                </a:lnTo>
                <a:lnTo>
                  <a:pt x="24240" y="17607"/>
                </a:lnTo>
                <a:lnTo>
                  <a:pt x="27848" y="14650"/>
                </a:lnTo>
                <a:lnTo>
                  <a:pt x="31749" y="12041"/>
                </a:lnTo>
                <a:lnTo>
                  <a:pt x="35649" y="9431"/>
                </a:lnTo>
                <a:lnTo>
                  <a:pt x="71437" y="0"/>
                </a:lnTo>
                <a:lnTo>
                  <a:pt x="6015037" y="0"/>
                </a:lnTo>
                <a:lnTo>
                  <a:pt x="6054724" y="12041"/>
                </a:lnTo>
                <a:lnTo>
                  <a:pt x="6058625" y="14650"/>
                </a:lnTo>
                <a:lnTo>
                  <a:pt x="6062234" y="17607"/>
                </a:lnTo>
                <a:lnTo>
                  <a:pt x="6065550" y="20924"/>
                </a:lnTo>
                <a:lnTo>
                  <a:pt x="6068867" y="24240"/>
                </a:lnTo>
                <a:lnTo>
                  <a:pt x="6071829" y="27844"/>
                </a:lnTo>
                <a:lnTo>
                  <a:pt x="6074434" y="31746"/>
                </a:lnTo>
                <a:lnTo>
                  <a:pt x="6077040" y="35649"/>
                </a:lnTo>
                <a:lnTo>
                  <a:pt x="6079241" y="39764"/>
                </a:lnTo>
                <a:lnTo>
                  <a:pt x="6081036" y="44099"/>
                </a:lnTo>
                <a:lnTo>
                  <a:pt x="6082831" y="48429"/>
                </a:lnTo>
                <a:lnTo>
                  <a:pt x="6084186" y="52898"/>
                </a:lnTo>
                <a:lnTo>
                  <a:pt x="6085101" y="57498"/>
                </a:lnTo>
                <a:lnTo>
                  <a:pt x="6086017" y="62098"/>
                </a:lnTo>
                <a:lnTo>
                  <a:pt x="6086474" y="66744"/>
                </a:lnTo>
                <a:lnTo>
                  <a:pt x="6086474" y="71437"/>
                </a:lnTo>
                <a:lnTo>
                  <a:pt x="6086474" y="5224462"/>
                </a:lnTo>
                <a:lnTo>
                  <a:pt x="6086474" y="5229145"/>
                </a:lnTo>
                <a:lnTo>
                  <a:pt x="6086017" y="5233791"/>
                </a:lnTo>
                <a:lnTo>
                  <a:pt x="6085101" y="5238391"/>
                </a:lnTo>
                <a:lnTo>
                  <a:pt x="6084186" y="5242991"/>
                </a:lnTo>
                <a:lnTo>
                  <a:pt x="6082831" y="5247456"/>
                </a:lnTo>
                <a:lnTo>
                  <a:pt x="6081036" y="5251786"/>
                </a:lnTo>
                <a:lnTo>
                  <a:pt x="6079241" y="5256120"/>
                </a:lnTo>
                <a:lnTo>
                  <a:pt x="6077040" y="5260237"/>
                </a:lnTo>
                <a:lnTo>
                  <a:pt x="6074434" y="5264138"/>
                </a:lnTo>
                <a:lnTo>
                  <a:pt x="6071829" y="5268040"/>
                </a:lnTo>
                <a:lnTo>
                  <a:pt x="6054725" y="5283849"/>
                </a:lnTo>
                <a:lnTo>
                  <a:pt x="6050824" y="5286458"/>
                </a:lnTo>
                <a:lnTo>
                  <a:pt x="6015037" y="5295899"/>
                </a:lnTo>
                <a:lnTo>
                  <a:pt x="71437" y="5295899"/>
                </a:lnTo>
                <a:lnTo>
                  <a:pt x="31749" y="5283854"/>
                </a:lnTo>
                <a:lnTo>
                  <a:pt x="5437" y="5251790"/>
                </a:lnTo>
                <a:lnTo>
                  <a:pt x="0" y="5229145"/>
                </a:lnTo>
                <a:lnTo>
                  <a:pt x="0" y="5224462"/>
                </a:lnTo>
                <a:close/>
              </a:path>
            </a:pathLst>
          </a:custGeom>
          <a:ln w="9524">
            <a:solidFill>
              <a:srgbClr val="D9DBDF"/>
            </a:solidFill>
          </a:ln>
        </p:spPr>
        <p:txBody>
          <a:bodyPr wrap="square" lIns="0" tIns="0" rIns="0" bIns="0" rtlCol="0"/>
          <a:lstStyle/>
          <a:p>
            <a:endParaRPr sz="1634"/>
          </a:p>
        </p:txBody>
      </p:sp>
      <p:sp>
        <p:nvSpPr>
          <p:cNvPr id="7" name="object 7"/>
          <p:cNvSpPr txBox="1"/>
          <p:nvPr/>
        </p:nvSpPr>
        <p:spPr>
          <a:xfrm>
            <a:off x="3540098" y="1852461"/>
            <a:ext cx="4949862" cy="3280290"/>
          </a:xfrm>
          <a:prstGeom prst="rect">
            <a:avLst/>
          </a:prstGeom>
        </p:spPr>
        <p:txBody>
          <a:bodyPr vert="horz" wrap="square" lIns="0" tIns="11526" rIns="0" bIns="0" rtlCol="0">
            <a:spAutoFit/>
          </a:bodyPr>
          <a:lstStyle/>
          <a:p>
            <a:pPr marL="11527" marR="29969">
              <a:lnSpc>
                <a:spcPct val="125000"/>
              </a:lnSpc>
              <a:spcBef>
                <a:spcPts val="91"/>
              </a:spcBef>
            </a:pPr>
            <a:r>
              <a:rPr sz="1400" spc="59" dirty="0">
                <a:solidFill>
                  <a:srgbClr val="202024"/>
                </a:solidFill>
                <a:latin typeface="Calibri"/>
                <a:cs typeface="Calibri"/>
              </a:rPr>
              <a:t>Skipper</a:t>
            </a:r>
            <a:r>
              <a:rPr sz="1400" spc="23" dirty="0">
                <a:solidFill>
                  <a:srgbClr val="202024"/>
                </a:solidFill>
                <a:latin typeface="Calibri"/>
                <a:cs typeface="Calibri"/>
              </a:rPr>
              <a:t> </a:t>
            </a:r>
            <a:r>
              <a:rPr sz="1400" spc="36" dirty="0">
                <a:solidFill>
                  <a:srgbClr val="202024"/>
                </a:solidFill>
                <a:latin typeface="Calibri"/>
                <a:cs typeface="Calibri"/>
              </a:rPr>
              <a:t>Skills</a:t>
            </a:r>
            <a:r>
              <a:rPr sz="1400" spc="23" dirty="0">
                <a:solidFill>
                  <a:srgbClr val="202024"/>
                </a:solidFill>
                <a:latin typeface="Calibri"/>
                <a:cs typeface="Calibri"/>
              </a:rPr>
              <a:t> </a:t>
            </a:r>
            <a:r>
              <a:rPr sz="1400" spc="68" dirty="0">
                <a:solidFill>
                  <a:srgbClr val="202024"/>
                </a:solidFill>
                <a:latin typeface="Calibri"/>
                <a:cs typeface="Calibri"/>
              </a:rPr>
              <a:t>sessions</a:t>
            </a:r>
            <a:r>
              <a:rPr sz="1400" spc="23" dirty="0">
                <a:solidFill>
                  <a:srgbClr val="202024"/>
                </a:solidFill>
                <a:latin typeface="Calibri"/>
                <a:cs typeface="Calibri"/>
              </a:rPr>
              <a:t> </a:t>
            </a:r>
            <a:r>
              <a:rPr sz="1400" spc="50" dirty="0">
                <a:solidFill>
                  <a:srgbClr val="202024"/>
                </a:solidFill>
                <a:latin typeface="Calibri"/>
                <a:cs typeface="Calibri"/>
              </a:rPr>
              <a:t>were</a:t>
            </a:r>
            <a:r>
              <a:rPr sz="1400" spc="23" dirty="0">
                <a:solidFill>
                  <a:srgbClr val="202024"/>
                </a:solidFill>
                <a:latin typeface="Calibri"/>
                <a:cs typeface="Calibri"/>
              </a:rPr>
              <a:t> </a:t>
            </a:r>
            <a:r>
              <a:rPr sz="1400" spc="45" dirty="0">
                <a:solidFill>
                  <a:srgbClr val="202024"/>
                </a:solidFill>
                <a:latin typeface="Calibri"/>
                <a:cs typeface="Calibri"/>
              </a:rPr>
              <a:t>not</a:t>
            </a:r>
            <a:r>
              <a:rPr sz="1400" spc="23" dirty="0">
                <a:solidFill>
                  <a:srgbClr val="202024"/>
                </a:solidFill>
                <a:latin typeface="Calibri"/>
                <a:cs typeface="Calibri"/>
              </a:rPr>
              <a:t> well </a:t>
            </a:r>
            <a:r>
              <a:rPr sz="1400" spc="45" dirty="0">
                <a:solidFill>
                  <a:srgbClr val="202024"/>
                </a:solidFill>
                <a:latin typeface="Calibri"/>
                <a:cs typeface="Calibri"/>
              </a:rPr>
              <a:t>attended:</a:t>
            </a:r>
            <a:r>
              <a:rPr sz="1400" spc="23" dirty="0">
                <a:solidFill>
                  <a:srgbClr val="202024"/>
                </a:solidFill>
                <a:latin typeface="Calibri"/>
                <a:cs typeface="Calibri"/>
              </a:rPr>
              <a:t> </a:t>
            </a:r>
            <a:r>
              <a:rPr sz="1400" spc="54" dirty="0">
                <a:solidFill>
                  <a:srgbClr val="202024"/>
                </a:solidFill>
                <a:latin typeface="Calibri"/>
                <a:cs typeface="Calibri"/>
              </a:rPr>
              <a:t>why</a:t>
            </a:r>
            <a:r>
              <a:rPr sz="1400" spc="23" dirty="0">
                <a:solidFill>
                  <a:srgbClr val="202024"/>
                </a:solidFill>
                <a:latin typeface="Calibri"/>
                <a:cs typeface="Calibri"/>
              </a:rPr>
              <a:t> </a:t>
            </a:r>
            <a:r>
              <a:rPr sz="1400" spc="77" dirty="0">
                <a:solidFill>
                  <a:srgbClr val="202024"/>
                </a:solidFill>
                <a:latin typeface="Calibri"/>
                <a:cs typeface="Calibri"/>
              </a:rPr>
              <a:t>do</a:t>
            </a:r>
            <a:r>
              <a:rPr sz="1400" spc="23" dirty="0">
                <a:solidFill>
                  <a:srgbClr val="202024"/>
                </a:solidFill>
                <a:latin typeface="Calibri"/>
                <a:cs typeface="Calibri"/>
              </a:rPr>
              <a:t> </a:t>
            </a:r>
            <a:r>
              <a:rPr sz="1400" spc="54" dirty="0">
                <a:solidFill>
                  <a:srgbClr val="202024"/>
                </a:solidFill>
                <a:latin typeface="Calibri"/>
                <a:cs typeface="Calibri"/>
              </a:rPr>
              <a:t>you</a:t>
            </a:r>
            <a:r>
              <a:rPr sz="1400" spc="23" dirty="0">
                <a:solidFill>
                  <a:srgbClr val="202024"/>
                </a:solidFill>
                <a:latin typeface="Calibri"/>
                <a:cs typeface="Calibri"/>
              </a:rPr>
              <a:t> </a:t>
            </a:r>
            <a:r>
              <a:rPr sz="1400" spc="36" dirty="0">
                <a:solidFill>
                  <a:srgbClr val="202024"/>
                </a:solidFill>
                <a:latin typeface="Calibri"/>
                <a:cs typeface="Calibri"/>
              </a:rPr>
              <a:t>think</a:t>
            </a:r>
            <a:r>
              <a:rPr sz="1400" spc="23" dirty="0">
                <a:solidFill>
                  <a:srgbClr val="202024"/>
                </a:solidFill>
                <a:latin typeface="Calibri"/>
                <a:cs typeface="Calibri"/>
              </a:rPr>
              <a:t> </a:t>
            </a:r>
            <a:r>
              <a:rPr sz="1400" spc="54" dirty="0">
                <a:solidFill>
                  <a:srgbClr val="202024"/>
                </a:solidFill>
                <a:latin typeface="Calibri"/>
                <a:cs typeface="Calibri"/>
              </a:rPr>
              <a:t>they</a:t>
            </a:r>
            <a:r>
              <a:rPr sz="1400" spc="23" dirty="0">
                <a:solidFill>
                  <a:srgbClr val="202024"/>
                </a:solidFill>
                <a:latin typeface="Calibri"/>
                <a:cs typeface="Calibri"/>
              </a:rPr>
              <a:t> </a:t>
            </a:r>
            <a:r>
              <a:rPr sz="1400" spc="50" dirty="0">
                <a:solidFill>
                  <a:srgbClr val="202024"/>
                </a:solidFill>
                <a:latin typeface="Calibri"/>
                <a:cs typeface="Calibri"/>
              </a:rPr>
              <a:t>were</a:t>
            </a:r>
            <a:r>
              <a:rPr sz="1400" spc="23" dirty="0">
                <a:solidFill>
                  <a:srgbClr val="202024"/>
                </a:solidFill>
                <a:latin typeface="Calibri"/>
                <a:cs typeface="Calibri"/>
              </a:rPr>
              <a:t> </a:t>
            </a:r>
            <a:r>
              <a:rPr sz="1400" spc="45" dirty="0">
                <a:solidFill>
                  <a:srgbClr val="202024"/>
                </a:solidFill>
                <a:latin typeface="Calibri"/>
                <a:cs typeface="Calibri"/>
              </a:rPr>
              <a:t>not </a:t>
            </a:r>
            <a:r>
              <a:rPr sz="1400" spc="-236" dirty="0">
                <a:solidFill>
                  <a:srgbClr val="202024"/>
                </a:solidFill>
                <a:latin typeface="Calibri"/>
                <a:cs typeface="Calibri"/>
              </a:rPr>
              <a:t> </a:t>
            </a:r>
            <a:r>
              <a:rPr sz="1400" spc="45" dirty="0">
                <a:solidFill>
                  <a:srgbClr val="202024"/>
                </a:solidFill>
                <a:latin typeface="Calibri"/>
                <a:cs typeface="Calibri"/>
              </a:rPr>
              <a:t>attractive</a:t>
            </a:r>
            <a:r>
              <a:rPr sz="1400" spc="14" dirty="0">
                <a:solidFill>
                  <a:srgbClr val="202024"/>
                </a:solidFill>
                <a:latin typeface="Calibri"/>
                <a:cs typeface="Calibri"/>
              </a:rPr>
              <a:t> </a:t>
            </a:r>
            <a:r>
              <a:rPr sz="1400" spc="41" dirty="0">
                <a:solidFill>
                  <a:srgbClr val="202024"/>
                </a:solidFill>
                <a:latin typeface="Calibri"/>
                <a:cs typeface="Calibri"/>
              </a:rPr>
              <a:t>to</a:t>
            </a:r>
            <a:r>
              <a:rPr sz="1400" spc="18" dirty="0">
                <a:solidFill>
                  <a:srgbClr val="202024"/>
                </a:solidFill>
                <a:latin typeface="Calibri"/>
                <a:cs typeface="Calibri"/>
              </a:rPr>
              <a:t> </a:t>
            </a:r>
            <a:r>
              <a:rPr sz="1400" spc="68" dirty="0">
                <a:solidFill>
                  <a:srgbClr val="202024"/>
                </a:solidFill>
                <a:latin typeface="Calibri"/>
                <a:cs typeface="Calibri"/>
              </a:rPr>
              <a:t>members?</a:t>
            </a:r>
            <a:endParaRPr sz="1400" dirty="0">
              <a:latin typeface="Calibri"/>
              <a:cs typeface="Calibri"/>
            </a:endParaRPr>
          </a:p>
          <a:p>
            <a:endParaRPr sz="2000" dirty="0">
              <a:latin typeface="Calibri"/>
              <a:cs typeface="Calibri"/>
            </a:endParaRPr>
          </a:p>
          <a:p>
            <a:pPr marL="11527"/>
            <a:r>
              <a:rPr sz="1050" spc="9" dirty="0">
                <a:solidFill>
                  <a:srgbClr val="202024"/>
                </a:solidFill>
                <a:latin typeface="Roboto"/>
                <a:cs typeface="Roboto"/>
              </a:rPr>
              <a:t>31</a:t>
            </a:r>
            <a:r>
              <a:rPr sz="1050" dirty="0">
                <a:solidFill>
                  <a:srgbClr val="202024"/>
                </a:solidFill>
                <a:latin typeface="Roboto"/>
                <a:cs typeface="Roboto"/>
              </a:rPr>
              <a:t> </a:t>
            </a:r>
            <a:r>
              <a:rPr sz="1050" spc="14" dirty="0">
                <a:solidFill>
                  <a:srgbClr val="202024"/>
                </a:solidFill>
                <a:latin typeface="Roboto"/>
                <a:cs typeface="Roboto"/>
              </a:rPr>
              <a:t>responses</a:t>
            </a:r>
            <a:endParaRPr sz="1050" dirty="0">
              <a:latin typeface="Roboto"/>
              <a:cs typeface="Roboto"/>
            </a:endParaRPr>
          </a:p>
          <a:p>
            <a:pPr>
              <a:lnSpc>
                <a:spcPct val="100000"/>
              </a:lnSpc>
            </a:pPr>
            <a:endParaRPr sz="908" dirty="0">
              <a:latin typeface="Roboto"/>
              <a:cs typeface="Roboto"/>
            </a:endParaRPr>
          </a:p>
          <a:p>
            <a:pPr>
              <a:lnSpc>
                <a:spcPct val="100000"/>
              </a:lnSpc>
            </a:pPr>
            <a:endParaRPr sz="908" dirty="0">
              <a:latin typeface="Roboto"/>
              <a:cs typeface="Roboto"/>
            </a:endParaRPr>
          </a:p>
          <a:p>
            <a:pPr marL="97975">
              <a:spcBef>
                <a:spcPts val="585"/>
              </a:spcBef>
            </a:pPr>
            <a:r>
              <a:rPr lang="en-GB" sz="1271" spc="9" dirty="0">
                <a:solidFill>
                  <a:srgbClr val="202024"/>
                </a:solidFill>
                <a:latin typeface="Roboto"/>
                <a:cs typeface="Roboto"/>
              </a:rPr>
              <a:t>Too many other events / not enough time (7)</a:t>
            </a:r>
            <a:endParaRPr sz="1271" dirty="0">
              <a:latin typeface="Roboto"/>
              <a:cs typeface="Roboto"/>
            </a:endParaRPr>
          </a:p>
          <a:p>
            <a:pPr marL="97975"/>
            <a:endParaRPr lang="en-GB" sz="1271" spc="9" dirty="0">
              <a:solidFill>
                <a:srgbClr val="202024"/>
              </a:solidFill>
              <a:latin typeface="Roboto"/>
            </a:endParaRPr>
          </a:p>
          <a:p>
            <a:pPr marL="97975"/>
            <a:r>
              <a:rPr lang="en-GB" sz="1271" spc="9" dirty="0">
                <a:solidFill>
                  <a:srgbClr val="202024"/>
                </a:solidFill>
                <a:latin typeface="Roboto"/>
              </a:rPr>
              <a:t>Not of </a:t>
            </a:r>
            <a:r>
              <a:rPr sz="1271" spc="9" dirty="0">
                <a:solidFill>
                  <a:srgbClr val="202024"/>
                </a:solidFill>
                <a:latin typeface="Roboto"/>
              </a:rPr>
              <a:t>interest</a:t>
            </a:r>
            <a:r>
              <a:rPr lang="en-GB" sz="1271" spc="9" dirty="0">
                <a:solidFill>
                  <a:srgbClr val="202024"/>
                </a:solidFill>
                <a:latin typeface="Roboto"/>
              </a:rPr>
              <a:t> (4)</a:t>
            </a:r>
          </a:p>
          <a:p>
            <a:pPr marL="97975"/>
            <a:endParaRPr lang="en-GB" sz="1271" spc="9" dirty="0">
              <a:solidFill>
                <a:srgbClr val="202024"/>
              </a:solidFill>
              <a:latin typeface="Roboto"/>
              <a:cs typeface="Roboto"/>
            </a:endParaRPr>
          </a:p>
          <a:p>
            <a:pPr marL="97975"/>
            <a:r>
              <a:rPr lang="en-GB" sz="1271" spc="9" dirty="0">
                <a:solidFill>
                  <a:srgbClr val="202024"/>
                </a:solidFill>
                <a:latin typeface="Roboto"/>
                <a:cs typeface="Roboto"/>
              </a:rPr>
              <a:t>Lack of awareness / marketing (8)</a:t>
            </a:r>
            <a:endParaRPr sz="1815" dirty="0">
              <a:latin typeface="Roboto"/>
              <a:cs typeface="Roboto"/>
            </a:endParaRPr>
          </a:p>
          <a:p>
            <a:pPr marL="97975" marR="4611">
              <a:lnSpc>
                <a:spcPct val="119000"/>
              </a:lnSpc>
            </a:pPr>
            <a:endParaRPr lang="en-GB" sz="1271" spc="-5" dirty="0">
              <a:solidFill>
                <a:srgbClr val="202024"/>
              </a:solidFill>
              <a:latin typeface="Roboto"/>
              <a:cs typeface="Roboto"/>
            </a:endParaRPr>
          </a:p>
          <a:p>
            <a:pPr marL="97975" marR="4611">
              <a:lnSpc>
                <a:spcPct val="119000"/>
              </a:lnSpc>
            </a:pPr>
            <a:r>
              <a:rPr lang="en-GB" sz="1271" spc="-5" dirty="0">
                <a:solidFill>
                  <a:srgbClr val="202024"/>
                </a:solidFill>
                <a:latin typeface="Roboto"/>
                <a:cs typeface="Roboto"/>
              </a:rPr>
              <a:t>"</a:t>
            </a:r>
            <a:r>
              <a:rPr sz="1271" spc="-5" dirty="0">
                <a:solidFill>
                  <a:srgbClr val="202024"/>
                </a:solidFill>
                <a:latin typeface="Roboto"/>
                <a:cs typeface="Roboto"/>
              </a:rPr>
              <a:t>We</a:t>
            </a:r>
            <a:r>
              <a:rPr sz="1271" spc="23" dirty="0">
                <a:solidFill>
                  <a:srgbClr val="202024"/>
                </a:solidFill>
                <a:latin typeface="Roboto"/>
                <a:cs typeface="Roboto"/>
              </a:rPr>
              <a:t> </a:t>
            </a:r>
            <a:r>
              <a:rPr lang="en-GB" sz="1271" spc="23" dirty="0">
                <a:solidFill>
                  <a:srgbClr val="202024"/>
                </a:solidFill>
                <a:latin typeface="Roboto"/>
                <a:cs typeface="Roboto"/>
              </a:rPr>
              <a:t>[</a:t>
            </a:r>
            <a:r>
              <a:rPr sz="1271" spc="9" dirty="0">
                <a:solidFill>
                  <a:srgbClr val="202024"/>
                </a:solidFill>
                <a:latin typeface="Roboto"/>
                <a:cs typeface="Roboto"/>
              </a:rPr>
              <a:t>probably</a:t>
            </a:r>
            <a:r>
              <a:rPr sz="1271" spc="23" dirty="0">
                <a:solidFill>
                  <a:srgbClr val="202024"/>
                </a:solidFill>
                <a:latin typeface="Roboto"/>
                <a:cs typeface="Roboto"/>
              </a:rPr>
              <a:t> </a:t>
            </a:r>
            <a:r>
              <a:rPr sz="1271" spc="9" dirty="0">
                <a:solidFill>
                  <a:srgbClr val="202024"/>
                </a:solidFill>
                <a:latin typeface="Roboto"/>
                <a:cs typeface="Roboto"/>
              </a:rPr>
              <a:t>think</a:t>
            </a:r>
            <a:r>
              <a:rPr sz="1271" spc="27" dirty="0">
                <a:solidFill>
                  <a:srgbClr val="202024"/>
                </a:solidFill>
                <a:latin typeface="Roboto"/>
                <a:cs typeface="Roboto"/>
              </a:rPr>
              <a:t> </a:t>
            </a:r>
            <a:r>
              <a:rPr sz="1271" spc="5" dirty="0">
                <a:solidFill>
                  <a:srgbClr val="202024"/>
                </a:solidFill>
                <a:latin typeface="Roboto"/>
                <a:cs typeface="Roboto"/>
              </a:rPr>
              <a:t>we</a:t>
            </a:r>
            <a:r>
              <a:rPr lang="en-GB" sz="1271" spc="5" dirty="0">
                <a:solidFill>
                  <a:srgbClr val="202024"/>
                </a:solidFill>
                <a:latin typeface="Roboto"/>
                <a:cs typeface="Roboto"/>
              </a:rPr>
              <a:t>]</a:t>
            </a:r>
            <a:r>
              <a:rPr sz="1271" spc="23" dirty="0">
                <a:solidFill>
                  <a:srgbClr val="202024"/>
                </a:solidFill>
                <a:latin typeface="Roboto"/>
                <a:cs typeface="Roboto"/>
              </a:rPr>
              <a:t> </a:t>
            </a:r>
            <a:r>
              <a:rPr sz="1271" spc="9" dirty="0">
                <a:solidFill>
                  <a:srgbClr val="202024"/>
                </a:solidFill>
                <a:latin typeface="Roboto"/>
                <a:cs typeface="Roboto"/>
              </a:rPr>
              <a:t>know</a:t>
            </a:r>
            <a:r>
              <a:rPr sz="1271" spc="23" dirty="0">
                <a:solidFill>
                  <a:srgbClr val="202024"/>
                </a:solidFill>
                <a:latin typeface="Roboto"/>
                <a:cs typeface="Roboto"/>
              </a:rPr>
              <a:t> </a:t>
            </a:r>
            <a:r>
              <a:rPr sz="1271" spc="5" dirty="0">
                <a:solidFill>
                  <a:srgbClr val="202024"/>
                </a:solidFill>
                <a:latin typeface="Roboto"/>
                <a:cs typeface="Roboto"/>
              </a:rPr>
              <a:t>it</a:t>
            </a:r>
            <a:r>
              <a:rPr sz="1271" dirty="0">
                <a:solidFill>
                  <a:srgbClr val="202024"/>
                </a:solidFill>
                <a:latin typeface="Roboto"/>
                <a:cs typeface="Roboto"/>
              </a:rPr>
              <a:t>!</a:t>
            </a:r>
            <a:r>
              <a:rPr lang="en-GB" sz="1271" dirty="0">
                <a:solidFill>
                  <a:srgbClr val="202024"/>
                </a:solidFill>
                <a:latin typeface="Roboto"/>
                <a:cs typeface="Roboto"/>
              </a:rPr>
              <a:t>“ (4)</a:t>
            </a:r>
          </a:p>
          <a:p>
            <a:pPr marL="97975" marR="4611">
              <a:lnSpc>
                <a:spcPct val="119000"/>
              </a:lnSpc>
            </a:pPr>
            <a:endParaRPr lang="en-GB" sz="1271" dirty="0">
              <a:solidFill>
                <a:srgbClr val="202024"/>
              </a:solidFill>
              <a:latin typeface="Roboto"/>
              <a:cs typeface="Roboto"/>
            </a:endParaRPr>
          </a:p>
          <a:p>
            <a:pPr marL="97975" marR="4611">
              <a:lnSpc>
                <a:spcPct val="119000"/>
              </a:lnSpc>
            </a:pPr>
            <a:r>
              <a:rPr lang="en-GB" sz="1271" dirty="0">
                <a:solidFill>
                  <a:srgbClr val="202024"/>
                </a:solidFill>
                <a:latin typeface="Roboto"/>
                <a:cs typeface="Roboto"/>
              </a:rPr>
              <a:t>New member / other (8)</a:t>
            </a:r>
            <a:endParaRPr sz="1271" dirty="0">
              <a:latin typeface="Roboto"/>
              <a:cs typeface="Roboto"/>
            </a:endParaRPr>
          </a:p>
        </p:txBody>
      </p:sp>
      <p:sp>
        <p:nvSpPr>
          <p:cNvPr id="11" name="object 11"/>
          <p:cNvSpPr txBox="1">
            <a:spLocks noGrp="1"/>
          </p:cNvSpPr>
          <p:nvPr>
            <p:ph type="sldNum" sz="quarter" idx="7"/>
          </p:nvPr>
        </p:nvSpPr>
        <p:spPr>
          <a:xfrm>
            <a:off x="10075069" y="7251700"/>
            <a:ext cx="282575" cy="127000"/>
          </a:xfrm>
          <a:prstGeom prst="rect">
            <a:avLst/>
          </a:prstGeom>
        </p:spPr>
        <p:txBody>
          <a:bodyPr vert="horz" wrap="square" lIns="0" tIns="0" rIns="0" bIns="0" rtlCol="0">
            <a:spAutoFit/>
          </a:bodyPr>
          <a:lstStyle>
            <a:defPPr>
              <a:defRPr lang="en-US"/>
            </a:defPPr>
            <a:lvl1pPr marL="0" algn="l" defTabSz="914400" rtl="0" eaLnBrk="1" latinLnBrk="0" hangingPunct="1">
              <a:defRPr sz="800" b="0" i="0" kern="1200">
                <a:solidFill>
                  <a:schemeClr val="tx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860"/>
              </a:lnSpc>
            </a:pPr>
            <a:fld id="{81D60167-4931-47E6-BA6A-407CBD079E47}" type="slidenum">
              <a:rPr lang="en-GB" smtClean="0"/>
              <a:pPr marL="38100">
                <a:lnSpc>
                  <a:spcPts val="860"/>
                </a:lnSpc>
              </a:pPr>
              <a:t>26</a:t>
            </a:fld>
            <a:r>
              <a:rPr lang="en-GB" spc="-5"/>
              <a:t>/</a:t>
            </a:r>
            <a:r>
              <a:rPr lang="en-GB"/>
              <a:t>17</a:t>
            </a:r>
            <a:endParaRPr dirty="0"/>
          </a:p>
        </p:txBody>
      </p:sp>
      <p:sp>
        <p:nvSpPr>
          <p:cNvPr id="9" name="Title 1">
            <a:extLst>
              <a:ext uri="{FF2B5EF4-FFF2-40B4-BE49-F238E27FC236}">
                <a16:creationId xmlns:a16="http://schemas.microsoft.com/office/drawing/2014/main" id="{116770C2-03A6-41AE-ABF4-EDF2256D199A}"/>
              </a:ext>
            </a:extLst>
          </p:cNvPr>
          <p:cNvSpPr txBox="1">
            <a:spLocks/>
          </p:cNvSpPr>
          <p:nvPr/>
        </p:nvSpPr>
        <p:spPr>
          <a:xfrm>
            <a:off x="2716326" y="111942"/>
            <a:ext cx="5837139" cy="990710"/>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1">
                    <a:lumMod val="50000"/>
                  </a:schemeClr>
                </a:solidFill>
              </a:rPr>
              <a:t>Membership Survey 2021 </a:t>
            </a:r>
            <a:br>
              <a:rPr lang="en-US" b="1" dirty="0">
                <a:solidFill>
                  <a:schemeClr val="accent1">
                    <a:lumMod val="50000"/>
                  </a:schemeClr>
                </a:solidFill>
              </a:rPr>
            </a:br>
            <a:r>
              <a:rPr lang="en-US" sz="2700" b="1" dirty="0">
                <a:solidFill>
                  <a:schemeClr val="accent1">
                    <a:lumMod val="50000"/>
                  </a:schemeClr>
                </a:solidFill>
              </a:rPr>
              <a:t>Preferences</a:t>
            </a:r>
            <a:endParaRPr lang="en-US" sz="2700" dirty="0"/>
          </a:p>
        </p:txBody>
      </p:sp>
      <p:pic>
        <p:nvPicPr>
          <p:cNvPr id="10" name="Picture 9">
            <a:extLst>
              <a:ext uri="{FF2B5EF4-FFF2-40B4-BE49-F238E27FC236}">
                <a16:creationId xmlns:a16="http://schemas.microsoft.com/office/drawing/2014/main" id="{22CC9BE9-8FF5-4F7B-826D-ED0F391AEE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834" y="111942"/>
            <a:ext cx="1375234" cy="97155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object 4"/>
          <p:cNvSpPr/>
          <p:nvPr/>
        </p:nvSpPr>
        <p:spPr>
          <a:xfrm>
            <a:off x="3339833" y="1887402"/>
            <a:ext cx="5523860" cy="2740318"/>
          </a:xfrm>
          <a:custGeom>
            <a:avLst/>
            <a:gdLst/>
            <a:ahLst/>
            <a:cxnLst/>
            <a:rect l="l" t="t" r="r" b="b"/>
            <a:pathLst>
              <a:path w="6086475" h="3019425">
                <a:moveTo>
                  <a:pt x="0" y="2947987"/>
                </a:moveTo>
                <a:lnTo>
                  <a:pt x="0" y="71437"/>
                </a:lnTo>
                <a:lnTo>
                  <a:pt x="0" y="66744"/>
                </a:lnTo>
                <a:lnTo>
                  <a:pt x="457" y="62093"/>
                </a:lnTo>
                <a:lnTo>
                  <a:pt x="17606" y="24235"/>
                </a:lnTo>
                <a:lnTo>
                  <a:pt x="20923" y="20919"/>
                </a:lnTo>
                <a:lnTo>
                  <a:pt x="24240" y="17603"/>
                </a:lnTo>
                <a:lnTo>
                  <a:pt x="27848" y="14640"/>
                </a:lnTo>
                <a:lnTo>
                  <a:pt x="31749" y="12036"/>
                </a:lnTo>
                <a:lnTo>
                  <a:pt x="35649" y="9426"/>
                </a:lnTo>
                <a:lnTo>
                  <a:pt x="39765" y="7227"/>
                </a:lnTo>
                <a:lnTo>
                  <a:pt x="44099" y="5432"/>
                </a:lnTo>
                <a:lnTo>
                  <a:pt x="48433" y="3636"/>
                </a:lnTo>
                <a:lnTo>
                  <a:pt x="52900" y="2283"/>
                </a:lnTo>
                <a:lnTo>
                  <a:pt x="57500" y="1367"/>
                </a:lnTo>
                <a:lnTo>
                  <a:pt x="62101" y="456"/>
                </a:lnTo>
                <a:lnTo>
                  <a:pt x="66747" y="0"/>
                </a:lnTo>
                <a:lnTo>
                  <a:pt x="71437" y="0"/>
                </a:lnTo>
                <a:lnTo>
                  <a:pt x="6015037" y="0"/>
                </a:lnTo>
                <a:lnTo>
                  <a:pt x="6019727" y="0"/>
                </a:lnTo>
                <a:lnTo>
                  <a:pt x="6024373" y="456"/>
                </a:lnTo>
                <a:lnTo>
                  <a:pt x="6054724" y="12036"/>
                </a:lnTo>
                <a:lnTo>
                  <a:pt x="6058625" y="14640"/>
                </a:lnTo>
                <a:lnTo>
                  <a:pt x="6062234" y="17603"/>
                </a:lnTo>
                <a:lnTo>
                  <a:pt x="6065550" y="20919"/>
                </a:lnTo>
                <a:lnTo>
                  <a:pt x="6068867" y="24235"/>
                </a:lnTo>
                <a:lnTo>
                  <a:pt x="6081036" y="44095"/>
                </a:lnTo>
                <a:lnTo>
                  <a:pt x="6082831" y="48425"/>
                </a:lnTo>
                <a:lnTo>
                  <a:pt x="6084186" y="52894"/>
                </a:lnTo>
                <a:lnTo>
                  <a:pt x="6085101" y="57493"/>
                </a:lnTo>
                <a:lnTo>
                  <a:pt x="6086017" y="62093"/>
                </a:lnTo>
                <a:lnTo>
                  <a:pt x="6086474" y="66744"/>
                </a:lnTo>
                <a:lnTo>
                  <a:pt x="6086474" y="71437"/>
                </a:lnTo>
                <a:lnTo>
                  <a:pt x="6086474" y="2947987"/>
                </a:lnTo>
                <a:lnTo>
                  <a:pt x="6086474" y="2952670"/>
                </a:lnTo>
                <a:lnTo>
                  <a:pt x="6086017" y="2957317"/>
                </a:lnTo>
                <a:lnTo>
                  <a:pt x="6085101" y="2961916"/>
                </a:lnTo>
                <a:lnTo>
                  <a:pt x="6084186" y="2966516"/>
                </a:lnTo>
                <a:lnTo>
                  <a:pt x="6082831" y="2970981"/>
                </a:lnTo>
                <a:lnTo>
                  <a:pt x="6081036" y="2975315"/>
                </a:lnTo>
                <a:lnTo>
                  <a:pt x="6079241" y="2979655"/>
                </a:lnTo>
                <a:lnTo>
                  <a:pt x="6077040" y="2983770"/>
                </a:lnTo>
                <a:lnTo>
                  <a:pt x="6074434" y="2987668"/>
                </a:lnTo>
                <a:lnTo>
                  <a:pt x="6071829" y="2991570"/>
                </a:lnTo>
                <a:lnTo>
                  <a:pt x="6068867" y="2995184"/>
                </a:lnTo>
                <a:lnTo>
                  <a:pt x="6065550" y="2998500"/>
                </a:lnTo>
                <a:lnTo>
                  <a:pt x="6062234" y="3001816"/>
                </a:lnTo>
                <a:lnTo>
                  <a:pt x="6024372" y="3018959"/>
                </a:lnTo>
                <a:lnTo>
                  <a:pt x="6015037" y="3019424"/>
                </a:lnTo>
                <a:lnTo>
                  <a:pt x="71437" y="3019424"/>
                </a:lnTo>
                <a:lnTo>
                  <a:pt x="44099" y="3013973"/>
                </a:lnTo>
                <a:lnTo>
                  <a:pt x="39765" y="3012182"/>
                </a:lnTo>
                <a:lnTo>
                  <a:pt x="20923" y="2998500"/>
                </a:lnTo>
                <a:lnTo>
                  <a:pt x="17606" y="2995184"/>
                </a:lnTo>
                <a:lnTo>
                  <a:pt x="5437" y="2975320"/>
                </a:lnTo>
                <a:lnTo>
                  <a:pt x="3642" y="2970986"/>
                </a:lnTo>
                <a:lnTo>
                  <a:pt x="2287" y="2966521"/>
                </a:lnTo>
                <a:lnTo>
                  <a:pt x="1372" y="2961921"/>
                </a:lnTo>
                <a:lnTo>
                  <a:pt x="457" y="2957317"/>
                </a:lnTo>
                <a:lnTo>
                  <a:pt x="0" y="2952670"/>
                </a:lnTo>
                <a:lnTo>
                  <a:pt x="0" y="2947987"/>
                </a:lnTo>
                <a:close/>
              </a:path>
            </a:pathLst>
          </a:custGeom>
          <a:ln w="9524">
            <a:solidFill>
              <a:srgbClr val="D9DBDF"/>
            </a:solidFill>
          </a:ln>
        </p:spPr>
        <p:txBody>
          <a:bodyPr wrap="square" lIns="0" tIns="0" rIns="0" bIns="0" rtlCol="0"/>
          <a:lstStyle/>
          <a:p>
            <a:endParaRPr sz="1634"/>
          </a:p>
        </p:txBody>
      </p:sp>
      <p:sp>
        <p:nvSpPr>
          <p:cNvPr id="12" name="object 12"/>
          <p:cNvSpPr txBox="1"/>
          <p:nvPr/>
        </p:nvSpPr>
        <p:spPr>
          <a:xfrm>
            <a:off x="3540098" y="2061734"/>
            <a:ext cx="2910904" cy="706701"/>
          </a:xfrm>
          <a:prstGeom prst="rect">
            <a:avLst/>
          </a:prstGeom>
        </p:spPr>
        <p:txBody>
          <a:bodyPr vert="horz" wrap="square" lIns="0" tIns="11526" rIns="0" bIns="0" rtlCol="0">
            <a:spAutoFit/>
          </a:bodyPr>
          <a:lstStyle/>
          <a:p>
            <a:pPr marL="11527">
              <a:spcBef>
                <a:spcPts val="91"/>
              </a:spcBef>
            </a:pPr>
            <a:r>
              <a:rPr sz="1400" spc="27" dirty="0">
                <a:solidFill>
                  <a:srgbClr val="202024"/>
                </a:solidFill>
                <a:latin typeface="Calibri"/>
                <a:cs typeface="Calibri"/>
              </a:rPr>
              <a:t>If</a:t>
            </a:r>
            <a:r>
              <a:rPr sz="1400" spc="9" dirty="0">
                <a:solidFill>
                  <a:srgbClr val="202024"/>
                </a:solidFill>
                <a:latin typeface="Calibri"/>
                <a:cs typeface="Calibri"/>
              </a:rPr>
              <a:t> </a:t>
            </a:r>
            <a:r>
              <a:rPr sz="1400" spc="54" dirty="0">
                <a:solidFill>
                  <a:srgbClr val="202024"/>
                </a:solidFill>
                <a:latin typeface="Calibri"/>
                <a:cs typeface="Calibri"/>
              </a:rPr>
              <a:t>you</a:t>
            </a:r>
            <a:r>
              <a:rPr sz="1400" spc="14" dirty="0">
                <a:solidFill>
                  <a:srgbClr val="202024"/>
                </a:solidFill>
                <a:latin typeface="Calibri"/>
                <a:cs typeface="Calibri"/>
              </a:rPr>
              <a:t> </a:t>
            </a:r>
            <a:r>
              <a:rPr sz="1400" spc="36" dirty="0">
                <a:solidFill>
                  <a:srgbClr val="202024"/>
                </a:solidFill>
                <a:latin typeface="Calibri"/>
                <a:cs typeface="Calibri"/>
              </a:rPr>
              <a:t>haven't</a:t>
            </a:r>
            <a:r>
              <a:rPr sz="1400" spc="14" dirty="0">
                <a:solidFill>
                  <a:srgbClr val="202024"/>
                </a:solidFill>
                <a:latin typeface="Calibri"/>
                <a:cs typeface="Calibri"/>
              </a:rPr>
              <a:t> </a:t>
            </a:r>
            <a:r>
              <a:rPr sz="1400" spc="73" dirty="0">
                <a:solidFill>
                  <a:srgbClr val="202024"/>
                </a:solidFill>
                <a:latin typeface="Calibri"/>
                <a:cs typeface="Calibri"/>
              </a:rPr>
              <a:t>used</a:t>
            </a:r>
            <a:r>
              <a:rPr sz="1400" spc="14" dirty="0">
                <a:solidFill>
                  <a:srgbClr val="202024"/>
                </a:solidFill>
                <a:latin typeface="Calibri"/>
                <a:cs typeface="Calibri"/>
              </a:rPr>
              <a:t> </a:t>
            </a:r>
            <a:r>
              <a:rPr sz="1400" spc="86" dirty="0">
                <a:solidFill>
                  <a:srgbClr val="202024"/>
                </a:solidFill>
                <a:latin typeface="Calibri"/>
                <a:cs typeface="Calibri"/>
              </a:rPr>
              <a:t>Crew</a:t>
            </a:r>
            <a:r>
              <a:rPr sz="1400" spc="14" dirty="0">
                <a:solidFill>
                  <a:srgbClr val="202024"/>
                </a:solidFill>
                <a:latin typeface="Calibri"/>
                <a:cs typeface="Calibri"/>
              </a:rPr>
              <a:t> </a:t>
            </a:r>
            <a:r>
              <a:rPr sz="1400" spc="41" dirty="0">
                <a:solidFill>
                  <a:srgbClr val="202024"/>
                </a:solidFill>
                <a:latin typeface="Calibri"/>
                <a:cs typeface="Calibri"/>
              </a:rPr>
              <a:t>Pool</a:t>
            </a:r>
            <a:r>
              <a:rPr sz="1400" spc="14" dirty="0">
                <a:solidFill>
                  <a:srgbClr val="202024"/>
                </a:solidFill>
                <a:latin typeface="Calibri"/>
                <a:cs typeface="Calibri"/>
              </a:rPr>
              <a:t> </a:t>
            </a:r>
            <a:r>
              <a:rPr sz="1400" spc="68" dirty="0">
                <a:solidFill>
                  <a:srgbClr val="202024"/>
                </a:solidFill>
                <a:latin typeface="Calibri"/>
                <a:cs typeface="Calibri"/>
              </a:rPr>
              <a:t>was</a:t>
            </a:r>
            <a:r>
              <a:rPr sz="1400" spc="14" dirty="0">
                <a:solidFill>
                  <a:srgbClr val="202024"/>
                </a:solidFill>
                <a:latin typeface="Calibri"/>
                <a:cs typeface="Calibri"/>
              </a:rPr>
              <a:t> it</a:t>
            </a:r>
            <a:r>
              <a:rPr sz="1400" spc="9" dirty="0">
                <a:solidFill>
                  <a:srgbClr val="202024"/>
                </a:solidFill>
                <a:latin typeface="Calibri"/>
                <a:cs typeface="Calibri"/>
              </a:rPr>
              <a:t> </a:t>
            </a:r>
            <a:r>
              <a:rPr sz="1400" spc="77" dirty="0">
                <a:solidFill>
                  <a:srgbClr val="202024"/>
                </a:solidFill>
                <a:latin typeface="Calibri"/>
                <a:cs typeface="Calibri"/>
              </a:rPr>
              <a:t>because?</a:t>
            </a:r>
            <a:endParaRPr sz="1400" dirty="0">
              <a:latin typeface="Calibri"/>
              <a:cs typeface="Calibri"/>
            </a:endParaRPr>
          </a:p>
          <a:p>
            <a:pPr marL="11527">
              <a:spcBef>
                <a:spcPts val="803"/>
              </a:spcBef>
            </a:pPr>
            <a:r>
              <a:rPr sz="1050" spc="9" dirty="0">
                <a:solidFill>
                  <a:srgbClr val="202024"/>
                </a:solidFill>
                <a:latin typeface="Roboto"/>
                <a:cs typeface="Roboto"/>
              </a:rPr>
              <a:t>40</a:t>
            </a:r>
            <a:r>
              <a:rPr sz="1050" dirty="0">
                <a:solidFill>
                  <a:srgbClr val="202024"/>
                </a:solidFill>
                <a:latin typeface="Roboto"/>
                <a:cs typeface="Roboto"/>
              </a:rPr>
              <a:t> </a:t>
            </a:r>
            <a:r>
              <a:rPr sz="1050" spc="14" dirty="0">
                <a:solidFill>
                  <a:srgbClr val="202024"/>
                </a:solidFill>
                <a:latin typeface="Roboto"/>
                <a:cs typeface="Roboto"/>
              </a:rPr>
              <a:t>responses</a:t>
            </a:r>
            <a:endParaRPr sz="1050" dirty="0">
              <a:latin typeface="Roboto"/>
              <a:cs typeface="Roboto"/>
            </a:endParaRPr>
          </a:p>
        </p:txBody>
      </p:sp>
      <p:pic>
        <p:nvPicPr>
          <p:cNvPr id="16" name="object 16"/>
          <p:cNvPicPr/>
          <p:nvPr/>
        </p:nvPicPr>
        <p:blipFill>
          <a:blip r:embed="rId2" cstate="print"/>
          <a:stretch>
            <a:fillRect/>
          </a:stretch>
        </p:blipFill>
        <p:spPr>
          <a:xfrm>
            <a:off x="6871126" y="2773467"/>
            <a:ext cx="103734" cy="103734"/>
          </a:xfrm>
          <a:prstGeom prst="rect">
            <a:avLst/>
          </a:prstGeom>
        </p:spPr>
      </p:pic>
      <p:pic>
        <p:nvPicPr>
          <p:cNvPr id="17" name="object 17"/>
          <p:cNvPicPr/>
          <p:nvPr/>
        </p:nvPicPr>
        <p:blipFill>
          <a:blip r:embed="rId3" cstate="print"/>
          <a:stretch>
            <a:fillRect/>
          </a:stretch>
        </p:blipFill>
        <p:spPr>
          <a:xfrm>
            <a:off x="6871126" y="2937714"/>
            <a:ext cx="103734" cy="103734"/>
          </a:xfrm>
          <a:prstGeom prst="rect">
            <a:avLst/>
          </a:prstGeom>
        </p:spPr>
      </p:pic>
      <p:pic>
        <p:nvPicPr>
          <p:cNvPr id="18" name="object 18"/>
          <p:cNvPicPr/>
          <p:nvPr/>
        </p:nvPicPr>
        <p:blipFill>
          <a:blip r:embed="rId4" cstate="print"/>
          <a:stretch>
            <a:fillRect/>
          </a:stretch>
        </p:blipFill>
        <p:spPr>
          <a:xfrm>
            <a:off x="6871126" y="3101960"/>
            <a:ext cx="103734" cy="103734"/>
          </a:xfrm>
          <a:prstGeom prst="rect">
            <a:avLst/>
          </a:prstGeom>
        </p:spPr>
      </p:pic>
      <p:pic>
        <p:nvPicPr>
          <p:cNvPr id="19" name="object 19"/>
          <p:cNvPicPr/>
          <p:nvPr/>
        </p:nvPicPr>
        <p:blipFill>
          <a:blip r:embed="rId5" cstate="print"/>
          <a:stretch>
            <a:fillRect/>
          </a:stretch>
        </p:blipFill>
        <p:spPr>
          <a:xfrm>
            <a:off x="6871126" y="3266206"/>
            <a:ext cx="103734" cy="103734"/>
          </a:xfrm>
          <a:prstGeom prst="rect">
            <a:avLst/>
          </a:prstGeom>
        </p:spPr>
      </p:pic>
      <p:pic>
        <p:nvPicPr>
          <p:cNvPr id="20" name="object 20"/>
          <p:cNvPicPr/>
          <p:nvPr/>
        </p:nvPicPr>
        <p:blipFill>
          <a:blip r:embed="rId6" cstate="print"/>
          <a:stretch>
            <a:fillRect/>
          </a:stretch>
        </p:blipFill>
        <p:spPr>
          <a:xfrm>
            <a:off x="6871126" y="3430452"/>
            <a:ext cx="103734" cy="103734"/>
          </a:xfrm>
          <a:prstGeom prst="rect">
            <a:avLst/>
          </a:prstGeom>
        </p:spPr>
      </p:pic>
      <p:pic>
        <p:nvPicPr>
          <p:cNvPr id="21" name="object 21"/>
          <p:cNvPicPr/>
          <p:nvPr/>
        </p:nvPicPr>
        <p:blipFill>
          <a:blip r:embed="rId7" cstate="print"/>
          <a:stretch>
            <a:fillRect/>
          </a:stretch>
        </p:blipFill>
        <p:spPr>
          <a:xfrm>
            <a:off x="6871126" y="3594699"/>
            <a:ext cx="103734" cy="103734"/>
          </a:xfrm>
          <a:prstGeom prst="rect">
            <a:avLst/>
          </a:prstGeom>
        </p:spPr>
      </p:pic>
      <p:pic>
        <p:nvPicPr>
          <p:cNvPr id="22" name="object 22"/>
          <p:cNvPicPr/>
          <p:nvPr/>
        </p:nvPicPr>
        <p:blipFill>
          <a:blip r:embed="rId8" cstate="print"/>
          <a:stretch>
            <a:fillRect/>
          </a:stretch>
        </p:blipFill>
        <p:spPr>
          <a:xfrm>
            <a:off x="6871126" y="3758945"/>
            <a:ext cx="103734" cy="103734"/>
          </a:xfrm>
          <a:prstGeom prst="rect">
            <a:avLst/>
          </a:prstGeom>
        </p:spPr>
      </p:pic>
      <p:sp>
        <p:nvSpPr>
          <p:cNvPr id="23" name="object 23"/>
          <p:cNvSpPr txBox="1"/>
          <p:nvPr/>
        </p:nvSpPr>
        <p:spPr>
          <a:xfrm>
            <a:off x="7006558" y="2706618"/>
            <a:ext cx="1492046" cy="1322062"/>
          </a:xfrm>
          <a:prstGeom prst="rect">
            <a:avLst/>
          </a:prstGeom>
        </p:spPr>
        <p:txBody>
          <a:bodyPr vert="horz" wrap="square" lIns="0" tIns="11526" rIns="0" bIns="0" rtlCol="0">
            <a:spAutoFit/>
          </a:bodyPr>
          <a:lstStyle/>
          <a:p>
            <a:pPr marL="11527" marR="69159">
              <a:lnSpc>
                <a:spcPct val="131900"/>
              </a:lnSpc>
              <a:spcBef>
                <a:spcPts val="91"/>
              </a:spcBef>
            </a:pPr>
            <a:r>
              <a:rPr sz="817" dirty="0">
                <a:solidFill>
                  <a:srgbClr val="212121"/>
                </a:solidFill>
                <a:latin typeface="Arial"/>
                <a:cs typeface="Arial"/>
              </a:rPr>
              <a:t>I</a:t>
            </a:r>
            <a:r>
              <a:rPr sz="817" spc="-18" dirty="0">
                <a:solidFill>
                  <a:srgbClr val="212121"/>
                </a:solidFill>
                <a:latin typeface="Arial"/>
                <a:cs typeface="Arial"/>
              </a:rPr>
              <a:t> </a:t>
            </a:r>
            <a:r>
              <a:rPr sz="817" dirty="0">
                <a:solidFill>
                  <a:srgbClr val="212121"/>
                </a:solidFill>
                <a:latin typeface="Arial"/>
                <a:cs typeface="Arial"/>
              </a:rPr>
              <a:t>don't</a:t>
            </a:r>
            <a:r>
              <a:rPr sz="817" spc="-18" dirty="0">
                <a:solidFill>
                  <a:srgbClr val="212121"/>
                </a:solidFill>
                <a:latin typeface="Arial"/>
                <a:cs typeface="Arial"/>
              </a:rPr>
              <a:t> </a:t>
            </a:r>
            <a:r>
              <a:rPr sz="817" dirty="0">
                <a:solidFill>
                  <a:srgbClr val="212121"/>
                </a:solidFill>
                <a:latin typeface="Arial"/>
                <a:cs typeface="Arial"/>
              </a:rPr>
              <a:t>want</a:t>
            </a:r>
            <a:r>
              <a:rPr sz="817" spc="-18" dirty="0">
                <a:solidFill>
                  <a:srgbClr val="212121"/>
                </a:solidFill>
                <a:latin typeface="Arial"/>
                <a:cs typeface="Arial"/>
              </a:rPr>
              <a:t> </a:t>
            </a:r>
            <a:r>
              <a:rPr sz="817" dirty="0">
                <a:solidFill>
                  <a:srgbClr val="212121"/>
                </a:solidFill>
                <a:latin typeface="Arial"/>
                <a:cs typeface="Arial"/>
              </a:rPr>
              <a:t>strangers</a:t>
            </a:r>
            <a:r>
              <a:rPr sz="817" spc="-18" dirty="0">
                <a:solidFill>
                  <a:srgbClr val="212121"/>
                </a:solidFill>
                <a:latin typeface="Arial"/>
                <a:cs typeface="Arial"/>
              </a:rPr>
              <a:t> </a:t>
            </a:r>
            <a:r>
              <a:rPr sz="817" dirty="0">
                <a:solidFill>
                  <a:srgbClr val="212121"/>
                </a:solidFill>
                <a:latin typeface="Arial"/>
                <a:cs typeface="Arial"/>
              </a:rPr>
              <a:t>on</a:t>
            </a:r>
            <a:r>
              <a:rPr sz="817" spc="-18" dirty="0">
                <a:solidFill>
                  <a:srgbClr val="212121"/>
                </a:solidFill>
                <a:latin typeface="Arial"/>
                <a:cs typeface="Arial"/>
              </a:rPr>
              <a:t> </a:t>
            </a:r>
            <a:r>
              <a:rPr sz="817" dirty="0">
                <a:solidFill>
                  <a:srgbClr val="212121"/>
                </a:solidFill>
                <a:latin typeface="Arial"/>
                <a:cs typeface="Arial"/>
              </a:rPr>
              <a:t>my… </a:t>
            </a:r>
            <a:r>
              <a:rPr sz="817" spc="-213" dirty="0">
                <a:solidFill>
                  <a:srgbClr val="212121"/>
                </a:solidFill>
                <a:latin typeface="Arial"/>
                <a:cs typeface="Arial"/>
              </a:rPr>
              <a:t> </a:t>
            </a:r>
            <a:r>
              <a:rPr sz="817" dirty="0">
                <a:solidFill>
                  <a:srgbClr val="212121"/>
                </a:solidFill>
                <a:latin typeface="Arial"/>
                <a:cs typeface="Arial"/>
              </a:rPr>
              <a:t>I</a:t>
            </a:r>
            <a:r>
              <a:rPr sz="817" spc="-5" dirty="0">
                <a:solidFill>
                  <a:srgbClr val="212121"/>
                </a:solidFill>
                <a:latin typeface="Arial"/>
                <a:cs typeface="Arial"/>
              </a:rPr>
              <a:t> </a:t>
            </a:r>
            <a:r>
              <a:rPr sz="817" dirty="0">
                <a:solidFill>
                  <a:srgbClr val="212121"/>
                </a:solidFill>
                <a:latin typeface="Arial"/>
                <a:cs typeface="Arial"/>
              </a:rPr>
              <a:t>cruise</a:t>
            </a:r>
            <a:r>
              <a:rPr sz="817" spc="-5" dirty="0">
                <a:solidFill>
                  <a:srgbClr val="212121"/>
                </a:solidFill>
                <a:latin typeface="Arial"/>
                <a:cs typeface="Arial"/>
              </a:rPr>
              <a:t> </a:t>
            </a:r>
            <a:r>
              <a:rPr sz="817" dirty="0">
                <a:solidFill>
                  <a:srgbClr val="212121"/>
                </a:solidFill>
                <a:latin typeface="Arial"/>
                <a:cs typeface="Arial"/>
              </a:rPr>
              <a:t>solo</a:t>
            </a:r>
            <a:endParaRPr sz="817">
              <a:latin typeface="Arial"/>
              <a:cs typeface="Arial"/>
            </a:endParaRPr>
          </a:p>
          <a:p>
            <a:pPr marL="11527" marR="31698">
              <a:lnSpc>
                <a:spcPct val="131900"/>
              </a:lnSpc>
            </a:pPr>
            <a:r>
              <a:rPr sz="817" dirty="0">
                <a:solidFill>
                  <a:srgbClr val="212121"/>
                </a:solidFill>
                <a:latin typeface="Arial"/>
                <a:cs typeface="Arial"/>
              </a:rPr>
              <a:t>I</a:t>
            </a:r>
            <a:r>
              <a:rPr sz="817" spc="-18" dirty="0">
                <a:solidFill>
                  <a:srgbClr val="212121"/>
                </a:solidFill>
                <a:latin typeface="Arial"/>
                <a:cs typeface="Arial"/>
              </a:rPr>
              <a:t> </a:t>
            </a:r>
            <a:r>
              <a:rPr sz="817" dirty="0">
                <a:solidFill>
                  <a:srgbClr val="212121"/>
                </a:solidFill>
                <a:latin typeface="Arial"/>
                <a:cs typeface="Arial"/>
              </a:rPr>
              <a:t>cruise</a:t>
            </a:r>
            <a:r>
              <a:rPr sz="817" spc="-18" dirty="0">
                <a:solidFill>
                  <a:srgbClr val="212121"/>
                </a:solidFill>
                <a:latin typeface="Arial"/>
                <a:cs typeface="Arial"/>
              </a:rPr>
              <a:t> </a:t>
            </a:r>
            <a:r>
              <a:rPr sz="817" dirty="0">
                <a:solidFill>
                  <a:srgbClr val="212121"/>
                </a:solidFill>
                <a:latin typeface="Arial"/>
                <a:cs typeface="Arial"/>
              </a:rPr>
              <a:t>with</a:t>
            </a:r>
            <a:r>
              <a:rPr sz="817" spc="-18" dirty="0">
                <a:solidFill>
                  <a:srgbClr val="212121"/>
                </a:solidFill>
                <a:latin typeface="Arial"/>
                <a:cs typeface="Arial"/>
              </a:rPr>
              <a:t> </a:t>
            </a:r>
            <a:r>
              <a:rPr sz="817" dirty="0">
                <a:solidFill>
                  <a:srgbClr val="212121"/>
                </a:solidFill>
                <a:latin typeface="Arial"/>
                <a:cs typeface="Arial"/>
              </a:rPr>
              <a:t>family</a:t>
            </a:r>
            <a:r>
              <a:rPr sz="817" spc="-18" dirty="0">
                <a:solidFill>
                  <a:srgbClr val="212121"/>
                </a:solidFill>
                <a:latin typeface="Arial"/>
                <a:cs typeface="Arial"/>
              </a:rPr>
              <a:t> </a:t>
            </a:r>
            <a:r>
              <a:rPr sz="817" dirty="0">
                <a:solidFill>
                  <a:srgbClr val="212121"/>
                </a:solidFill>
                <a:latin typeface="Arial"/>
                <a:cs typeface="Arial"/>
              </a:rPr>
              <a:t>and</a:t>
            </a:r>
            <a:r>
              <a:rPr sz="817" spc="-18" dirty="0">
                <a:solidFill>
                  <a:srgbClr val="212121"/>
                </a:solidFill>
                <a:latin typeface="Arial"/>
                <a:cs typeface="Arial"/>
              </a:rPr>
              <a:t> </a:t>
            </a:r>
            <a:r>
              <a:rPr sz="817" dirty="0">
                <a:solidFill>
                  <a:srgbClr val="212121"/>
                </a:solidFill>
                <a:latin typeface="Arial"/>
                <a:cs typeface="Arial"/>
              </a:rPr>
              <a:t>friend… </a:t>
            </a:r>
            <a:r>
              <a:rPr sz="817" spc="-218" dirty="0">
                <a:solidFill>
                  <a:srgbClr val="212121"/>
                </a:solidFill>
                <a:latin typeface="Arial"/>
                <a:cs typeface="Arial"/>
              </a:rPr>
              <a:t> </a:t>
            </a:r>
            <a:r>
              <a:rPr sz="817" dirty="0">
                <a:solidFill>
                  <a:srgbClr val="212121"/>
                </a:solidFill>
                <a:latin typeface="Arial"/>
                <a:cs typeface="Arial"/>
              </a:rPr>
              <a:t>I</a:t>
            </a:r>
            <a:r>
              <a:rPr sz="817" spc="-9" dirty="0">
                <a:solidFill>
                  <a:srgbClr val="212121"/>
                </a:solidFill>
                <a:latin typeface="Arial"/>
                <a:cs typeface="Arial"/>
              </a:rPr>
              <a:t> </a:t>
            </a:r>
            <a:r>
              <a:rPr sz="817" dirty="0">
                <a:solidFill>
                  <a:srgbClr val="212121"/>
                </a:solidFill>
                <a:latin typeface="Arial"/>
                <a:cs typeface="Arial"/>
              </a:rPr>
              <a:t>don't</a:t>
            </a:r>
            <a:r>
              <a:rPr sz="817" spc="-5" dirty="0">
                <a:solidFill>
                  <a:srgbClr val="212121"/>
                </a:solidFill>
                <a:latin typeface="Arial"/>
                <a:cs typeface="Arial"/>
              </a:rPr>
              <a:t> </a:t>
            </a:r>
            <a:r>
              <a:rPr sz="817" dirty="0">
                <a:solidFill>
                  <a:srgbClr val="212121"/>
                </a:solidFill>
                <a:latin typeface="Arial"/>
                <a:cs typeface="Arial"/>
              </a:rPr>
              <a:t>like</a:t>
            </a:r>
            <a:r>
              <a:rPr sz="817" spc="-5" dirty="0">
                <a:solidFill>
                  <a:srgbClr val="212121"/>
                </a:solidFill>
                <a:latin typeface="Arial"/>
                <a:cs typeface="Arial"/>
              </a:rPr>
              <a:t> </a:t>
            </a:r>
            <a:r>
              <a:rPr sz="817" dirty="0">
                <a:solidFill>
                  <a:srgbClr val="212121"/>
                </a:solidFill>
                <a:latin typeface="Arial"/>
                <a:cs typeface="Arial"/>
              </a:rPr>
              <a:t>Crew</a:t>
            </a:r>
            <a:r>
              <a:rPr sz="817" spc="-5" dirty="0">
                <a:solidFill>
                  <a:srgbClr val="212121"/>
                </a:solidFill>
                <a:latin typeface="Arial"/>
                <a:cs typeface="Arial"/>
              </a:rPr>
              <a:t> </a:t>
            </a:r>
            <a:r>
              <a:rPr sz="817" dirty="0">
                <a:solidFill>
                  <a:srgbClr val="212121"/>
                </a:solidFill>
                <a:latin typeface="Arial"/>
                <a:cs typeface="Arial"/>
              </a:rPr>
              <a:t>Pool.</a:t>
            </a:r>
            <a:endParaRPr sz="817">
              <a:latin typeface="Arial"/>
              <a:cs typeface="Arial"/>
            </a:endParaRPr>
          </a:p>
          <a:p>
            <a:pPr marL="11527" marR="740579">
              <a:lnSpc>
                <a:spcPct val="131900"/>
              </a:lnSpc>
            </a:pPr>
            <a:r>
              <a:rPr sz="817" dirty="0">
                <a:solidFill>
                  <a:srgbClr val="212121"/>
                </a:solidFill>
                <a:latin typeface="Arial"/>
                <a:cs typeface="Arial"/>
              </a:rPr>
              <a:t>I</a:t>
            </a:r>
            <a:r>
              <a:rPr sz="817" spc="-32" dirty="0">
                <a:solidFill>
                  <a:srgbClr val="212121"/>
                </a:solidFill>
                <a:latin typeface="Arial"/>
                <a:cs typeface="Arial"/>
              </a:rPr>
              <a:t> </a:t>
            </a:r>
            <a:r>
              <a:rPr sz="817" dirty="0">
                <a:solidFill>
                  <a:srgbClr val="212121"/>
                </a:solidFill>
                <a:latin typeface="Arial"/>
                <a:cs typeface="Arial"/>
              </a:rPr>
              <a:t>use</a:t>
            </a:r>
            <a:r>
              <a:rPr sz="817" spc="-32" dirty="0">
                <a:solidFill>
                  <a:srgbClr val="212121"/>
                </a:solidFill>
                <a:latin typeface="Arial"/>
                <a:cs typeface="Arial"/>
              </a:rPr>
              <a:t> </a:t>
            </a:r>
            <a:r>
              <a:rPr sz="817" dirty="0">
                <a:solidFill>
                  <a:srgbClr val="212121"/>
                </a:solidFill>
                <a:latin typeface="Arial"/>
                <a:cs typeface="Arial"/>
              </a:rPr>
              <a:t>Crew</a:t>
            </a:r>
            <a:r>
              <a:rPr sz="817" spc="-27" dirty="0">
                <a:solidFill>
                  <a:srgbClr val="212121"/>
                </a:solidFill>
                <a:latin typeface="Arial"/>
                <a:cs typeface="Arial"/>
              </a:rPr>
              <a:t> </a:t>
            </a:r>
            <a:r>
              <a:rPr sz="817" dirty="0">
                <a:solidFill>
                  <a:srgbClr val="212121"/>
                </a:solidFill>
                <a:latin typeface="Arial"/>
                <a:cs typeface="Arial"/>
              </a:rPr>
              <a:t>Pool </a:t>
            </a:r>
            <a:r>
              <a:rPr sz="817" spc="-213" dirty="0">
                <a:solidFill>
                  <a:srgbClr val="212121"/>
                </a:solidFill>
                <a:latin typeface="Arial"/>
                <a:cs typeface="Arial"/>
              </a:rPr>
              <a:t> </a:t>
            </a:r>
            <a:r>
              <a:rPr sz="817" dirty="0">
                <a:solidFill>
                  <a:srgbClr val="212121"/>
                </a:solidFill>
                <a:latin typeface="Arial"/>
                <a:cs typeface="Arial"/>
              </a:rPr>
              <a:t>I</a:t>
            </a:r>
            <a:r>
              <a:rPr sz="817" spc="-18" dirty="0">
                <a:solidFill>
                  <a:srgbClr val="212121"/>
                </a:solidFill>
                <a:latin typeface="Arial"/>
                <a:cs typeface="Arial"/>
              </a:rPr>
              <a:t> </a:t>
            </a:r>
            <a:r>
              <a:rPr sz="817" dirty="0">
                <a:solidFill>
                  <a:srgbClr val="212121"/>
                </a:solidFill>
                <a:latin typeface="Arial"/>
                <a:cs typeface="Arial"/>
              </a:rPr>
              <a:t>am</a:t>
            </a:r>
            <a:r>
              <a:rPr sz="817" spc="-18" dirty="0">
                <a:solidFill>
                  <a:srgbClr val="212121"/>
                </a:solidFill>
                <a:latin typeface="Arial"/>
                <a:cs typeface="Arial"/>
              </a:rPr>
              <a:t> </a:t>
            </a:r>
            <a:r>
              <a:rPr sz="817" dirty="0">
                <a:solidFill>
                  <a:srgbClr val="212121"/>
                </a:solidFill>
                <a:latin typeface="Arial"/>
                <a:cs typeface="Arial"/>
              </a:rPr>
              <a:t>crew</a:t>
            </a:r>
            <a:r>
              <a:rPr sz="817" spc="-18" dirty="0">
                <a:solidFill>
                  <a:srgbClr val="212121"/>
                </a:solidFill>
                <a:latin typeface="Arial"/>
                <a:cs typeface="Arial"/>
              </a:rPr>
              <a:t> </a:t>
            </a:r>
            <a:r>
              <a:rPr sz="817" dirty="0">
                <a:solidFill>
                  <a:srgbClr val="212121"/>
                </a:solidFill>
                <a:latin typeface="Arial"/>
                <a:cs typeface="Arial"/>
              </a:rPr>
              <a:t>pool</a:t>
            </a:r>
            <a:endParaRPr sz="817">
              <a:latin typeface="Arial"/>
              <a:cs typeface="Arial"/>
            </a:endParaRPr>
          </a:p>
          <a:p>
            <a:pPr marL="11527" marR="4611">
              <a:lnSpc>
                <a:spcPct val="131900"/>
              </a:lnSpc>
            </a:pPr>
            <a:r>
              <a:rPr sz="817" spc="-9" dirty="0">
                <a:solidFill>
                  <a:srgbClr val="212121"/>
                </a:solidFill>
                <a:latin typeface="Arial"/>
                <a:cs typeface="Arial"/>
              </a:rPr>
              <a:t>We</a:t>
            </a:r>
            <a:r>
              <a:rPr sz="817" spc="-18" dirty="0">
                <a:solidFill>
                  <a:srgbClr val="212121"/>
                </a:solidFill>
                <a:latin typeface="Arial"/>
                <a:cs typeface="Arial"/>
              </a:rPr>
              <a:t> </a:t>
            </a:r>
            <a:r>
              <a:rPr sz="817" dirty="0">
                <a:solidFill>
                  <a:srgbClr val="212121"/>
                </a:solidFill>
                <a:latin typeface="Arial"/>
                <a:cs typeface="Arial"/>
              </a:rPr>
              <a:t>do</a:t>
            </a:r>
            <a:r>
              <a:rPr sz="817" spc="-14" dirty="0">
                <a:solidFill>
                  <a:srgbClr val="212121"/>
                </a:solidFill>
                <a:latin typeface="Arial"/>
                <a:cs typeface="Arial"/>
              </a:rPr>
              <a:t> </a:t>
            </a:r>
            <a:r>
              <a:rPr sz="817" dirty="0">
                <a:solidFill>
                  <a:srgbClr val="212121"/>
                </a:solidFill>
                <a:latin typeface="Arial"/>
                <a:cs typeface="Arial"/>
              </a:rPr>
              <a:t>not</a:t>
            </a:r>
            <a:r>
              <a:rPr sz="817" spc="-14" dirty="0">
                <a:solidFill>
                  <a:srgbClr val="212121"/>
                </a:solidFill>
                <a:latin typeface="Arial"/>
                <a:cs typeface="Arial"/>
              </a:rPr>
              <a:t> </a:t>
            </a:r>
            <a:r>
              <a:rPr sz="817" dirty="0">
                <a:solidFill>
                  <a:srgbClr val="212121"/>
                </a:solidFill>
                <a:latin typeface="Arial"/>
                <a:cs typeface="Arial"/>
              </a:rPr>
              <a:t>need</a:t>
            </a:r>
            <a:r>
              <a:rPr sz="817" spc="-18" dirty="0">
                <a:solidFill>
                  <a:srgbClr val="212121"/>
                </a:solidFill>
                <a:latin typeface="Arial"/>
                <a:cs typeface="Arial"/>
              </a:rPr>
              <a:t> </a:t>
            </a:r>
            <a:r>
              <a:rPr sz="817" spc="-9" dirty="0">
                <a:solidFill>
                  <a:srgbClr val="212121"/>
                </a:solidFill>
                <a:latin typeface="Arial"/>
                <a:cs typeface="Arial"/>
              </a:rPr>
              <a:t>crew,</a:t>
            </a:r>
            <a:r>
              <a:rPr sz="817" spc="-14" dirty="0">
                <a:solidFill>
                  <a:srgbClr val="212121"/>
                </a:solidFill>
                <a:latin typeface="Arial"/>
                <a:cs typeface="Arial"/>
              </a:rPr>
              <a:t> </a:t>
            </a:r>
            <a:r>
              <a:rPr sz="817" dirty="0">
                <a:solidFill>
                  <a:srgbClr val="212121"/>
                </a:solidFill>
                <a:latin typeface="Arial"/>
                <a:cs typeface="Arial"/>
              </a:rPr>
              <a:t>and</a:t>
            </a:r>
            <a:r>
              <a:rPr sz="817" spc="-14" dirty="0">
                <a:solidFill>
                  <a:srgbClr val="212121"/>
                </a:solidFill>
                <a:latin typeface="Arial"/>
                <a:cs typeface="Arial"/>
              </a:rPr>
              <a:t> </a:t>
            </a:r>
            <a:r>
              <a:rPr sz="817" dirty="0">
                <a:solidFill>
                  <a:srgbClr val="212121"/>
                </a:solidFill>
                <a:latin typeface="Arial"/>
                <a:cs typeface="Arial"/>
              </a:rPr>
              <a:t>we… </a:t>
            </a:r>
            <a:r>
              <a:rPr sz="817" spc="-213" dirty="0">
                <a:solidFill>
                  <a:srgbClr val="212121"/>
                </a:solidFill>
                <a:latin typeface="Arial"/>
                <a:cs typeface="Arial"/>
              </a:rPr>
              <a:t> </a:t>
            </a:r>
            <a:r>
              <a:rPr sz="817" dirty="0">
                <a:solidFill>
                  <a:srgbClr val="212121"/>
                </a:solidFill>
                <a:latin typeface="Arial"/>
                <a:cs typeface="Arial"/>
              </a:rPr>
              <a:t>Have</a:t>
            </a:r>
            <a:r>
              <a:rPr sz="817" spc="-5" dirty="0">
                <a:solidFill>
                  <a:srgbClr val="212121"/>
                </a:solidFill>
                <a:latin typeface="Arial"/>
                <a:cs typeface="Arial"/>
              </a:rPr>
              <a:t> </a:t>
            </a:r>
            <a:r>
              <a:rPr sz="817" dirty="0">
                <a:solidFill>
                  <a:srgbClr val="212121"/>
                </a:solidFill>
                <a:latin typeface="Arial"/>
                <a:cs typeface="Arial"/>
              </a:rPr>
              <a:t>open</a:t>
            </a:r>
            <a:r>
              <a:rPr sz="817" spc="-5" dirty="0">
                <a:solidFill>
                  <a:srgbClr val="212121"/>
                </a:solidFill>
                <a:latin typeface="Arial"/>
                <a:cs typeface="Arial"/>
              </a:rPr>
              <a:t> </a:t>
            </a:r>
            <a:r>
              <a:rPr sz="817" dirty="0">
                <a:solidFill>
                  <a:srgbClr val="212121"/>
                </a:solidFill>
                <a:latin typeface="Arial"/>
                <a:cs typeface="Arial"/>
              </a:rPr>
              <a:t>mind</a:t>
            </a:r>
            <a:endParaRPr sz="817">
              <a:latin typeface="Arial"/>
              <a:cs typeface="Arial"/>
            </a:endParaRPr>
          </a:p>
        </p:txBody>
      </p:sp>
      <p:pic>
        <p:nvPicPr>
          <p:cNvPr id="25" name="object 25"/>
          <p:cNvPicPr/>
          <p:nvPr/>
        </p:nvPicPr>
        <p:blipFill>
          <a:blip r:embed="rId9" cstate="print"/>
          <a:stretch>
            <a:fillRect/>
          </a:stretch>
        </p:blipFill>
        <p:spPr>
          <a:xfrm>
            <a:off x="6871126" y="3923193"/>
            <a:ext cx="103734" cy="103733"/>
          </a:xfrm>
          <a:prstGeom prst="rect">
            <a:avLst/>
          </a:prstGeom>
        </p:spPr>
      </p:pic>
      <p:grpSp>
        <p:nvGrpSpPr>
          <p:cNvPr id="28" name="object 28"/>
          <p:cNvGrpSpPr/>
          <p:nvPr/>
        </p:nvGrpSpPr>
        <p:grpSpPr>
          <a:xfrm>
            <a:off x="4485239" y="2773468"/>
            <a:ext cx="1556011" cy="1546697"/>
            <a:chOff x="3565530" y="1336672"/>
            <a:chExt cx="1714494" cy="1704231"/>
          </a:xfrm>
        </p:grpSpPr>
        <p:sp>
          <p:nvSpPr>
            <p:cNvPr id="30" name="object 30"/>
            <p:cNvSpPr/>
            <p:nvPr/>
          </p:nvSpPr>
          <p:spPr>
            <a:xfrm>
              <a:off x="4422774" y="2193922"/>
              <a:ext cx="857250" cy="134620"/>
            </a:xfrm>
            <a:custGeom>
              <a:avLst/>
              <a:gdLst/>
              <a:ahLst/>
              <a:cxnLst/>
              <a:rect l="l" t="t" r="r" b="b"/>
              <a:pathLst>
                <a:path w="857250" h="134619">
                  <a:moveTo>
                    <a:pt x="846695" y="134103"/>
                  </a:moveTo>
                  <a:lnTo>
                    <a:pt x="0" y="0"/>
                  </a:lnTo>
                  <a:lnTo>
                    <a:pt x="857249" y="0"/>
                  </a:lnTo>
                  <a:lnTo>
                    <a:pt x="856590" y="33681"/>
                  </a:lnTo>
                  <a:lnTo>
                    <a:pt x="854611" y="67259"/>
                  </a:lnTo>
                  <a:lnTo>
                    <a:pt x="851313" y="100733"/>
                  </a:lnTo>
                  <a:lnTo>
                    <a:pt x="846695" y="134103"/>
                  </a:lnTo>
                  <a:close/>
                </a:path>
              </a:pathLst>
            </a:custGeom>
            <a:solidFill>
              <a:srgbClr val="3366CC"/>
            </a:solidFill>
          </p:spPr>
          <p:txBody>
            <a:bodyPr wrap="square" lIns="0" tIns="0" rIns="0" bIns="0" rtlCol="0"/>
            <a:lstStyle/>
            <a:p>
              <a:endParaRPr sz="1634"/>
            </a:p>
          </p:txBody>
        </p:sp>
        <p:sp>
          <p:nvSpPr>
            <p:cNvPr id="31" name="object 31"/>
            <p:cNvSpPr/>
            <p:nvPr/>
          </p:nvSpPr>
          <p:spPr>
            <a:xfrm>
              <a:off x="4422774" y="2193922"/>
              <a:ext cx="857250" cy="134620"/>
            </a:xfrm>
            <a:custGeom>
              <a:avLst/>
              <a:gdLst/>
              <a:ahLst/>
              <a:cxnLst/>
              <a:rect l="l" t="t" r="r" b="b"/>
              <a:pathLst>
                <a:path w="857250" h="134619">
                  <a:moveTo>
                    <a:pt x="0" y="0"/>
                  </a:moveTo>
                  <a:lnTo>
                    <a:pt x="857249" y="0"/>
                  </a:lnTo>
                  <a:lnTo>
                    <a:pt x="856590" y="33681"/>
                  </a:lnTo>
                  <a:lnTo>
                    <a:pt x="854611" y="67259"/>
                  </a:lnTo>
                  <a:lnTo>
                    <a:pt x="851313" y="100733"/>
                  </a:lnTo>
                  <a:lnTo>
                    <a:pt x="846695" y="134103"/>
                  </a:lnTo>
                  <a:lnTo>
                    <a:pt x="0" y="0"/>
                  </a:lnTo>
                </a:path>
              </a:pathLst>
            </a:custGeom>
            <a:ln w="9524">
              <a:solidFill>
                <a:srgbClr val="FFFFFF"/>
              </a:solidFill>
            </a:ln>
          </p:spPr>
          <p:txBody>
            <a:bodyPr wrap="square" lIns="0" tIns="0" rIns="0" bIns="0" rtlCol="0"/>
            <a:lstStyle/>
            <a:p>
              <a:endParaRPr sz="1634"/>
            </a:p>
          </p:txBody>
        </p:sp>
        <p:sp>
          <p:nvSpPr>
            <p:cNvPr id="32" name="object 32"/>
            <p:cNvSpPr/>
            <p:nvPr/>
          </p:nvSpPr>
          <p:spPr>
            <a:xfrm>
              <a:off x="4422774" y="2193922"/>
              <a:ext cx="847090" cy="265430"/>
            </a:xfrm>
            <a:custGeom>
              <a:avLst/>
              <a:gdLst/>
              <a:ahLst/>
              <a:cxnLst/>
              <a:rect l="l" t="t" r="r" b="b"/>
              <a:pathLst>
                <a:path w="847089" h="265430">
                  <a:moveTo>
                    <a:pt x="815293" y="264904"/>
                  </a:moveTo>
                  <a:lnTo>
                    <a:pt x="0" y="0"/>
                  </a:lnTo>
                  <a:lnTo>
                    <a:pt x="846695" y="134103"/>
                  </a:lnTo>
                  <a:lnTo>
                    <a:pt x="840775" y="167267"/>
                  </a:lnTo>
                  <a:lnTo>
                    <a:pt x="833568" y="200122"/>
                  </a:lnTo>
                  <a:lnTo>
                    <a:pt x="825074" y="232667"/>
                  </a:lnTo>
                  <a:lnTo>
                    <a:pt x="815293" y="264904"/>
                  </a:lnTo>
                  <a:close/>
                </a:path>
              </a:pathLst>
            </a:custGeom>
            <a:solidFill>
              <a:srgbClr val="DB3812"/>
            </a:solidFill>
          </p:spPr>
          <p:txBody>
            <a:bodyPr wrap="square" lIns="0" tIns="0" rIns="0" bIns="0" rtlCol="0"/>
            <a:lstStyle/>
            <a:p>
              <a:endParaRPr sz="1634"/>
            </a:p>
          </p:txBody>
        </p:sp>
        <p:sp>
          <p:nvSpPr>
            <p:cNvPr id="33" name="object 33"/>
            <p:cNvSpPr/>
            <p:nvPr/>
          </p:nvSpPr>
          <p:spPr>
            <a:xfrm>
              <a:off x="4422774" y="2193922"/>
              <a:ext cx="847090" cy="265430"/>
            </a:xfrm>
            <a:custGeom>
              <a:avLst/>
              <a:gdLst/>
              <a:ahLst/>
              <a:cxnLst/>
              <a:rect l="l" t="t" r="r" b="b"/>
              <a:pathLst>
                <a:path w="847089" h="265430">
                  <a:moveTo>
                    <a:pt x="0" y="0"/>
                  </a:moveTo>
                  <a:lnTo>
                    <a:pt x="846695" y="134103"/>
                  </a:lnTo>
                  <a:lnTo>
                    <a:pt x="840775" y="167267"/>
                  </a:lnTo>
                  <a:lnTo>
                    <a:pt x="833568" y="200122"/>
                  </a:lnTo>
                  <a:lnTo>
                    <a:pt x="825074" y="232667"/>
                  </a:lnTo>
                  <a:lnTo>
                    <a:pt x="815293" y="264904"/>
                  </a:lnTo>
                  <a:lnTo>
                    <a:pt x="0" y="0"/>
                  </a:lnTo>
                </a:path>
              </a:pathLst>
            </a:custGeom>
            <a:ln w="9524">
              <a:solidFill>
                <a:srgbClr val="FFFFFF"/>
              </a:solidFill>
            </a:ln>
          </p:spPr>
          <p:txBody>
            <a:bodyPr wrap="square" lIns="0" tIns="0" rIns="0" bIns="0" rtlCol="0"/>
            <a:lstStyle/>
            <a:p>
              <a:endParaRPr sz="1634"/>
            </a:p>
          </p:txBody>
        </p:sp>
        <p:sp>
          <p:nvSpPr>
            <p:cNvPr id="34" name="object 34"/>
            <p:cNvSpPr/>
            <p:nvPr/>
          </p:nvSpPr>
          <p:spPr>
            <a:xfrm>
              <a:off x="4422774" y="2059819"/>
              <a:ext cx="857250" cy="134620"/>
            </a:xfrm>
            <a:custGeom>
              <a:avLst/>
              <a:gdLst/>
              <a:ahLst/>
              <a:cxnLst/>
              <a:rect l="l" t="t" r="r" b="b"/>
              <a:pathLst>
                <a:path w="857250" h="134619">
                  <a:moveTo>
                    <a:pt x="857249" y="134103"/>
                  </a:moveTo>
                  <a:lnTo>
                    <a:pt x="0" y="134103"/>
                  </a:lnTo>
                  <a:lnTo>
                    <a:pt x="846695" y="0"/>
                  </a:lnTo>
                  <a:lnTo>
                    <a:pt x="851313" y="33370"/>
                  </a:lnTo>
                  <a:lnTo>
                    <a:pt x="854611" y="66844"/>
                  </a:lnTo>
                  <a:lnTo>
                    <a:pt x="856590" y="100421"/>
                  </a:lnTo>
                  <a:lnTo>
                    <a:pt x="857249" y="134103"/>
                  </a:lnTo>
                  <a:close/>
                </a:path>
              </a:pathLst>
            </a:custGeom>
            <a:solidFill>
              <a:srgbClr val="5473A6"/>
            </a:solidFill>
          </p:spPr>
          <p:txBody>
            <a:bodyPr wrap="square" lIns="0" tIns="0" rIns="0" bIns="0" rtlCol="0"/>
            <a:lstStyle/>
            <a:p>
              <a:endParaRPr sz="1634"/>
            </a:p>
          </p:txBody>
        </p:sp>
        <p:sp>
          <p:nvSpPr>
            <p:cNvPr id="35" name="object 35"/>
            <p:cNvSpPr/>
            <p:nvPr/>
          </p:nvSpPr>
          <p:spPr>
            <a:xfrm>
              <a:off x="4422774" y="2059819"/>
              <a:ext cx="857250" cy="134620"/>
            </a:xfrm>
            <a:custGeom>
              <a:avLst/>
              <a:gdLst/>
              <a:ahLst/>
              <a:cxnLst/>
              <a:rect l="l" t="t" r="r" b="b"/>
              <a:pathLst>
                <a:path w="857250" h="134619">
                  <a:moveTo>
                    <a:pt x="0" y="134103"/>
                  </a:moveTo>
                  <a:lnTo>
                    <a:pt x="846695" y="0"/>
                  </a:lnTo>
                  <a:lnTo>
                    <a:pt x="851313" y="33370"/>
                  </a:lnTo>
                  <a:lnTo>
                    <a:pt x="854611" y="66844"/>
                  </a:lnTo>
                  <a:lnTo>
                    <a:pt x="856590" y="100421"/>
                  </a:lnTo>
                  <a:lnTo>
                    <a:pt x="857249" y="134103"/>
                  </a:lnTo>
                  <a:lnTo>
                    <a:pt x="0" y="134103"/>
                  </a:lnTo>
                </a:path>
              </a:pathLst>
            </a:custGeom>
            <a:ln w="9524">
              <a:solidFill>
                <a:srgbClr val="FFFFFF"/>
              </a:solidFill>
            </a:ln>
          </p:spPr>
          <p:txBody>
            <a:bodyPr wrap="square" lIns="0" tIns="0" rIns="0" bIns="0" rtlCol="0"/>
            <a:lstStyle/>
            <a:p>
              <a:endParaRPr sz="1634"/>
            </a:p>
          </p:txBody>
        </p:sp>
        <p:sp>
          <p:nvSpPr>
            <p:cNvPr id="36" name="object 36"/>
            <p:cNvSpPr/>
            <p:nvPr/>
          </p:nvSpPr>
          <p:spPr>
            <a:xfrm>
              <a:off x="4422774" y="1929018"/>
              <a:ext cx="847090" cy="265430"/>
            </a:xfrm>
            <a:custGeom>
              <a:avLst/>
              <a:gdLst/>
              <a:ahLst/>
              <a:cxnLst/>
              <a:rect l="l" t="t" r="r" b="b"/>
              <a:pathLst>
                <a:path w="847089" h="265430">
                  <a:moveTo>
                    <a:pt x="0" y="264904"/>
                  </a:moveTo>
                  <a:lnTo>
                    <a:pt x="815293" y="0"/>
                  </a:lnTo>
                  <a:lnTo>
                    <a:pt x="825074" y="32236"/>
                  </a:lnTo>
                  <a:lnTo>
                    <a:pt x="833568" y="64782"/>
                  </a:lnTo>
                  <a:lnTo>
                    <a:pt x="840775" y="97637"/>
                  </a:lnTo>
                  <a:lnTo>
                    <a:pt x="846695" y="130801"/>
                  </a:lnTo>
                  <a:lnTo>
                    <a:pt x="0" y="264904"/>
                  </a:lnTo>
                  <a:close/>
                </a:path>
              </a:pathLst>
            </a:custGeom>
            <a:solidFill>
              <a:srgbClr val="329161"/>
            </a:solidFill>
          </p:spPr>
          <p:txBody>
            <a:bodyPr wrap="square" lIns="0" tIns="0" rIns="0" bIns="0" rtlCol="0"/>
            <a:lstStyle/>
            <a:p>
              <a:endParaRPr sz="1634"/>
            </a:p>
          </p:txBody>
        </p:sp>
        <p:sp>
          <p:nvSpPr>
            <p:cNvPr id="37" name="object 37"/>
            <p:cNvSpPr/>
            <p:nvPr/>
          </p:nvSpPr>
          <p:spPr>
            <a:xfrm>
              <a:off x="4422774" y="1929018"/>
              <a:ext cx="847090" cy="265430"/>
            </a:xfrm>
            <a:custGeom>
              <a:avLst/>
              <a:gdLst/>
              <a:ahLst/>
              <a:cxnLst/>
              <a:rect l="l" t="t" r="r" b="b"/>
              <a:pathLst>
                <a:path w="847089" h="265430">
                  <a:moveTo>
                    <a:pt x="0" y="264904"/>
                  </a:moveTo>
                  <a:lnTo>
                    <a:pt x="815293" y="0"/>
                  </a:lnTo>
                  <a:lnTo>
                    <a:pt x="825074" y="32236"/>
                  </a:lnTo>
                  <a:lnTo>
                    <a:pt x="833568" y="64782"/>
                  </a:lnTo>
                  <a:lnTo>
                    <a:pt x="840775" y="97637"/>
                  </a:lnTo>
                  <a:lnTo>
                    <a:pt x="846695" y="130801"/>
                  </a:lnTo>
                  <a:lnTo>
                    <a:pt x="0" y="264904"/>
                  </a:lnTo>
                </a:path>
              </a:pathLst>
            </a:custGeom>
            <a:ln w="9524">
              <a:solidFill>
                <a:srgbClr val="FFFFFF"/>
              </a:solidFill>
            </a:ln>
          </p:spPr>
          <p:txBody>
            <a:bodyPr wrap="square" lIns="0" tIns="0" rIns="0" bIns="0" rtlCol="0"/>
            <a:lstStyle/>
            <a:p>
              <a:endParaRPr sz="1634"/>
            </a:p>
          </p:txBody>
        </p:sp>
        <p:sp>
          <p:nvSpPr>
            <p:cNvPr id="38" name="object 38"/>
            <p:cNvSpPr/>
            <p:nvPr/>
          </p:nvSpPr>
          <p:spPr>
            <a:xfrm>
              <a:off x="4422774" y="1804739"/>
              <a:ext cx="815340" cy="389255"/>
            </a:xfrm>
            <a:custGeom>
              <a:avLst/>
              <a:gdLst/>
              <a:ahLst/>
              <a:cxnLst/>
              <a:rect l="l" t="t" r="r" b="b"/>
              <a:pathLst>
                <a:path w="815339" h="389255">
                  <a:moveTo>
                    <a:pt x="0" y="389183"/>
                  </a:moveTo>
                  <a:lnTo>
                    <a:pt x="763815" y="0"/>
                  </a:lnTo>
                  <a:lnTo>
                    <a:pt x="778518" y="30309"/>
                  </a:lnTo>
                  <a:lnTo>
                    <a:pt x="791999" y="61126"/>
                  </a:lnTo>
                  <a:lnTo>
                    <a:pt x="804257" y="92449"/>
                  </a:lnTo>
                  <a:lnTo>
                    <a:pt x="815293" y="124278"/>
                  </a:lnTo>
                  <a:lnTo>
                    <a:pt x="0" y="389183"/>
                  </a:lnTo>
                  <a:close/>
                </a:path>
              </a:pathLst>
            </a:custGeom>
            <a:solidFill>
              <a:srgbClr val="650F66"/>
            </a:solidFill>
          </p:spPr>
          <p:txBody>
            <a:bodyPr wrap="square" lIns="0" tIns="0" rIns="0" bIns="0" rtlCol="0"/>
            <a:lstStyle/>
            <a:p>
              <a:endParaRPr sz="1634"/>
            </a:p>
          </p:txBody>
        </p:sp>
        <p:sp>
          <p:nvSpPr>
            <p:cNvPr id="39" name="object 39"/>
            <p:cNvSpPr/>
            <p:nvPr/>
          </p:nvSpPr>
          <p:spPr>
            <a:xfrm>
              <a:off x="4422774" y="1804739"/>
              <a:ext cx="815340" cy="389255"/>
            </a:xfrm>
            <a:custGeom>
              <a:avLst/>
              <a:gdLst/>
              <a:ahLst/>
              <a:cxnLst/>
              <a:rect l="l" t="t" r="r" b="b"/>
              <a:pathLst>
                <a:path w="815339" h="389255">
                  <a:moveTo>
                    <a:pt x="0" y="389183"/>
                  </a:moveTo>
                  <a:lnTo>
                    <a:pt x="763815" y="0"/>
                  </a:lnTo>
                  <a:lnTo>
                    <a:pt x="778518" y="30309"/>
                  </a:lnTo>
                  <a:lnTo>
                    <a:pt x="791999" y="61126"/>
                  </a:lnTo>
                  <a:lnTo>
                    <a:pt x="804257" y="92449"/>
                  </a:lnTo>
                  <a:lnTo>
                    <a:pt x="815293" y="124278"/>
                  </a:lnTo>
                  <a:lnTo>
                    <a:pt x="0" y="389183"/>
                  </a:lnTo>
                </a:path>
              </a:pathLst>
            </a:custGeom>
            <a:ln w="9524">
              <a:solidFill>
                <a:srgbClr val="FFFFFF"/>
              </a:solidFill>
            </a:ln>
          </p:spPr>
          <p:txBody>
            <a:bodyPr wrap="square" lIns="0" tIns="0" rIns="0" bIns="0" rtlCol="0"/>
            <a:lstStyle/>
            <a:p>
              <a:endParaRPr sz="1634"/>
            </a:p>
          </p:txBody>
        </p:sp>
        <p:sp>
          <p:nvSpPr>
            <p:cNvPr id="40" name="object 40"/>
            <p:cNvSpPr/>
            <p:nvPr/>
          </p:nvSpPr>
          <p:spPr>
            <a:xfrm>
              <a:off x="4422774" y="1690044"/>
              <a:ext cx="763905" cy="504190"/>
            </a:xfrm>
            <a:custGeom>
              <a:avLst/>
              <a:gdLst/>
              <a:ahLst/>
              <a:cxnLst/>
              <a:rect l="l" t="t" r="r" b="b"/>
              <a:pathLst>
                <a:path w="763904" h="504189">
                  <a:moveTo>
                    <a:pt x="0" y="503878"/>
                  </a:moveTo>
                  <a:lnTo>
                    <a:pt x="693529" y="0"/>
                  </a:lnTo>
                  <a:lnTo>
                    <a:pt x="712793" y="27636"/>
                  </a:lnTo>
                  <a:lnTo>
                    <a:pt x="730929" y="55964"/>
                  </a:lnTo>
                  <a:lnTo>
                    <a:pt x="747936" y="84984"/>
                  </a:lnTo>
                  <a:lnTo>
                    <a:pt x="763815" y="114695"/>
                  </a:lnTo>
                  <a:lnTo>
                    <a:pt x="0" y="503878"/>
                  </a:lnTo>
                  <a:close/>
                </a:path>
              </a:pathLst>
            </a:custGeom>
            <a:solidFill>
              <a:srgbClr val="8B0707"/>
            </a:solidFill>
          </p:spPr>
          <p:txBody>
            <a:bodyPr wrap="square" lIns="0" tIns="0" rIns="0" bIns="0" rtlCol="0"/>
            <a:lstStyle/>
            <a:p>
              <a:endParaRPr sz="1634"/>
            </a:p>
          </p:txBody>
        </p:sp>
        <p:sp>
          <p:nvSpPr>
            <p:cNvPr id="41" name="object 41"/>
            <p:cNvSpPr/>
            <p:nvPr/>
          </p:nvSpPr>
          <p:spPr>
            <a:xfrm>
              <a:off x="4422774" y="1690044"/>
              <a:ext cx="763905" cy="504190"/>
            </a:xfrm>
            <a:custGeom>
              <a:avLst/>
              <a:gdLst/>
              <a:ahLst/>
              <a:cxnLst/>
              <a:rect l="l" t="t" r="r" b="b"/>
              <a:pathLst>
                <a:path w="763904" h="504189">
                  <a:moveTo>
                    <a:pt x="0" y="503878"/>
                  </a:moveTo>
                  <a:lnTo>
                    <a:pt x="693529" y="0"/>
                  </a:lnTo>
                  <a:lnTo>
                    <a:pt x="712793" y="27636"/>
                  </a:lnTo>
                  <a:lnTo>
                    <a:pt x="730929" y="55964"/>
                  </a:lnTo>
                  <a:lnTo>
                    <a:pt x="747936" y="84984"/>
                  </a:lnTo>
                  <a:lnTo>
                    <a:pt x="763815" y="114695"/>
                  </a:lnTo>
                  <a:lnTo>
                    <a:pt x="0" y="503878"/>
                  </a:lnTo>
                </a:path>
              </a:pathLst>
            </a:custGeom>
            <a:ln w="9524">
              <a:solidFill>
                <a:srgbClr val="FFFFFF"/>
              </a:solidFill>
            </a:ln>
          </p:spPr>
          <p:txBody>
            <a:bodyPr wrap="square" lIns="0" tIns="0" rIns="0" bIns="0" rtlCol="0"/>
            <a:lstStyle/>
            <a:p>
              <a:endParaRPr sz="1634"/>
            </a:p>
          </p:txBody>
        </p:sp>
        <p:sp>
          <p:nvSpPr>
            <p:cNvPr id="42" name="object 42"/>
            <p:cNvSpPr/>
            <p:nvPr/>
          </p:nvSpPr>
          <p:spPr>
            <a:xfrm>
              <a:off x="4422774" y="1587755"/>
              <a:ext cx="694055" cy="606425"/>
            </a:xfrm>
            <a:custGeom>
              <a:avLst/>
              <a:gdLst/>
              <a:ahLst/>
              <a:cxnLst/>
              <a:rect l="l" t="t" r="r" b="b"/>
              <a:pathLst>
                <a:path w="694054" h="606425">
                  <a:moveTo>
                    <a:pt x="0" y="606167"/>
                  </a:moveTo>
                  <a:lnTo>
                    <a:pt x="606167" y="0"/>
                  </a:lnTo>
                  <a:lnTo>
                    <a:pt x="629517" y="24282"/>
                  </a:lnTo>
                  <a:lnTo>
                    <a:pt x="651861" y="49425"/>
                  </a:lnTo>
                  <a:lnTo>
                    <a:pt x="673198" y="75427"/>
                  </a:lnTo>
                  <a:lnTo>
                    <a:pt x="693529" y="102288"/>
                  </a:lnTo>
                  <a:lnTo>
                    <a:pt x="0" y="606167"/>
                  </a:lnTo>
                  <a:close/>
                </a:path>
              </a:pathLst>
            </a:custGeom>
            <a:solidFill>
              <a:srgbClr val="E67300"/>
            </a:solidFill>
          </p:spPr>
          <p:txBody>
            <a:bodyPr wrap="square" lIns="0" tIns="0" rIns="0" bIns="0" rtlCol="0"/>
            <a:lstStyle/>
            <a:p>
              <a:endParaRPr sz="1634"/>
            </a:p>
          </p:txBody>
        </p:sp>
        <p:sp>
          <p:nvSpPr>
            <p:cNvPr id="43" name="object 43"/>
            <p:cNvSpPr/>
            <p:nvPr/>
          </p:nvSpPr>
          <p:spPr>
            <a:xfrm>
              <a:off x="4422774" y="1587755"/>
              <a:ext cx="694055" cy="606425"/>
            </a:xfrm>
            <a:custGeom>
              <a:avLst/>
              <a:gdLst/>
              <a:ahLst/>
              <a:cxnLst/>
              <a:rect l="l" t="t" r="r" b="b"/>
              <a:pathLst>
                <a:path w="694054" h="606425">
                  <a:moveTo>
                    <a:pt x="0" y="606167"/>
                  </a:moveTo>
                  <a:lnTo>
                    <a:pt x="606167" y="0"/>
                  </a:lnTo>
                  <a:lnTo>
                    <a:pt x="629517" y="24282"/>
                  </a:lnTo>
                  <a:lnTo>
                    <a:pt x="651861" y="49425"/>
                  </a:lnTo>
                  <a:lnTo>
                    <a:pt x="673198" y="75427"/>
                  </a:lnTo>
                  <a:lnTo>
                    <a:pt x="693529" y="102288"/>
                  </a:lnTo>
                  <a:lnTo>
                    <a:pt x="0" y="606167"/>
                  </a:lnTo>
                </a:path>
              </a:pathLst>
            </a:custGeom>
            <a:ln w="9524">
              <a:solidFill>
                <a:srgbClr val="FFFFFF"/>
              </a:solidFill>
            </a:ln>
          </p:spPr>
          <p:txBody>
            <a:bodyPr wrap="square" lIns="0" tIns="0" rIns="0" bIns="0" rtlCol="0"/>
            <a:lstStyle/>
            <a:p>
              <a:endParaRPr sz="1634"/>
            </a:p>
          </p:txBody>
        </p:sp>
        <p:sp>
          <p:nvSpPr>
            <p:cNvPr id="44" name="object 44"/>
            <p:cNvSpPr/>
            <p:nvPr/>
          </p:nvSpPr>
          <p:spPr>
            <a:xfrm>
              <a:off x="4422774" y="1500393"/>
              <a:ext cx="606425" cy="694055"/>
            </a:xfrm>
            <a:custGeom>
              <a:avLst/>
              <a:gdLst/>
              <a:ahLst/>
              <a:cxnLst/>
              <a:rect l="l" t="t" r="r" b="b"/>
              <a:pathLst>
                <a:path w="606425" h="694055">
                  <a:moveTo>
                    <a:pt x="0" y="693529"/>
                  </a:moveTo>
                  <a:lnTo>
                    <a:pt x="503878" y="0"/>
                  </a:lnTo>
                  <a:lnTo>
                    <a:pt x="530740" y="20331"/>
                  </a:lnTo>
                  <a:lnTo>
                    <a:pt x="556742" y="41668"/>
                  </a:lnTo>
                  <a:lnTo>
                    <a:pt x="581884" y="64012"/>
                  </a:lnTo>
                  <a:lnTo>
                    <a:pt x="606167" y="87362"/>
                  </a:lnTo>
                  <a:lnTo>
                    <a:pt x="0" y="693529"/>
                  </a:lnTo>
                  <a:close/>
                </a:path>
              </a:pathLst>
            </a:custGeom>
            <a:solidFill>
              <a:srgbClr val="6633CC"/>
            </a:solidFill>
          </p:spPr>
          <p:txBody>
            <a:bodyPr wrap="square" lIns="0" tIns="0" rIns="0" bIns="0" rtlCol="0"/>
            <a:lstStyle/>
            <a:p>
              <a:endParaRPr sz="1634"/>
            </a:p>
          </p:txBody>
        </p:sp>
        <p:sp>
          <p:nvSpPr>
            <p:cNvPr id="45" name="object 45"/>
            <p:cNvSpPr/>
            <p:nvPr/>
          </p:nvSpPr>
          <p:spPr>
            <a:xfrm>
              <a:off x="4422774" y="1500393"/>
              <a:ext cx="606425" cy="694055"/>
            </a:xfrm>
            <a:custGeom>
              <a:avLst/>
              <a:gdLst/>
              <a:ahLst/>
              <a:cxnLst/>
              <a:rect l="l" t="t" r="r" b="b"/>
              <a:pathLst>
                <a:path w="606425" h="694055">
                  <a:moveTo>
                    <a:pt x="0" y="693529"/>
                  </a:moveTo>
                  <a:lnTo>
                    <a:pt x="503878" y="0"/>
                  </a:lnTo>
                  <a:lnTo>
                    <a:pt x="530740" y="20331"/>
                  </a:lnTo>
                  <a:lnTo>
                    <a:pt x="556742" y="41668"/>
                  </a:lnTo>
                  <a:lnTo>
                    <a:pt x="581884" y="64012"/>
                  </a:lnTo>
                  <a:lnTo>
                    <a:pt x="606167" y="87362"/>
                  </a:lnTo>
                  <a:lnTo>
                    <a:pt x="0" y="693529"/>
                  </a:lnTo>
                </a:path>
              </a:pathLst>
            </a:custGeom>
            <a:ln w="9524">
              <a:solidFill>
                <a:srgbClr val="FFFFFF"/>
              </a:solidFill>
            </a:ln>
          </p:spPr>
          <p:txBody>
            <a:bodyPr wrap="square" lIns="0" tIns="0" rIns="0" bIns="0" rtlCol="0"/>
            <a:lstStyle/>
            <a:p>
              <a:endParaRPr sz="1634"/>
            </a:p>
          </p:txBody>
        </p:sp>
        <p:sp>
          <p:nvSpPr>
            <p:cNvPr id="46" name="object 46"/>
            <p:cNvSpPr/>
            <p:nvPr/>
          </p:nvSpPr>
          <p:spPr>
            <a:xfrm>
              <a:off x="4422774" y="1430107"/>
              <a:ext cx="504190" cy="763905"/>
            </a:xfrm>
            <a:custGeom>
              <a:avLst/>
              <a:gdLst/>
              <a:ahLst/>
              <a:cxnLst/>
              <a:rect l="l" t="t" r="r" b="b"/>
              <a:pathLst>
                <a:path w="504189" h="763905">
                  <a:moveTo>
                    <a:pt x="0" y="763815"/>
                  </a:moveTo>
                  <a:lnTo>
                    <a:pt x="389183" y="0"/>
                  </a:lnTo>
                  <a:lnTo>
                    <a:pt x="418894" y="15878"/>
                  </a:lnTo>
                  <a:lnTo>
                    <a:pt x="447913" y="32886"/>
                  </a:lnTo>
                  <a:lnTo>
                    <a:pt x="476242" y="51021"/>
                  </a:lnTo>
                  <a:lnTo>
                    <a:pt x="503878" y="70285"/>
                  </a:lnTo>
                  <a:lnTo>
                    <a:pt x="0" y="763815"/>
                  </a:lnTo>
                  <a:close/>
                </a:path>
              </a:pathLst>
            </a:custGeom>
            <a:solidFill>
              <a:srgbClr val="AAAA11"/>
            </a:solidFill>
          </p:spPr>
          <p:txBody>
            <a:bodyPr wrap="square" lIns="0" tIns="0" rIns="0" bIns="0" rtlCol="0"/>
            <a:lstStyle/>
            <a:p>
              <a:endParaRPr sz="1634"/>
            </a:p>
          </p:txBody>
        </p:sp>
        <p:sp>
          <p:nvSpPr>
            <p:cNvPr id="47" name="object 47"/>
            <p:cNvSpPr/>
            <p:nvPr/>
          </p:nvSpPr>
          <p:spPr>
            <a:xfrm>
              <a:off x="4422774" y="1430107"/>
              <a:ext cx="504190" cy="763905"/>
            </a:xfrm>
            <a:custGeom>
              <a:avLst/>
              <a:gdLst/>
              <a:ahLst/>
              <a:cxnLst/>
              <a:rect l="l" t="t" r="r" b="b"/>
              <a:pathLst>
                <a:path w="504189" h="763905">
                  <a:moveTo>
                    <a:pt x="0" y="763815"/>
                  </a:moveTo>
                  <a:lnTo>
                    <a:pt x="389183" y="0"/>
                  </a:lnTo>
                  <a:lnTo>
                    <a:pt x="418894" y="15878"/>
                  </a:lnTo>
                  <a:lnTo>
                    <a:pt x="447913" y="32886"/>
                  </a:lnTo>
                  <a:lnTo>
                    <a:pt x="476242" y="51021"/>
                  </a:lnTo>
                  <a:lnTo>
                    <a:pt x="503878" y="70285"/>
                  </a:lnTo>
                  <a:lnTo>
                    <a:pt x="0" y="763815"/>
                  </a:lnTo>
                </a:path>
              </a:pathLst>
            </a:custGeom>
            <a:ln w="9524">
              <a:solidFill>
                <a:srgbClr val="FFFFFF"/>
              </a:solidFill>
            </a:ln>
          </p:spPr>
          <p:txBody>
            <a:bodyPr wrap="square" lIns="0" tIns="0" rIns="0" bIns="0" rtlCol="0"/>
            <a:lstStyle/>
            <a:p>
              <a:endParaRPr sz="1634"/>
            </a:p>
          </p:txBody>
        </p:sp>
        <p:sp>
          <p:nvSpPr>
            <p:cNvPr id="48" name="object 48"/>
            <p:cNvSpPr/>
            <p:nvPr/>
          </p:nvSpPr>
          <p:spPr>
            <a:xfrm>
              <a:off x="4422774" y="1378629"/>
              <a:ext cx="389255" cy="815340"/>
            </a:xfrm>
            <a:custGeom>
              <a:avLst/>
              <a:gdLst/>
              <a:ahLst/>
              <a:cxnLst/>
              <a:rect l="l" t="t" r="r" b="b"/>
              <a:pathLst>
                <a:path w="389254" h="815339">
                  <a:moveTo>
                    <a:pt x="0" y="815293"/>
                  </a:moveTo>
                  <a:lnTo>
                    <a:pt x="264904" y="0"/>
                  </a:lnTo>
                  <a:lnTo>
                    <a:pt x="296734" y="11035"/>
                  </a:lnTo>
                  <a:lnTo>
                    <a:pt x="328056" y="23293"/>
                  </a:lnTo>
                  <a:lnTo>
                    <a:pt x="358873" y="36774"/>
                  </a:lnTo>
                  <a:lnTo>
                    <a:pt x="389183" y="51477"/>
                  </a:lnTo>
                  <a:lnTo>
                    <a:pt x="0" y="815293"/>
                  </a:lnTo>
                  <a:close/>
                </a:path>
              </a:pathLst>
            </a:custGeom>
            <a:solidFill>
              <a:srgbClr val="21AA99"/>
            </a:solidFill>
          </p:spPr>
          <p:txBody>
            <a:bodyPr wrap="square" lIns="0" tIns="0" rIns="0" bIns="0" rtlCol="0"/>
            <a:lstStyle/>
            <a:p>
              <a:endParaRPr sz="1634"/>
            </a:p>
          </p:txBody>
        </p:sp>
        <p:sp>
          <p:nvSpPr>
            <p:cNvPr id="49" name="object 49"/>
            <p:cNvSpPr/>
            <p:nvPr/>
          </p:nvSpPr>
          <p:spPr>
            <a:xfrm>
              <a:off x="4422774" y="1378629"/>
              <a:ext cx="389255" cy="815340"/>
            </a:xfrm>
            <a:custGeom>
              <a:avLst/>
              <a:gdLst/>
              <a:ahLst/>
              <a:cxnLst/>
              <a:rect l="l" t="t" r="r" b="b"/>
              <a:pathLst>
                <a:path w="389254" h="815339">
                  <a:moveTo>
                    <a:pt x="0" y="815293"/>
                  </a:moveTo>
                  <a:lnTo>
                    <a:pt x="264904" y="0"/>
                  </a:lnTo>
                  <a:lnTo>
                    <a:pt x="296734" y="11035"/>
                  </a:lnTo>
                  <a:lnTo>
                    <a:pt x="328056" y="23293"/>
                  </a:lnTo>
                  <a:lnTo>
                    <a:pt x="358873" y="36774"/>
                  </a:lnTo>
                  <a:lnTo>
                    <a:pt x="389183" y="51477"/>
                  </a:lnTo>
                  <a:lnTo>
                    <a:pt x="0" y="815293"/>
                  </a:lnTo>
                </a:path>
              </a:pathLst>
            </a:custGeom>
            <a:ln w="9524">
              <a:solidFill>
                <a:srgbClr val="FFFFFF"/>
              </a:solidFill>
            </a:ln>
          </p:spPr>
          <p:txBody>
            <a:bodyPr wrap="square" lIns="0" tIns="0" rIns="0" bIns="0" rtlCol="0"/>
            <a:lstStyle/>
            <a:p>
              <a:endParaRPr sz="1634"/>
            </a:p>
          </p:txBody>
        </p:sp>
        <p:sp>
          <p:nvSpPr>
            <p:cNvPr id="50" name="object 50"/>
            <p:cNvSpPr/>
            <p:nvPr/>
          </p:nvSpPr>
          <p:spPr>
            <a:xfrm>
              <a:off x="4422774" y="1347227"/>
              <a:ext cx="265430" cy="847090"/>
            </a:xfrm>
            <a:custGeom>
              <a:avLst/>
              <a:gdLst/>
              <a:ahLst/>
              <a:cxnLst/>
              <a:rect l="l" t="t" r="r" b="b"/>
              <a:pathLst>
                <a:path w="265429" h="847089">
                  <a:moveTo>
                    <a:pt x="0" y="846695"/>
                  </a:moveTo>
                  <a:lnTo>
                    <a:pt x="134103" y="0"/>
                  </a:lnTo>
                  <a:lnTo>
                    <a:pt x="167267" y="5920"/>
                  </a:lnTo>
                  <a:lnTo>
                    <a:pt x="200121" y="13127"/>
                  </a:lnTo>
                  <a:lnTo>
                    <a:pt x="232667" y="21621"/>
                  </a:lnTo>
                  <a:lnTo>
                    <a:pt x="264904" y="31402"/>
                  </a:lnTo>
                  <a:lnTo>
                    <a:pt x="0" y="846695"/>
                  </a:lnTo>
                  <a:close/>
                </a:path>
              </a:pathLst>
            </a:custGeom>
            <a:solidFill>
              <a:srgbClr val="994499"/>
            </a:solidFill>
          </p:spPr>
          <p:txBody>
            <a:bodyPr wrap="square" lIns="0" tIns="0" rIns="0" bIns="0" rtlCol="0"/>
            <a:lstStyle/>
            <a:p>
              <a:endParaRPr sz="1634"/>
            </a:p>
          </p:txBody>
        </p:sp>
        <p:sp>
          <p:nvSpPr>
            <p:cNvPr id="51" name="object 51"/>
            <p:cNvSpPr/>
            <p:nvPr/>
          </p:nvSpPr>
          <p:spPr>
            <a:xfrm>
              <a:off x="4422774" y="1347227"/>
              <a:ext cx="265430" cy="847090"/>
            </a:xfrm>
            <a:custGeom>
              <a:avLst/>
              <a:gdLst/>
              <a:ahLst/>
              <a:cxnLst/>
              <a:rect l="l" t="t" r="r" b="b"/>
              <a:pathLst>
                <a:path w="265429" h="847089">
                  <a:moveTo>
                    <a:pt x="0" y="846695"/>
                  </a:moveTo>
                  <a:lnTo>
                    <a:pt x="134103" y="0"/>
                  </a:lnTo>
                  <a:lnTo>
                    <a:pt x="167267" y="5920"/>
                  </a:lnTo>
                  <a:lnTo>
                    <a:pt x="200121" y="13127"/>
                  </a:lnTo>
                  <a:lnTo>
                    <a:pt x="232667" y="21621"/>
                  </a:lnTo>
                  <a:lnTo>
                    <a:pt x="264904" y="31402"/>
                  </a:lnTo>
                  <a:lnTo>
                    <a:pt x="0" y="846695"/>
                  </a:lnTo>
                </a:path>
              </a:pathLst>
            </a:custGeom>
            <a:ln w="9524">
              <a:solidFill>
                <a:srgbClr val="FFFFFF"/>
              </a:solidFill>
            </a:ln>
          </p:spPr>
          <p:txBody>
            <a:bodyPr wrap="square" lIns="0" tIns="0" rIns="0" bIns="0" rtlCol="0"/>
            <a:lstStyle/>
            <a:p>
              <a:endParaRPr sz="1634"/>
            </a:p>
          </p:txBody>
        </p:sp>
        <p:sp>
          <p:nvSpPr>
            <p:cNvPr id="52" name="object 52"/>
            <p:cNvSpPr/>
            <p:nvPr/>
          </p:nvSpPr>
          <p:spPr>
            <a:xfrm>
              <a:off x="4422774" y="1336672"/>
              <a:ext cx="134620" cy="857250"/>
            </a:xfrm>
            <a:custGeom>
              <a:avLst/>
              <a:gdLst/>
              <a:ahLst/>
              <a:cxnLst/>
              <a:rect l="l" t="t" r="r" b="b"/>
              <a:pathLst>
                <a:path w="134620" h="857250">
                  <a:moveTo>
                    <a:pt x="0" y="857249"/>
                  </a:moveTo>
                  <a:lnTo>
                    <a:pt x="0" y="0"/>
                  </a:lnTo>
                  <a:lnTo>
                    <a:pt x="33681" y="659"/>
                  </a:lnTo>
                  <a:lnTo>
                    <a:pt x="67259" y="2638"/>
                  </a:lnTo>
                  <a:lnTo>
                    <a:pt x="100733" y="5936"/>
                  </a:lnTo>
                  <a:lnTo>
                    <a:pt x="134103" y="10554"/>
                  </a:lnTo>
                  <a:lnTo>
                    <a:pt x="0" y="857249"/>
                  </a:lnTo>
                  <a:close/>
                </a:path>
              </a:pathLst>
            </a:custGeom>
            <a:solidFill>
              <a:srgbClr val="316294"/>
            </a:solidFill>
          </p:spPr>
          <p:txBody>
            <a:bodyPr wrap="square" lIns="0" tIns="0" rIns="0" bIns="0" rtlCol="0"/>
            <a:lstStyle/>
            <a:p>
              <a:endParaRPr sz="1634"/>
            </a:p>
          </p:txBody>
        </p:sp>
        <p:sp>
          <p:nvSpPr>
            <p:cNvPr id="53" name="object 53"/>
            <p:cNvSpPr/>
            <p:nvPr/>
          </p:nvSpPr>
          <p:spPr>
            <a:xfrm>
              <a:off x="4422774" y="1336672"/>
              <a:ext cx="134620" cy="857250"/>
            </a:xfrm>
            <a:custGeom>
              <a:avLst/>
              <a:gdLst/>
              <a:ahLst/>
              <a:cxnLst/>
              <a:rect l="l" t="t" r="r" b="b"/>
              <a:pathLst>
                <a:path w="134620" h="857250">
                  <a:moveTo>
                    <a:pt x="0" y="857249"/>
                  </a:moveTo>
                  <a:lnTo>
                    <a:pt x="0" y="0"/>
                  </a:lnTo>
                  <a:lnTo>
                    <a:pt x="33681" y="659"/>
                  </a:lnTo>
                  <a:lnTo>
                    <a:pt x="67259" y="2638"/>
                  </a:lnTo>
                  <a:lnTo>
                    <a:pt x="100733" y="5936"/>
                  </a:lnTo>
                  <a:lnTo>
                    <a:pt x="134103" y="10554"/>
                  </a:lnTo>
                  <a:lnTo>
                    <a:pt x="0" y="857249"/>
                  </a:lnTo>
                </a:path>
              </a:pathLst>
            </a:custGeom>
            <a:ln w="9524">
              <a:solidFill>
                <a:srgbClr val="FFFFFF"/>
              </a:solidFill>
            </a:ln>
          </p:spPr>
          <p:txBody>
            <a:bodyPr wrap="square" lIns="0" tIns="0" rIns="0" bIns="0" rtlCol="0"/>
            <a:lstStyle/>
            <a:p>
              <a:endParaRPr sz="1634"/>
            </a:p>
          </p:txBody>
        </p:sp>
        <p:sp>
          <p:nvSpPr>
            <p:cNvPr id="54" name="object 54"/>
            <p:cNvSpPr/>
            <p:nvPr/>
          </p:nvSpPr>
          <p:spPr>
            <a:xfrm>
              <a:off x="4288671" y="1336672"/>
              <a:ext cx="134620" cy="857250"/>
            </a:xfrm>
            <a:custGeom>
              <a:avLst/>
              <a:gdLst/>
              <a:ahLst/>
              <a:cxnLst/>
              <a:rect l="l" t="t" r="r" b="b"/>
              <a:pathLst>
                <a:path w="134620" h="857250">
                  <a:moveTo>
                    <a:pt x="134103" y="857249"/>
                  </a:moveTo>
                  <a:lnTo>
                    <a:pt x="0" y="10554"/>
                  </a:lnTo>
                  <a:lnTo>
                    <a:pt x="33370" y="5936"/>
                  </a:lnTo>
                  <a:lnTo>
                    <a:pt x="66844" y="2638"/>
                  </a:lnTo>
                  <a:lnTo>
                    <a:pt x="100421" y="659"/>
                  </a:lnTo>
                  <a:lnTo>
                    <a:pt x="134103" y="0"/>
                  </a:lnTo>
                  <a:lnTo>
                    <a:pt x="134103" y="857249"/>
                  </a:lnTo>
                  <a:close/>
                </a:path>
              </a:pathLst>
            </a:custGeom>
            <a:solidFill>
              <a:srgbClr val="B82E2E"/>
            </a:solidFill>
          </p:spPr>
          <p:txBody>
            <a:bodyPr wrap="square" lIns="0" tIns="0" rIns="0" bIns="0" rtlCol="0"/>
            <a:lstStyle/>
            <a:p>
              <a:endParaRPr sz="1634"/>
            </a:p>
          </p:txBody>
        </p:sp>
        <p:sp>
          <p:nvSpPr>
            <p:cNvPr id="55" name="object 55"/>
            <p:cNvSpPr/>
            <p:nvPr/>
          </p:nvSpPr>
          <p:spPr>
            <a:xfrm>
              <a:off x="4288671" y="1336672"/>
              <a:ext cx="134620" cy="857250"/>
            </a:xfrm>
            <a:custGeom>
              <a:avLst/>
              <a:gdLst/>
              <a:ahLst/>
              <a:cxnLst/>
              <a:rect l="l" t="t" r="r" b="b"/>
              <a:pathLst>
                <a:path w="134620" h="857250">
                  <a:moveTo>
                    <a:pt x="134103" y="857249"/>
                  </a:moveTo>
                  <a:lnTo>
                    <a:pt x="0" y="10554"/>
                  </a:lnTo>
                  <a:lnTo>
                    <a:pt x="33370" y="5936"/>
                  </a:lnTo>
                  <a:lnTo>
                    <a:pt x="66844" y="2638"/>
                  </a:lnTo>
                  <a:lnTo>
                    <a:pt x="100421" y="659"/>
                  </a:lnTo>
                  <a:lnTo>
                    <a:pt x="134103" y="0"/>
                  </a:lnTo>
                  <a:lnTo>
                    <a:pt x="134103" y="857249"/>
                  </a:lnTo>
                </a:path>
              </a:pathLst>
            </a:custGeom>
            <a:ln w="9524">
              <a:solidFill>
                <a:srgbClr val="FFFFFF"/>
              </a:solidFill>
            </a:ln>
          </p:spPr>
          <p:txBody>
            <a:bodyPr wrap="square" lIns="0" tIns="0" rIns="0" bIns="0" rtlCol="0"/>
            <a:lstStyle/>
            <a:p>
              <a:endParaRPr sz="1634"/>
            </a:p>
          </p:txBody>
        </p:sp>
        <p:sp>
          <p:nvSpPr>
            <p:cNvPr id="56" name="object 56"/>
            <p:cNvSpPr/>
            <p:nvPr/>
          </p:nvSpPr>
          <p:spPr>
            <a:xfrm>
              <a:off x="4157869" y="1347227"/>
              <a:ext cx="265430" cy="847090"/>
            </a:xfrm>
            <a:custGeom>
              <a:avLst/>
              <a:gdLst/>
              <a:ahLst/>
              <a:cxnLst/>
              <a:rect l="l" t="t" r="r" b="b"/>
              <a:pathLst>
                <a:path w="265429" h="847089">
                  <a:moveTo>
                    <a:pt x="264904" y="846695"/>
                  </a:moveTo>
                  <a:lnTo>
                    <a:pt x="0" y="31402"/>
                  </a:lnTo>
                  <a:lnTo>
                    <a:pt x="32236" y="21621"/>
                  </a:lnTo>
                  <a:lnTo>
                    <a:pt x="64782" y="13127"/>
                  </a:lnTo>
                  <a:lnTo>
                    <a:pt x="97637" y="5920"/>
                  </a:lnTo>
                  <a:lnTo>
                    <a:pt x="130801" y="0"/>
                  </a:lnTo>
                  <a:lnTo>
                    <a:pt x="264904" y="846695"/>
                  </a:lnTo>
                  <a:close/>
                </a:path>
              </a:pathLst>
            </a:custGeom>
            <a:solidFill>
              <a:srgbClr val="66AA00"/>
            </a:solidFill>
          </p:spPr>
          <p:txBody>
            <a:bodyPr wrap="square" lIns="0" tIns="0" rIns="0" bIns="0" rtlCol="0"/>
            <a:lstStyle/>
            <a:p>
              <a:endParaRPr sz="1634"/>
            </a:p>
          </p:txBody>
        </p:sp>
        <p:sp>
          <p:nvSpPr>
            <p:cNvPr id="57" name="object 57"/>
            <p:cNvSpPr/>
            <p:nvPr/>
          </p:nvSpPr>
          <p:spPr>
            <a:xfrm>
              <a:off x="4157869" y="1347227"/>
              <a:ext cx="265430" cy="847090"/>
            </a:xfrm>
            <a:custGeom>
              <a:avLst/>
              <a:gdLst/>
              <a:ahLst/>
              <a:cxnLst/>
              <a:rect l="l" t="t" r="r" b="b"/>
              <a:pathLst>
                <a:path w="265429" h="847089">
                  <a:moveTo>
                    <a:pt x="264904" y="846695"/>
                  </a:moveTo>
                  <a:lnTo>
                    <a:pt x="0" y="31402"/>
                  </a:lnTo>
                  <a:lnTo>
                    <a:pt x="32236" y="21621"/>
                  </a:lnTo>
                  <a:lnTo>
                    <a:pt x="64782" y="13127"/>
                  </a:lnTo>
                  <a:lnTo>
                    <a:pt x="97637" y="5920"/>
                  </a:lnTo>
                  <a:lnTo>
                    <a:pt x="130801" y="0"/>
                  </a:lnTo>
                  <a:lnTo>
                    <a:pt x="264904" y="846695"/>
                  </a:lnTo>
                </a:path>
              </a:pathLst>
            </a:custGeom>
            <a:ln w="9524">
              <a:solidFill>
                <a:srgbClr val="FFFFFF"/>
              </a:solidFill>
            </a:ln>
          </p:spPr>
          <p:txBody>
            <a:bodyPr wrap="square" lIns="0" tIns="0" rIns="0" bIns="0" rtlCol="0"/>
            <a:lstStyle/>
            <a:p>
              <a:endParaRPr sz="1634"/>
            </a:p>
          </p:txBody>
        </p:sp>
        <p:sp>
          <p:nvSpPr>
            <p:cNvPr id="58" name="object 58"/>
            <p:cNvSpPr/>
            <p:nvPr/>
          </p:nvSpPr>
          <p:spPr>
            <a:xfrm>
              <a:off x="4033591" y="1378629"/>
              <a:ext cx="389255" cy="815340"/>
            </a:xfrm>
            <a:custGeom>
              <a:avLst/>
              <a:gdLst/>
              <a:ahLst/>
              <a:cxnLst/>
              <a:rect l="l" t="t" r="r" b="b"/>
              <a:pathLst>
                <a:path w="389254" h="815339">
                  <a:moveTo>
                    <a:pt x="389183" y="815293"/>
                  </a:moveTo>
                  <a:lnTo>
                    <a:pt x="0" y="51477"/>
                  </a:lnTo>
                  <a:lnTo>
                    <a:pt x="30310" y="36774"/>
                  </a:lnTo>
                  <a:lnTo>
                    <a:pt x="61126" y="23293"/>
                  </a:lnTo>
                  <a:lnTo>
                    <a:pt x="92449" y="11035"/>
                  </a:lnTo>
                  <a:lnTo>
                    <a:pt x="124278" y="0"/>
                  </a:lnTo>
                  <a:lnTo>
                    <a:pt x="389183" y="815293"/>
                  </a:lnTo>
                  <a:close/>
                </a:path>
              </a:pathLst>
            </a:custGeom>
            <a:solidFill>
              <a:srgbClr val="DD4477"/>
            </a:solidFill>
          </p:spPr>
          <p:txBody>
            <a:bodyPr wrap="square" lIns="0" tIns="0" rIns="0" bIns="0" rtlCol="0"/>
            <a:lstStyle/>
            <a:p>
              <a:endParaRPr sz="1634"/>
            </a:p>
          </p:txBody>
        </p:sp>
        <p:sp>
          <p:nvSpPr>
            <p:cNvPr id="59" name="object 59"/>
            <p:cNvSpPr/>
            <p:nvPr/>
          </p:nvSpPr>
          <p:spPr>
            <a:xfrm>
              <a:off x="4033591" y="1378629"/>
              <a:ext cx="389255" cy="815340"/>
            </a:xfrm>
            <a:custGeom>
              <a:avLst/>
              <a:gdLst/>
              <a:ahLst/>
              <a:cxnLst/>
              <a:rect l="l" t="t" r="r" b="b"/>
              <a:pathLst>
                <a:path w="389254" h="815339">
                  <a:moveTo>
                    <a:pt x="389183" y="815293"/>
                  </a:moveTo>
                  <a:lnTo>
                    <a:pt x="0" y="51477"/>
                  </a:lnTo>
                  <a:lnTo>
                    <a:pt x="30310" y="36774"/>
                  </a:lnTo>
                  <a:lnTo>
                    <a:pt x="61126" y="23293"/>
                  </a:lnTo>
                  <a:lnTo>
                    <a:pt x="92449" y="11035"/>
                  </a:lnTo>
                  <a:lnTo>
                    <a:pt x="124278" y="0"/>
                  </a:lnTo>
                  <a:lnTo>
                    <a:pt x="389183" y="815293"/>
                  </a:lnTo>
                </a:path>
              </a:pathLst>
            </a:custGeom>
            <a:ln w="9524">
              <a:solidFill>
                <a:srgbClr val="FFFFFF"/>
              </a:solidFill>
            </a:ln>
          </p:spPr>
          <p:txBody>
            <a:bodyPr wrap="square" lIns="0" tIns="0" rIns="0" bIns="0" rtlCol="0"/>
            <a:lstStyle/>
            <a:p>
              <a:endParaRPr sz="1634"/>
            </a:p>
          </p:txBody>
        </p:sp>
        <p:sp>
          <p:nvSpPr>
            <p:cNvPr id="60" name="object 60"/>
            <p:cNvSpPr/>
            <p:nvPr/>
          </p:nvSpPr>
          <p:spPr>
            <a:xfrm>
              <a:off x="3918895" y="1430107"/>
              <a:ext cx="504190" cy="763905"/>
            </a:xfrm>
            <a:custGeom>
              <a:avLst/>
              <a:gdLst/>
              <a:ahLst/>
              <a:cxnLst/>
              <a:rect l="l" t="t" r="r" b="b"/>
              <a:pathLst>
                <a:path w="504189" h="763905">
                  <a:moveTo>
                    <a:pt x="503878" y="763815"/>
                  </a:moveTo>
                  <a:lnTo>
                    <a:pt x="0" y="70285"/>
                  </a:lnTo>
                  <a:lnTo>
                    <a:pt x="27636" y="51021"/>
                  </a:lnTo>
                  <a:lnTo>
                    <a:pt x="55964" y="32886"/>
                  </a:lnTo>
                  <a:lnTo>
                    <a:pt x="84984" y="15878"/>
                  </a:lnTo>
                  <a:lnTo>
                    <a:pt x="114695" y="0"/>
                  </a:lnTo>
                  <a:lnTo>
                    <a:pt x="503878" y="763815"/>
                  </a:lnTo>
                  <a:close/>
                </a:path>
              </a:pathLst>
            </a:custGeom>
            <a:solidFill>
              <a:srgbClr val="0099C6"/>
            </a:solidFill>
          </p:spPr>
          <p:txBody>
            <a:bodyPr wrap="square" lIns="0" tIns="0" rIns="0" bIns="0" rtlCol="0"/>
            <a:lstStyle/>
            <a:p>
              <a:endParaRPr sz="1634"/>
            </a:p>
          </p:txBody>
        </p:sp>
        <p:sp>
          <p:nvSpPr>
            <p:cNvPr id="61" name="object 61"/>
            <p:cNvSpPr/>
            <p:nvPr/>
          </p:nvSpPr>
          <p:spPr>
            <a:xfrm>
              <a:off x="3918895" y="1430107"/>
              <a:ext cx="504190" cy="763905"/>
            </a:xfrm>
            <a:custGeom>
              <a:avLst/>
              <a:gdLst/>
              <a:ahLst/>
              <a:cxnLst/>
              <a:rect l="l" t="t" r="r" b="b"/>
              <a:pathLst>
                <a:path w="504189" h="763905">
                  <a:moveTo>
                    <a:pt x="503878" y="763815"/>
                  </a:moveTo>
                  <a:lnTo>
                    <a:pt x="0" y="70285"/>
                  </a:lnTo>
                  <a:lnTo>
                    <a:pt x="27636" y="51021"/>
                  </a:lnTo>
                  <a:lnTo>
                    <a:pt x="55964" y="32886"/>
                  </a:lnTo>
                  <a:lnTo>
                    <a:pt x="84984" y="15878"/>
                  </a:lnTo>
                  <a:lnTo>
                    <a:pt x="114695" y="0"/>
                  </a:lnTo>
                  <a:lnTo>
                    <a:pt x="503878" y="763815"/>
                  </a:lnTo>
                </a:path>
              </a:pathLst>
            </a:custGeom>
            <a:ln w="9524">
              <a:solidFill>
                <a:srgbClr val="FFFFFF"/>
              </a:solidFill>
            </a:ln>
          </p:spPr>
          <p:txBody>
            <a:bodyPr wrap="square" lIns="0" tIns="0" rIns="0" bIns="0" rtlCol="0"/>
            <a:lstStyle/>
            <a:p>
              <a:endParaRPr sz="1634"/>
            </a:p>
          </p:txBody>
        </p:sp>
        <p:sp>
          <p:nvSpPr>
            <p:cNvPr id="62" name="object 62"/>
            <p:cNvSpPr/>
            <p:nvPr/>
          </p:nvSpPr>
          <p:spPr>
            <a:xfrm>
              <a:off x="3565530" y="1500393"/>
              <a:ext cx="857250" cy="1540510"/>
            </a:xfrm>
            <a:custGeom>
              <a:avLst/>
              <a:gdLst/>
              <a:ahLst/>
              <a:cxnLst/>
              <a:rect l="l" t="t" r="r" b="b"/>
              <a:pathLst>
                <a:path w="857250" h="1540510">
                  <a:moveTo>
                    <a:pt x="723140" y="1540225"/>
                  </a:moveTo>
                  <a:lnTo>
                    <a:pt x="676614" y="1531533"/>
                  </a:lnTo>
                  <a:lnTo>
                    <a:pt x="630633" y="1520285"/>
                  </a:lnTo>
                  <a:lnTo>
                    <a:pt x="585343" y="1506516"/>
                  </a:lnTo>
                  <a:lnTo>
                    <a:pt x="540887" y="1490270"/>
                  </a:lnTo>
                  <a:lnTo>
                    <a:pt x="497395" y="1471595"/>
                  </a:lnTo>
                  <a:lnTo>
                    <a:pt x="454996" y="1450546"/>
                  </a:lnTo>
                  <a:lnTo>
                    <a:pt x="413823" y="1427188"/>
                  </a:lnTo>
                  <a:lnTo>
                    <a:pt x="374006" y="1401596"/>
                  </a:lnTo>
                  <a:lnTo>
                    <a:pt x="335663" y="1373846"/>
                  </a:lnTo>
                  <a:lnTo>
                    <a:pt x="298906" y="1344019"/>
                  </a:lnTo>
                  <a:lnTo>
                    <a:pt x="263851" y="1312208"/>
                  </a:lnTo>
                  <a:lnTo>
                    <a:pt x="230610" y="1278514"/>
                  </a:lnTo>
                  <a:lnTo>
                    <a:pt x="199278" y="1243037"/>
                  </a:lnTo>
                  <a:lnTo>
                    <a:pt x="169949" y="1205881"/>
                  </a:lnTo>
                  <a:lnTo>
                    <a:pt x="142716" y="1167162"/>
                  </a:lnTo>
                  <a:lnTo>
                    <a:pt x="117665" y="1127004"/>
                  </a:lnTo>
                  <a:lnTo>
                    <a:pt x="94867" y="1085524"/>
                  </a:lnTo>
                  <a:lnTo>
                    <a:pt x="74392" y="1042845"/>
                  </a:lnTo>
                  <a:lnTo>
                    <a:pt x="56304" y="999100"/>
                  </a:lnTo>
                  <a:lnTo>
                    <a:pt x="40660" y="954429"/>
                  </a:lnTo>
                  <a:lnTo>
                    <a:pt x="27505" y="908962"/>
                  </a:lnTo>
                  <a:lnTo>
                    <a:pt x="16878" y="862833"/>
                  </a:lnTo>
                  <a:lnTo>
                    <a:pt x="8814" y="816188"/>
                  </a:lnTo>
                  <a:lnTo>
                    <a:pt x="3338" y="769175"/>
                  </a:lnTo>
                  <a:lnTo>
                    <a:pt x="464" y="721931"/>
                  </a:lnTo>
                  <a:lnTo>
                    <a:pt x="0" y="690370"/>
                  </a:lnTo>
                  <a:lnTo>
                    <a:pt x="203" y="674595"/>
                  </a:lnTo>
                  <a:lnTo>
                    <a:pt x="2555" y="627316"/>
                  </a:lnTo>
                  <a:lnTo>
                    <a:pt x="7512" y="580245"/>
                  </a:lnTo>
                  <a:lnTo>
                    <a:pt x="15059" y="533519"/>
                  </a:lnTo>
                  <a:lnTo>
                    <a:pt x="25176" y="487276"/>
                  </a:lnTo>
                  <a:lnTo>
                    <a:pt x="37829" y="441662"/>
                  </a:lnTo>
                  <a:lnTo>
                    <a:pt x="52979" y="396820"/>
                  </a:lnTo>
                  <a:lnTo>
                    <a:pt x="70581" y="352884"/>
                  </a:lnTo>
                  <a:lnTo>
                    <a:pt x="90584" y="309980"/>
                  </a:lnTo>
                  <a:lnTo>
                    <a:pt x="112924" y="268247"/>
                  </a:lnTo>
                  <a:lnTo>
                    <a:pt x="137531" y="227814"/>
                  </a:lnTo>
                  <a:lnTo>
                    <a:pt x="164331" y="188802"/>
                  </a:lnTo>
                  <a:lnTo>
                    <a:pt x="193248" y="151323"/>
                  </a:lnTo>
                  <a:lnTo>
                    <a:pt x="224189" y="115499"/>
                  </a:lnTo>
                  <a:lnTo>
                    <a:pt x="257057" y="81440"/>
                  </a:lnTo>
                  <a:lnTo>
                    <a:pt x="291754" y="49248"/>
                  </a:lnTo>
                  <a:lnTo>
                    <a:pt x="328179" y="19016"/>
                  </a:lnTo>
                  <a:lnTo>
                    <a:pt x="353365" y="0"/>
                  </a:lnTo>
                  <a:lnTo>
                    <a:pt x="857244" y="693529"/>
                  </a:lnTo>
                  <a:lnTo>
                    <a:pt x="723140" y="1540225"/>
                  </a:lnTo>
                  <a:close/>
                </a:path>
              </a:pathLst>
            </a:custGeom>
            <a:solidFill>
              <a:srgbClr val="990099"/>
            </a:solidFill>
          </p:spPr>
          <p:txBody>
            <a:bodyPr wrap="square" lIns="0" tIns="0" rIns="0" bIns="0" rtlCol="0"/>
            <a:lstStyle/>
            <a:p>
              <a:endParaRPr sz="1634"/>
            </a:p>
          </p:txBody>
        </p:sp>
        <p:sp>
          <p:nvSpPr>
            <p:cNvPr id="63" name="object 63"/>
            <p:cNvSpPr/>
            <p:nvPr/>
          </p:nvSpPr>
          <p:spPr>
            <a:xfrm>
              <a:off x="3565530" y="1500393"/>
              <a:ext cx="857250" cy="1540510"/>
            </a:xfrm>
            <a:custGeom>
              <a:avLst/>
              <a:gdLst/>
              <a:ahLst/>
              <a:cxnLst/>
              <a:rect l="l" t="t" r="r" b="b"/>
              <a:pathLst>
                <a:path w="857250" h="1540510">
                  <a:moveTo>
                    <a:pt x="857244" y="693529"/>
                  </a:moveTo>
                  <a:lnTo>
                    <a:pt x="723140" y="1540225"/>
                  </a:lnTo>
                  <a:lnTo>
                    <a:pt x="707575" y="1537613"/>
                  </a:lnTo>
                  <a:lnTo>
                    <a:pt x="692067" y="1534715"/>
                  </a:lnTo>
                  <a:lnTo>
                    <a:pt x="645886" y="1524315"/>
                  </a:lnTo>
                  <a:lnTo>
                    <a:pt x="600356" y="1511384"/>
                  </a:lnTo>
                  <a:lnTo>
                    <a:pt x="555608" y="1495959"/>
                  </a:lnTo>
                  <a:lnTo>
                    <a:pt x="511775" y="1478086"/>
                  </a:lnTo>
                  <a:lnTo>
                    <a:pt x="468996" y="1457820"/>
                  </a:lnTo>
                  <a:lnTo>
                    <a:pt x="427405" y="1435227"/>
                  </a:lnTo>
                  <a:lnTo>
                    <a:pt x="387124" y="1410373"/>
                  </a:lnTo>
                  <a:lnTo>
                    <a:pt x="348272" y="1383330"/>
                  </a:lnTo>
                  <a:lnTo>
                    <a:pt x="310972" y="1354184"/>
                  </a:lnTo>
                  <a:lnTo>
                    <a:pt x="275342" y="1323027"/>
                  </a:lnTo>
                  <a:lnTo>
                    <a:pt x="241485" y="1289951"/>
                  </a:lnTo>
                  <a:lnTo>
                    <a:pt x="209503" y="1255053"/>
                  </a:lnTo>
                  <a:lnTo>
                    <a:pt x="179495" y="1218443"/>
                  </a:lnTo>
                  <a:lnTo>
                    <a:pt x="151557" y="1180236"/>
                  </a:lnTo>
                  <a:lnTo>
                    <a:pt x="125770" y="1140546"/>
                  </a:lnTo>
                  <a:lnTo>
                    <a:pt x="102211" y="1099488"/>
                  </a:lnTo>
                  <a:lnTo>
                    <a:pt x="80954" y="1057193"/>
                  </a:lnTo>
                  <a:lnTo>
                    <a:pt x="62066" y="1013793"/>
                  </a:lnTo>
                  <a:lnTo>
                    <a:pt x="45602" y="969418"/>
                  </a:lnTo>
                  <a:lnTo>
                    <a:pt x="31610" y="924196"/>
                  </a:lnTo>
                  <a:lnTo>
                    <a:pt x="20137" y="878270"/>
                  </a:lnTo>
                  <a:lnTo>
                    <a:pt x="11216" y="831787"/>
                  </a:lnTo>
                  <a:lnTo>
                    <a:pt x="4875" y="784882"/>
                  </a:lnTo>
                  <a:lnTo>
                    <a:pt x="1132" y="737694"/>
                  </a:lnTo>
                  <a:lnTo>
                    <a:pt x="0" y="690370"/>
                  </a:lnTo>
                  <a:lnTo>
                    <a:pt x="203" y="674595"/>
                  </a:lnTo>
                  <a:lnTo>
                    <a:pt x="2555" y="627316"/>
                  </a:lnTo>
                  <a:lnTo>
                    <a:pt x="7512" y="580245"/>
                  </a:lnTo>
                  <a:lnTo>
                    <a:pt x="15059" y="533519"/>
                  </a:lnTo>
                  <a:lnTo>
                    <a:pt x="25176" y="487276"/>
                  </a:lnTo>
                  <a:lnTo>
                    <a:pt x="37829" y="441662"/>
                  </a:lnTo>
                  <a:lnTo>
                    <a:pt x="52979" y="396820"/>
                  </a:lnTo>
                  <a:lnTo>
                    <a:pt x="70581" y="352884"/>
                  </a:lnTo>
                  <a:lnTo>
                    <a:pt x="90584" y="309980"/>
                  </a:lnTo>
                  <a:lnTo>
                    <a:pt x="112924" y="268247"/>
                  </a:lnTo>
                  <a:lnTo>
                    <a:pt x="137531" y="227814"/>
                  </a:lnTo>
                  <a:lnTo>
                    <a:pt x="164331" y="188802"/>
                  </a:lnTo>
                  <a:lnTo>
                    <a:pt x="193248" y="151323"/>
                  </a:lnTo>
                  <a:lnTo>
                    <a:pt x="224189" y="115499"/>
                  </a:lnTo>
                  <a:lnTo>
                    <a:pt x="257057" y="81440"/>
                  </a:lnTo>
                  <a:lnTo>
                    <a:pt x="291754" y="49248"/>
                  </a:lnTo>
                  <a:lnTo>
                    <a:pt x="328179" y="19016"/>
                  </a:lnTo>
                  <a:lnTo>
                    <a:pt x="353365" y="0"/>
                  </a:lnTo>
                  <a:lnTo>
                    <a:pt x="857244" y="693529"/>
                  </a:lnTo>
                </a:path>
              </a:pathLst>
            </a:custGeom>
            <a:ln w="9524">
              <a:solidFill>
                <a:srgbClr val="FFFFFF"/>
              </a:solidFill>
            </a:ln>
          </p:spPr>
          <p:txBody>
            <a:bodyPr wrap="square" lIns="0" tIns="0" rIns="0" bIns="0" rtlCol="0"/>
            <a:lstStyle/>
            <a:p>
              <a:endParaRPr sz="1634"/>
            </a:p>
          </p:txBody>
        </p:sp>
      </p:grpSp>
      <p:sp>
        <p:nvSpPr>
          <p:cNvPr id="64" name="object 64"/>
          <p:cNvSpPr txBox="1"/>
          <p:nvPr/>
        </p:nvSpPr>
        <p:spPr>
          <a:xfrm>
            <a:off x="4600025" y="3593699"/>
            <a:ext cx="317543" cy="137379"/>
          </a:xfrm>
          <a:prstGeom prst="rect">
            <a:avLst/>
          </a:prstGeom>
        </p:spPr>
        <p:txBody>
          <a:bodyPr vert="horz" wrap="square" lIns="0" tIns="11526" rIns="0" bIns="0" rtlCol="0">
            <a:spAutoFit/>
          </a:bodyPr>
          <a:lstStyle/>
          <a:p>
            <a:pPr marL="11527">
              <a:spcBef>
                <a:spcPts val="91"/>
              </a:spcBef>
            </a:pPr>
            <a:r>
              <a:rPr sz="817" dirty="0">
                <a:solidFill>
                  <a:srgbClr val="FFFFFF"/>
                </a:solidFill>
                <a:latin typeface="Arial"/>
                <a:cs typeface="Arial"/>
              </a:rPr>
              <a:t>37.5%</a:t>
            </a:r>
            <a:endParaRPr sz="817">
              <a:latin typeface="Arial"/>
              <a:cs typeface="Arial"/>
            </a:endParaRPr>
          </a:p>
        </p:txBody>
      </p:sp>
      <p:grpSp>
        <p:nvGrpSpPr>
          <p:cNvPr id="65" name="object 65"/>
          <p:cNvGrpSpPr/>
          <p:nvPr/>
        </p:nvGrpSpPr>
        <p:grpSpPr>
          <a:xfrm>
            <a:off x="5137214" y="3547155"/>
            <a:ext cx="870793" cy="786653"/>
            <a:chOff x="4283909" y="2189160"/>
            <a:chExt cx="959485" cy="866775"/>
          </a:xfrm>
        </p:grpSpPr>
        <p:sp>
          <p:nvSpPr>
            <p:cNvPr id="66" name="object 66"/>
            <p:cNvSpPr/>
            <p:nvPr/>
          </p:nvSpPr>
          <p:spPr>
            <a:xfrm>
              <a:off x="4288671" y="2193922"/>
              <a:ext cx="134620" cy="847090"/>
            </a:xfrm>
            <a:custGeom>
              <a:avLst/>
              <a:gdLst/>
              <a:ahLst/>
              <a:cxnLst/>
              <a:rect l="l" t="t" r="r" b="b"/>
              <a:pathLst>
                <a:path w="134620" h="847089">
                  <a:moveTo>
                    <a:pt x="0" y="846695"/>
                  </a:moveTo>
                  <a:lnTo>
                    <a:pt x="134103" y="0"/>
                  </a:lnTo>
                  <a:lnTo>
                    <a:pt x="0" y="846695"/>
                  </a:lnTo>
                  <a:close/>
                </a:path>
              </a:pathLst>
            </a:custGeom>
            <a:solidFill>
              <a:srgbClr val="0F9517"/>
            </a:solidFill>
          </p:spPr>
          <p:txBody>
            <a:bodyPr wrap="square" lIns="0" tIns="0" rIns="0" bIns="0" rtlCol="0"/>
            <a:lstStyle/>
            <a:p>
              <a:endParaRPr sz="1634"/>
            </a:p>
          </p:txBody>
        </p:sp>
        <p:sp>
          <p:nvSpPr>
            <p:cNvPr id="67" name="object 67"/>
            <p:cNvSpPr/>
            <p:nvPr/>
          </p:nvSpPr>
          <p:spPr>
            <a:xfrm>
              <a:off x="4288671" y="2193922"/>
              <a:ext cx="134620" cy="847090"/>
            </a:xfrm>
            <a:custGeom>
              <a:avLst/>
              <a:gdLst/>
              <a:ahLst/>
              <a:cxnLst/>
              <a:rect l="l" t="t" r="r" b="b"/>
              <a:pathLst>
                <a:path w="134620" h="847089">
                  <a:moveTo>
                    <a:pt x="134103" y="0"/>
                  </a:moveTo>
                  <a:lnTo>
                    <a:pt x="0" y="846695"/>
                  </a:lnTo>
                  <a:lnTo>
                    <a:pt x="134103" y="0"/>
                  </a:lnTo>
                </a:path>
              </a:pathLst>
            </a:custGeom>
            <a:ln w="9524">
              <a:solidFill>
                <a:srgbClr val="FFFFFF"/>
              </a:solidFill>
            </a:ln>
          </p:spPr>
          <p:txBody>
            <a:bodyPr wrap="square" lIns="0" tIns="0" rIns="0" bIns="0" rtlCol="0"/>
            <a:lstStyle/>
            <a:p>
              <a:endParaRPr sz="1634"/>
            </a:p>
          </p:txBody>
        </p:sp>
        <p:sp>
          <p:nvSpPr>
            <p:cNvPr id="68" name="object 68"/>
            <p:cNvSpPr/>
            <p:nvPr/>
          </p:nvSpPr>
          <p:spPr>
            <a:xfrm>
              <a:off x="4288671" y="2193922"/>
              <a:ext cx="949960" cy="857250"/>
            </a:xfrm>
            <a:custGeom>
              <a:avLst/>
              <a:gdLst/>
              <a:ahLst/>
              <a:cxnLst/>
              <a:rect l="l" t="t" r="r" b="b"/>
              <a:pathLst>
                <a:path w="949960" h="857250">
                  <a:moveTo>
                    <a:pt x="131994" y="857247"/>
                  </a:moveTo>
                  <a:lnTo>
                    <a:pt x="75237" y="855226"/>
                  </a:lnTo>
                  <a:lnTo>
                    <a:pt x="18738" y="849452"/>
                  </a:lnTo>
                  <a:lnTo>
                    <a:pt x="0" y="846695"/>
                  </a:lnTo>
                  <a:lnTo>
                    <a:pt x="134103" y="0"/>
                  </a:lnTo>
                  <a:lnTo>
                    <a:pt x="949396" y="264904"/>
                  </a:lnTo>
                  <a:lnTo>
                    <a:pt x="943345" y="282852"/>
                  </a:lnTo>
                  <a:lnTo>
                    <a:pt x="922840" y="335814"/>
                  </a:lnTo>
                  <a:lnTo>
                    <a:pt x="898874" y="387303"/>
                  </a:lnTo>
                  <a:lnTo>
                    <a:pt x="871546" y="437100"/>
                  </a:lnTo>
                  <a:lnTo>
                    <a:pt x="840980" y="484977"/>
                  </a:lnTo>
                  <a:lnTo>
                    <a:pt x="807316" y="530718"/>
                  </a:lnTo>
                  <a:lnTo>
                    <a:pt x="770698" y="574130"/>
                  </a:lnTo>
                  <a:lnTo>
                    <a:pt x="731279" y="615028"/>
                  </a:lnTo>
                  <a:lnTo>
                    <a:pt x="689238" y="653225"/>
                  </a:lnTo>
                  <a:lnTo>
                    <a:pt x="644766" y="688549"/>
                  </a:lnTo>
                  <a:lnTo>
                    <a:pt x="598054" y="720851"/>
                  </a:lnTo>
                  <a:lnTo>
                    <a:pt x="549297" y="749994"/>
                  </a:lnTo>
                  <a:lnTo>
                    <a:pt x="498717" y="775844"/>
                  </a:lnTo>
                  <a:lnTo>
                    <a:pt x="446545" y="798284"/>
                  </a:lnTo>
                  <a:lnTo>
                    <a:pt x="393002" y="817220"/>
                  </a:lnTo>
                  <a:lnTo>
                    <a:pt x="338313" y="832572"/>
                  </a:lnTo>
                  <a:lnTo>
                    <a:pt x="282728" y="844268"/>
                  </a:lnTo>
                  <a:lnTo>
                    <a:pt x="226500" y="852256"/>
                  </a:lnTo>
                  <a:lnTo>
                    <a:pt x="169866" y="856504"/>
                  </a:lnTo>
                  <a:lnTo>
                    <a:pt x="131994" y="857247"/>
                  </a:lnTo>
                  <a:close/>
                </a:path>
              </a:pathLst>
            </a:custGeom>
            <a:solidFill>
              <a:srgbClr val="FF9900"/>
            </a:solidFill>
          </p:spPr>
          <p:txBody>
            <a:bodyPr wrap="square" lIns="0" tIns="0" rIns="0" bIns="0" rtlCol="0"/>
            <a:lstStyle/>
            <a:p>
              <a:endParaRPr sz="1634"/>
            </a:p>
          </p:txBody>
        </p:sp>
        <p:sp>
          <p:nvSpPr>
            <p:cNvPr id="69" name="object 69"/>
            <p:cNvSpPr/>
            <p:nvPr/>
          </p:nvSpPr>
          <p:spPr>
            <a:xfrm>
              <a:off x="4288671" y="2193922"/>
              <a:ext cx="949960" cy="857250"/>
            </a:xfrm>
            <a:custGeom>
              <a:avLst/>
              <a:gdLst/>
              <a:ahLst/>
              <a:cxnLst/>
              <a:rect l="l" t="t" r="r" b="b"/>
              <a:pathLst>
                <a:path w="949960" h="857250">
                  <a:moveTo>
                    <a:pt x="134103" y="0"/>
                  </a:moveTo>
                  <a:lnTo>
                    <a:pt x="949396" y="264904"/>
                  </a:lnTo>
                  <a:lnTo>
                    <a:pt x="943345" y="282852"/>
                  </a:lnTo>
                  <a:lnTo>
                    <a:pt x="936902" y="300653"/>
                  </a:lnTo>
                  <a:lnTo>
                    <a:pt x="915229" y="353158"/>
                  </a:lnTo>
                  <a:lnTo>
                    <a:pt x="890130" y="404104"/>
                  </a:lnTo>
                  <a:lnTo>
                    <a:pt x="861714" y="453277"/>
                  </a:lnTo>
                  <a:lnTo>
                    <a:pt x="830098" y="500468"/>
                  </a:lnTo>
                  <a:lnTo>
                    <a:pt x="795427" y="545462"/>
                  </a:lnTo>
                  <a:lnTo>
                    <a:pt x="757858" y="588054"/>
                  </a:lnTo>
                  <a:lnTo>
                    <a:pt x="717552" y="628064"/>
                  </a:lnTo>
                  <a:lnTo>
                    <a:pt x="674678" y="665325"/>
                  </a:lnTo>
                  <a:lnTo>
                    <a:pt x="629430" y="699663"/>
                  </a:lnTo>
                  <a:lnTo>
                    <a:pt x="582015" y="730925"/>
                  </a:lnTo>
                  <a:lnTo>
                    <a:pt x="532634" y="758980"/>
                  </a:lnTo>
                  <a:lnTo>
                    <a:pt x="481496" y="783706"/>
                  </a:lnTo>
                  <a:lnTo>
                    <a:pt x="428833" y="804992"/>
                  </a:lnTo>
                  <a:lnTo>
                    <a:pt x="374884" y="822740"/>
                  </a:lnTo>
                  <a:lnTo>
                    <a:pt x="319879" y="836878"/>
                  </a:lnTo>
                  <a:lnTo>
                    <a:pt x="264049" y="847344"/>
                  </a:lnTo>
                  <a:lnTo>
                    <a:pt x="207648" y="854089"/>
                  </a:lnTo>
                  <a:lnTo>
                    <a:pt x="150934" y="857084"/>
                  </a:lnTo>
                  <a:lnTo>
                    <a:pt x="131994" y="857247"/>
                  </a:lnTo>
                  <a:lnTo>
                    <a:pt x="113065" y="856992"/>
                  </a:lnTo>
                  <a:lnTo>
                    <a:pt x="56357" y="853717"/>
                  </a:lnTo>
                  <a:lnTo>
                    <a:pt x="0" y="846695"/>
                  </a:lnTo>
                  <a:lnTo>
                    <a:pt x="134103" y="0"/>
                  </a:lnTo>
                </a:path>
              </a:pathLst>
            </a:custGeom>
            <a:ln w="9524">
              <a:solidFill>
                <a:srgbClr val="FFFFFF"/>
              </a:solidFill>
            </a:ln>
          </p:spPr>
          <p:txBody>
            <a:bodyPr wrap="square" lIns="0" tIns="0" rIns="0" bIns="0" rtlCol="0"/>
            <a:lstStyle/>
            <a:p>
              <a:endParaRPr sz="1634"/>
            </a:p>
          </p:txBody>
        </p:sp>
      </p:grpSp>
      <p:sp>
        <p:nvSpPr>
          <p:cNvPr id="70" name="object 70"/>
          <p:cNvSpPr txBox="1"/>
          <p:nvPr/>
        </p:nvSpPr>
        <p:spPr>
          <a:xfrm>
            <a:off x="5390083" y="3938129"/>
            <a:ext cx="317543" cy="137379"/>
          </a:xfrm>
          <a:prstGeom prst="rect">
            <a:avLst/>
          </a:prstGeom>
        </p:spPr>
        <p:txBody>
          <a:bodyPr vert="horz" wrap="square" lIns="0" tIns="11526" rIns="0" bIns="0" rtlCol="0">
            <a:spAutoFit/>
          </a:bodyPr>
          <a:lstStyle/>
          <a:p>
            <a:pPr marL="11527">
              <a:spcBef>
                <a:spcPts val="91"/>
              </a:spcBef>
            </a:pPr>
            <a:r>
              <a:rPr sz="817" dirty="0">
                <a:solidFill>
                  <a:srgbClr val="FFFFFF"/>
                </a:solidFill>
                <a:latin typeface="Arial"/>
                <a:cs typeface="Arial"/>
              </a:rPr>
              <a:t>22.5%</a:t>
            </a:r>
            <a:endParaRPr sz="817">
              <a:latin typeface="Arial"/>
              <a:cs typeface="Arial"/>
            </a:endParaRPr>
          </a:p>
        </p:txBody>
      </p:sp>
      <p:sp>
        <p:nvSpPr>
          <p:cNvPr id="86" name="object 86"/>
          <p:cNvSpPr txBox="1">
            <a:spLocks noGrp="1"/>
          </p:cNvSpPr>
          <p:nvPr>
            <p:ph type="sldNum" sz="quarter" idx="7"/>
          </p:nvPr>
        </p:nvSpPr>
        <p:spPr>
          <a:xfrm>
            <a:off x="10075069" y="7251700"/>
            <a:ext cx="282575" cy="127000"/>
          </a:xfrm>
          <a:prstGeom prst="rect">
            <a:avLst/>
          </a:prstGeom>
        </p:spPr>
        <p:txBody>
          <a:bodyPr vert="horz" wrap="square" lIns="0" tIns="0" rIns="0" bIns="0" rtlCol="0">
            <a:spAutoFit/>
          </a:bodyPr>
          <a:lstStyle>
            <a:defPPr>
              <a:defRPr lang="en-US"/>
            </a:defPPr>
            <a:lvl1pPr marL="0" algn="l" defTabSz="914400" rtl="0" eaLnBrk="1" latinLnBrk="0" hangingPunct="1">
              <a:defRPr sz="800" b="0" i="0" kern="1200">
                <a:solidFill>
                  <a:schemeClr val="tx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860"/>
              </a:lnSpc>
            </a:pPr>
            <a:fld id="{81D60167-4931-47E6-BA6A-407CBD079E47}" type="slidenum">
              <a:rPr lang="en-GB" smtClean="0"/>
              <a:pPr marL="38100">
                <a:lnSpc>
                  <a:spcPts val="860"/>
                </a:lnSpc>
              </a:pPr>
              <a:t>27</a:t>
            </a:fld>
            <a:r>
              <a:rPr lang="en-GB" spc="-5"/>
              <a:t>/</a:t>
            </a:r>
            <a:r>
              <a:rPr lang="en-GB"/>
              <a:t>17</a:t>
            </a:r>
            <a:endParaRPr dirty="0"/>
          </a:p>
        </p:txBody>
      </p:sp>
      <p:sp>
        <p:nvSpPr>
          <p:cNvPr id="71" name="Title 1">
            <a:extLst>
              <a:ext uri="{FF2B5EF4-FFF2-40B4-BE49-F238E27FC236}">
                <a16:creationId xmlns:a16="http://schemas.microsoft.com/office/drawing/2014/main" id="{CC8CA770-0CC1-494E-BE39-88BCDD9E550C}"/>
              </a:ext>
            </a:extLst>
          </p:cNvPr>
          <p:cNvSpPr txBox="1">
            <a:spLocks/>
          </p:cNvSpPr>
          <p:nvPr/>
        </p:nvSpPr>
        <p:spPr>
          <a:xfrm>
            <a:off x="2716326" y="111942"/>
            <a:ext cx="5837139" cy="990710"/>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1">
                    <a:lumMod val="50000"/>
                  </a:schemeClr>
                </a:solidFill>
              </a:rPr>
              <a:t>Membership Survey 2021 </a:t>
            </a:r>
            <a:br>
              <a:rPr lang="en-US" b="1" dirty="0">
                <a:solidFill>
                  <a:schemeClr val="accent1">
                    <a:lumMod val="50000"/>
                  </a:schemeClr>
                </a:solidFill>
              </a:rPr>
            </a:br>
            <a:r>
              <a:rPr lang="en-US" sz="2700" b="1" dirty="0">
                <a:solidFill>
                  <a:schemeClr val="accent1">
                    <a:lumMod val="50000"/>
                  </a:schemeClr>
                </a:solidFill>
              </a:rPr>
              <a:t>Preferences</a:t>
            </a:r>
            <a:endParaRPr lang="en-US" sz="2700" dirty="0"/>
          </a:p>
        </p:txBody>
      </p:sp>
      <p:pic>
        <p:nvPicPr>
          <p:cNvPr id="72" name="Picture 71">
            <a:extLst>
              <a:ext uri="{FF2B5EF4-FFF2-40B4-BE49-F238E27FC236}">
                <a16:creationId xmlns:a16="http://schemas.microsoft.com/office/drawing/2014/main" id="{C73DAA2B-DE76-4FBD-A0A8-B0222691D70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8834" y="111942"/>
            <a:ext cx="1375234" cy="97155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object 4"/>
          <p:cNvSpPr/>
          <p:nvPr/>
        </p:nvSpPr>
        <p:spPr>
          <a:xfrm>
            <a:off x="3339833" y="3956018"/>
            <a:ext cx="5523860" cy="2740318"/>
          </a:xfrm>
          <a:custGeom>
            <a:avLst/>
            <a:gdLst/>
            <a:ahLst/>
            <a:cxnLst/>
            <a:rect l="l" t="t" r="r" b="b"/>
            <a:pathLst>
              <a:path w="6086475" h="3019425">
                <a:moveTo>
                  <a:pt x="0" y="2947987"/>
                </a:moveTo>
                <a:lnTo>
                  <a:pt x="0" y="71437"/>
                </a:lnTo>
                <a:lnTo>
                  <a:pt x="0" y="66744"/>
                </a:lnTo>
                <a:lnTo>
                  <a:pt x="457" y="62098"/>
                </a:lnTo>
                <a:lnTo>
                  <a:pt x="1372" y="57498"/>
                </a:lnTo>
                <a:lnTo>
                  <a:pt x="2287" y="52894"/>
                </a:lnTo>
                <a:lnTo>
                  <a:pt x="3642" y="48425"/>
                </a:lnTo>
                <a:lnTo>
                  <a:pt x="5437" y="44090"/>
                </a:lnTo>
                <a:lnTo>
                  <a:pt x="7232" y="39755"/>
                </a:lnTo>
                <a:lnTo>
                  <a:pt x="9433" y="35639"/>
                </a:lnTo>
                <a:lnTo>
                  <a:pt x="12039" y="31742"/>
                </a:lnTo>
                <a:lnTo>
                  <a:pt x="14645" y="27840"/>
                </a:lnTo>
                <a:lnTo>
                  <a:pt x="17606" y="24235"/>
                </a:lnTo>
                <a:lnTo>
                  <a:pt x="20923" y="20919"/>
                </a:lnTo>
                <a:lnTo>
                  <a:pt x="24240" y="17603"/>
                </a:lnTo>
                <a:lnTo>
                  <a:pt x="27848" y="14645"/>
                </a:lnTo>
                <a:lnTo>
                  <a:pt x="31749" y="12036"/>
                </a:lnTo>
                <a:lnTo>
                  <a:pt x="35649" y="9426"/>
                </a:lnTo>
                <a:lnTo>
                  <a:pt x="39765" y="7227"/>
                </a:lnTo>
                <a:lnTo>
                  <a:pt x="44099" y="5432"/>
                </a:lnTo>
                <a:lnTo>
                  <a:pt x="48433" y="3636"/>
                </a:lnTo>
                <a:lnTo>
                  <a:pt x="52900" y="2283"/>
                </a:lnTo>
                <a:lnTo>
                  <a:pt x="57500" y="1371"/>
                </a:lnTo>
                <a:lnTo>
                  <a:pt x="62101" y="456"/>
                </a:lnTo>
                <a:lnTo>
                  <a:pt x="66747" y="0"/>
                </a:lnTo>
                <a:lnTo>
                  <a:pt x="71437" y="0"/>
                </a:lnTo>
                <a:lnTo>
                  <a:pt x="6015037" y="0"/>
                </a:lnTo>
                <a:lnTo>
                  <a:pt x="6019727" y="0"/>
                </a:lnTo>
                <a:lnTo>
                  <a:pt x="6024373" y="456"/>
                </a:lnTo>
                <a:lnTo>
                  <a:pt x="6028973" y="1371"/>
                </a:lnTo>
                <a:lnTo>
                  <a:pt x="6033573" y="2283"/>
                </a:lnTo>
                <a:lnTo>
                  <a:pt x="6065550" y="20919"/>
                </a:lnTo>
                <a:lnTo>
                  <a:pt x="6068867" y="24235"/>
                </a:lnTo>
                <a:lnTo>
                  <a:pt x="6081036" y="44095"/>
                </a:lnTo>
                <a:lnTo>
                  <a:pt x="6082831" y="48425"/>
                </a:lnTo>
                <a:lnTo>
                  <a:pt x="6084186" y="52894"/>
                </a:lnTo>
                <a:lnTo>
                  <a:pt x="6085101" y="57498"/>
                </a:lnTo>
                <a:lnTo>
                  <a:pt x="6086017" y="62098"/>
                </a:lnTo>
                <a:lnTo>
                  <a:pt x="6086474" y="66744"/>
                </a:lnTo>
                <a:lnTo>
                  <a:pt x="6086474" y="71437"/>
                </a:lnTo>
                <a:lnTo>
                  <a:pt x="6086474" y="2947987"/>
                </a:lnTo>
                <a:lnTo>
                  <a:pt x="6086474" y="2952675"/>
                </a:lnTo>
                <a:lnTo>
                  <a:pt x="6086017" y="2957317"/>
                </a:lnTo>
                <a:lnTo>
                  <a:pt x="6085101" y="2961916"/>
                </a:lnTo>
                <a:lnTo>
                  <a:pt x="6084186" y="2966516"/>
                </a:lnTo>
                <a:lnTo>
                  <a:pt x="6082831" y="2970986"/>
                </a:lnTo>
                <a:lnTo>
                  <a:pt x="6081036" y="2975315"/>
                </a:lnTo>
                <a:lnTo>
                  <a:pt x="6079241" y="2979645"/>
                </a:lnTo>
                <a:lnTo>
                  <a:pt x="6077040" y="2983766"/>
                </a:lnTo>
                <a:lnTo>
                  <a:pt x="6074434" y="2987668"/>
                </a:lnTo>
                <a:lnTo>
                  <a:pt x="6071829" y="2991570"/>
                </a:lnTo>
                <a:lnTo>
                  <a:pt x="6068867" y="2995184"/>
                </a:lnTo>
                <a:lnTo>
                  <a:pt x="6065550" y="2998500"/>
                </a:lnTo>
                <a:lnTo>
                  <a:pt x="6062234" y="3001816"/>
                </a:lnTo>
                <a:lnTo>
                  <a:pt x="6028972" y="3018048"/>
                </a:lnTo>
                <a:lnTo>
                  <a:pt x="6024372" y="3018964"/>
                </a:lnTo>
                <a:lnTo>
                  <a:pt x="6019727" y="3019419"/>
                </a:lnTo>
                <a:lnTo>
                  <a:pt x="6015037" y="3019424"/>
                </a:lnTo>
                <a:lnTo>
                  <a:pt x="71437" y="3019424"/>
                </a:lnTo>
                <a:lnTo>
                  <a:pt x="31749" y="3007379"/>
                </a:lnTo>
                <a:lnTo>
                  <a:pt x="20923" y="2998500"/>
                </a:lnTo>
                <a:lnTo>
                  <a:pt x="17606" y="2995184"/>
                </a:lnTo>
                <a:lnTo>
                  <a:pt x="1372" y="2961916"/>
                </a:lnTo>
                <a:lnTo>
                  <a:pt x="457" y="2957317"/>
                </a:lnTo>
                <a:lnTo>
                  <a:pt x="0" y="2952675"/>
                </a:lnTo>
                <a:lnTo>
                  <a:pt x="0" y="2947987"/>
                </a:lnTo>
                <a:close/>
              </a:path>
            </a:pathLst>
          </a:custGeom>
          <a:ln w="9524">
            <a:solidFill>
              <a:srgbClr val="D9DBDF"/>
            </a:solidFill>
          </a:ln>
        </p:spPr>
        <p:txBody>
          <a:bodyPr wrap="square" lIns="0" tIns="0" rIns="0" bIns="0" rtlCol="0"/>
          <a:lstStyle/>
          <a:p>
            <a:endParaRPr sz="1634"/>
          </a:p>
        </p:txBody>
      </p:sp>
      <p:sp>
        <p:nvSpPr>
          <p:cNvPr id="6" name="object 6"/>
          <p:cNvSpPr txBox="1"/>
          <p:nvPr/>
        </p:nvSpPr>
        <p:spPr>
          <a:xfrm>
            <a:off x="3540098" y="4130351"/>
            <a:ext cx="2578377" cy="706701"/>
          </a:xfrm>
          <a:prstGeom prst="rect">
            <a:avLst/>
          </a:prstGeom>
        </p:spPr>
        <p:txBody>
          <a:bodyPr vert="horz" wrap="square" lIns="0" tIns="11526" rIns="0" bIns="0" rtlCol="0">
            <a:spAutoFit/>
          </a:bodyPr>
          <a:lstStyle/>
          <a:p>
            <a:pPr marL="11527">
              <a:spcBef>
                <a:spcPts val="91"/>
              </a:spcBef>
            </a:pPr>
            <a:r>
              <a:rPr sz="1400" spc="45" dirty="0">
                <a:solidFill>
                  <a:srgbClr val="202024"/>
                </a:solidFill>
                <a:latin typeface="Calibri"/>
                <a:cs typeface="Calibri"/>
              </a:rPr>
              <a:t>What</a:t>
            </a:r>
            <a:r>
              <a:rPr sz="1400" spc="18" dirty="0">
                <a:solidFill>
                  <a:srgbClr val="202024"/>
                </a:solidFill>
                <a:latin typeface="Calibri"/>
                <a:cs typeface="Calibri"/>
              </a:rPr>
              <a:t> </a:t>
            </a:r>
            <a:r>
              <a:rPr sz="1400" spc="41" dirty="0">
                <a:solidFill>
                  <a:srgbClr val="202024"/>
                </a:solidFill>
                <a:latin typeface="Calibri"/>
                <a:cs typeface="Calibri"/>
              </a:rPr>
              <a:t>is</a:t>
            </a:r>
            <a:r>
              <a:rPr sz="1400" spc="18" dirty="0">
                <a:solidFill>
                  <a:srgbClr val="202024"/>
                </a:solidFill>
                <a:latin typeface="Calibri"/>
                <a:cs typeface="Calibri"/>
              </a:rPr>
              <a:t> </a:t>
            </a:r>
            <a:r>
              <a:rPr sz="1400" spc="45" dirty="0">
                <a:solidFill>
                  <a:srgbClr val="202024"/>
                </a:solidFill>
                <a:latin typeface="Calibri"/>
                <a:cs typeface="Calibri"/>
              </a:rPr>
              <a:t>your</a:t>
            </a:r>
            <a:r>
              <a:rPr sz="1400" spc="18" dirty="0">
                <a:solidFill>
                  <a:srgbClr val="202024"/>
                </a:solidFill>
                <a:latin typeface="Calibri"/>
                <a:cs typeface="Calibri"/>
              </a:rPr>
              <a:t> </a:t>
            </a:r>
            <a:r>
              <a:rPr sz="1400" spc="41" dirty="0">
                <a:solidFill>
                  <a:srgbClr val="202024"/>
                </a:solidFill>
                <a:latin typeface="Calibri"/>
                <a:cs typeface="Calibri"/>
              </a:rPr>
              <a:t>opinion</a:t>
            </a:r>
            <a:r>
              <a:rPr sz="1400" spc="18" dirty="0">
                <a:solidFill>
                  <a:srgbClr val="202024"/>
                </a:solidFill>
                <a:latin typeface="Calibri"/>
                <a:cs typeface="Calibri"/>
              </a:rPr>
              <a:t> </a:t>
            </a:r>
            <a:r>
              <a:rPr sz="1400" spc="68" dirty="0">
                <a:solidFill>
                  <a:srgbClr val="202024"/>
                </a:solidFill>
                <a:latin typeface="Calibri"/>
                <a:cs typeface="Calibri"/>
              </a:rPr>
              <a:t>of</a:t>
            </a:r>
            <a:r>
              <a:rPr sz="1400" spc="18" dirty="0">
                <a:solidFill>
                  <a:srgbClr val="202024"/>
                </a:solidFill>
                <a:latin typeface="Calibri"/>
                <a:cs typeface="Calibri"/>
              </a:rPr>
              <a:t> </a:t>
            </a:r>
            <a:r>
              <a:rPr sz="1400" spc="50" dirty="0">
                <a:solidFill>
                  <a:srgbClr val="202024"/>
                </a:solidFill>
                <a:latin typeface="Calibri"/>
                <a:cs typeface="Calibri"/>
              </a:rPr>
              <a:t>the</a:t>
            </a:r>
            <a:r>
              <a:rPr sz="1400" spc="18" dirty="0">
                <a:solidFill>
                  <a:srgbClr val="202024"/>
                </a:solidFill>
                <a:latin typeface="Calibri"/>
                <a:cs typeface="Calibri"/>
              </a:rPr>
              <a:t> </a:t>
            </a:r>
            <a:r>
              <a:rPr sz="1400" spc="68" dirty="0">
                <a:solidFill>
                  <a:srgbClr val="202024"/>
                </a:solidFill>
                <a:latin typeface="Calibri"/>
                <a:cs typeface="Calibri"/>
              </a:rPr>
              <a:t>Crow's</a:t>
            </a:r>
            <a:r>
              <a:rPr sz="1400" spc="18" dirty="0">
                <a:solidFill>
                  <a:srgbClr val="202024"/>
                </a:solidFill>
                <a:latin typeface="Calibri"/>
                <a:cs typeface="Calibri"/>
              </a:rPr>
              <a:t> </a:t>
            </a:r>
            <a:r>
              <a:rPr sz="1400" spc="59" dirty="0">
                <a:solidFill>
                  <a:srgbClr val="202024"/>
                </a:solidFill>
                <a:latin typeface="Calibri"/>
                <a:cs typeface="Calibri"/>
              </a:rPr>
              <a:t>Nest?</a:t>
            </a:r>
            <a:endParaRPr sz="1400" dirty="0">
              <a:latin typeface="Calibri"/>
              <a:cs typeface="Calibri"/>
            </a:endParaRPr>
          </a:p>
          <a:p>
            <a:pPr marL="11527">
              <a:spcBef>
                <a:spcPts val="803"/>
              </a:spcBef>
            </a:pPr>
            <a:r>
              <a:rPr sz="1050" spc="9" dirty="0">
                <a:solidFill>
                  <a:srgbClr val="202024"/>
                </a:solidFill>
                <a:latin typeface="Roboto"/>
                <a:cs typeface="Roboto"/>
              </a:rPr>
              <a:t>40</a:t>
            </a:r>
            <a:r>
              <a:rPr sz="1050" dirty="0">
                <a:solidFill>
                  <a:srgbClr val="202024"/>
                </a:solidFill>
                <a:latin typeface="Roboto"/>
                <a:cs typeface="Roboto"/>
              </a:rPr>
              <a:t> </a:t>
            </a:r>
            <a:r>
              <a:rPr sz="1050" spc="14" dirty="0">
                <a:solidFill>
                  <a:srgbClr val="202024"/>
                </a:solidFill>
                <a:latin typeface="Roboto"/>
                <a:cs typeface="Roboto"/>
              </a:rPr>
              <a:t>responses</a:t>
            </a:r>
            <a:endParaRPr sz="1050" dirty="0">
              <a:latin typeface="Roboto"/>
              <a:cs typeface="Roboto"/>
            </a:endParaRPr>
          </a:p>
        </p:txBody>
      </p:sp>
      <p:pic>
        <p:nvPicPr>
          <p:cNvPr id="10" name="object 10"/>
          <p:cNvPicPr/>
          <p:nvPr/>
        </p:nvPicPr>
        <p:blipFill>
          <a:blip r:embed="rId2" cstate="print"/>
          <a:stretch>
            <a:fillRect/>
          </a:stretch>
        </p:blipFill>
        <p:spPr>
          <a:xfrm>
            <a:off x="6871126" y="4842084"/>
            <a:ext cx="103734" cy="103734"/>
          </a:xfrm>
          <a:prstGeom prst="rect">
            <a:avLst/>
          </a:prstGeom>
        </p:spPr>
      </p:pic>
      <p:pic>
        <p:nvPicPr>
          <p:cNvPr id="11" name="object 11"/>
          <p:cNvPicPr/>
          <p:nvPr/>
        </p:nvPicPr>
        <p:blipFill>
          <a:blip r:embed="rId3" cstate="print"/>
          <a:stretch>
            <a:fillRect/>
          </a:stretch>
        </p:blipFill>
        <p:spPr>
          <a:xfrm>
            <a:off x="6871126" y="5006331"/>
            <a:ext cx="103734" cy="103734"/>
          </a:xfrm>
          <a:prstGeom prst="rect">
            <a:avLst/>
          </a:prstGeom>
        </p:spPr>
      </p:pic>
      <p:pic>
        <p:nvPicPr>
          <p:cNvPr id="12" name="object 12"/>
          <p:cNvPicPr/>
          <p:nvPr/>
        </p:nvPicPr>
        <p:blipFill>
          <a:blip r:embed="rId4" cstate="print"/>
          <a:stretch>
            <a:fillRect/>
          </a:stretch>
        </p:blipFill>
        <p:spPr>
          <a:xfrm>
            <a:off x="6871126" y="5170577"/>
            <a:ext cx="103734" cy="103734"/>
          </a:xfrm>
          <a:prstGeom prst="rect">
            <a:avLst/>
          </a:prstGeom>
        </p:spPr>
      </p:pic>
      <p:pic>
        <p:nvPicPr>
          <p:cNvPr id="13" name="object 13"/>
          <p:cNvPicPr/>
          <p:nvPr/>
        </p:nvPicPr>
        <p:blipFill>
          <a:blip r:embed="rId5" cstate="print"/>
          <a:stretch>
            <a:fillRect/>
          </a:stretch>
        </p:blipFill>
        <p:spPr>
          <a:xfrm>
            <a:off x="6871126" y="5334823"/>
            <a:ext cx="103734" cy="103734"/>
          </a:xfrm>
          <a:prstGeom prst="rect">
            <a:avLst/>
          </a:prstGeom>
        </p:spPr>
      </p:pic>
      <p:pic>
        <p:nvPicPr>
          <p:cNvPr id="14" name="object 14"/>
          <p:cNvPicPr/>
          <p:nvPr/>
        </p:nvPicPr>
        <p:blipFill>
          <a:blip r:embed="rId6" cstate="print"/>
          <a:stretch>
            <a:fillRect/>
          </a:stretch>
        </p:blipFill>
        <p:spPr>
          <a:xfrm>
            <a:off x="6871126" y="5499069"/>
            <a:ext cx="103734" cy="103734"/>
          </a:xfrm>
          <a:prstGeom prst="rect">
            <a:avLst/>
          </a:prstGeom>
        </p:spPr>
      </p:pic>
      <p:sp>
        <p:nvSpPr>
          <p:cNvPr id="15" name="object 15"/>
          <p:cNvSpPr txBox="1"/>
          <p:nvPr/>
        </p:nvSpPr>
        <p:spPr>
          <a:xfrm>
            <a:off x="7006558" y="4775235"/>
            <a:ext cx="940525" cy="1004090"/>
          </a:xfrm>
          <a:prstGeom prst="rect">
            <a:avLst/>
          </a:prstGeom>
        </p:spPr>
        <p:txBody>
          <a:bodyPr vert="horz" wrap="square" lIns="0" tIns="11526" rIns="0" bIns="0" rtlCol="0">
            <a:spAutoFit/>
          </a:bodyPr>
          <a:lstStyle/>
          <a:p>
            <a:pPr marL="11527" marR="667386">
              <a:lnSpc>
                <a:spcPct val="131900"/>
              </a:lnSpc>
              <a:spcBef>
                <a:spcPts val="91"/>
              </a:spcBef>
            </a:pPr>
            <a:r>
              <a:rPr sz="817" dirty="0">
                <a:solidFill>
                  <a:srgbClr val="212121"/>
                </a:solidFill>
                <a:latin typeface="Arial"/>
                <a:cs typeface="Arial"/>
              </a:rPr>
              <a:t>Good  Ok</a:t>
            </a:r>
            <a:endParaRPr sz="817">
              <a:latin typeface="Arial"/>
              <a:cs typeface="Arial"/>
            </a:endParaRPr>
          </a:p>
          <a:p>
            <a:pPr marL="11527" marR="4611">
              <a:lnSpc>
                <a:spcPct val="131900"/>
              </a:lnSpc>
            </a:pPr>
            <a:r>
              <a:rPr sz="817" dirty="0">
                <a:solidFill>
                  <a:srgbClr val="212121"/>
                </a:solidFill>
                <a:latin typeface="Arial"/>
                <a:cs typeface="Arial"/>
              </a:rPr>
              <a:t>Neither</a:t>
            </a:r>
            <a:r>
              <a:rPr sz="817" spc="-32" dirty="0">
                <a:solidFill>
                  <a:srgbClr val="212121"/>
                </a:solidFill>
                <a:latin typeface="Arial"/>
                <a:cs typeface="Arial"/>
              </a:rPr>
              <a:t> </a:t>
            </a:r>
            <a:r>
              <a:rPr sz="817" dirty="0">
                <a:solidFill>
                  <a:srgbClr val="212121"/>
                </a:solidFill>
                <a:latin typeface="Arial"/>
                <a:cs typeface="Arial"/>
              </a:rPr>
              <a:t>good</a:t>
            </a:r>
            <a:r>
              <a:rPr sz="817" spc="-32" dirty="0">
                <a:solidFill>
                  <a:srgbClr val="212121"/>
                </a:solidFill>
                <a:latin typeface="Arial"/>
                <a:cs typeface="Arial"/>
              </a:rPr>
              <a:t> </a:t>
            </a:r>
            <a:r>
              <a:rPr sz="817" dirty="0">
                <a:solidFill>
                  <a:srgbClr val="212121"/>
                </a:solidFill>
                <a:latin typeface="Arial"/>
                <a:cs typeface="Arial"/>
              </a:rPr>
              <a:t>or</a:t>
            </a:r>
            <a:r>
              <a:rPr sz="817" spc="-27" dirty="0">
                <a:solidFill>
                  <a:srgbClr val="212121"/>
                </a:solidFill>
                <a:latin typeface="Arial"/>
                <a:cs typeface="Arial"/>
              </a:rPr>
              <a:t> </a:t>
            </a:r>
            <a:r>
              <a:rPr sz="817" dirty="0">
                <a:solidFill>
                  <a:srgbClr val="212121"/>
                </a:solidFill>
                <a:latin typeface="Arial"/>
                <a:cs typeface="Arial"/>
              </a:rPr>
              <a:t>bad </a:t>
            </a:r>
            <a:r>
              <a:rPr sz="817" spc="-218" dirty="0">
                <a:solidFill>
                  <a:srgbClr val="212121"/>
                </a:solidFill>
                <a:latin typeface="Arial"/>
                <a:cs typeface="Arial"/>
              </a:rPr>
              <a:t> </a:t>
            </a:r>
            <a:r>
              <a:rPr sz="817" dirty="0">
                <a:solidFill>
                  <a:srgbClr val="212121"/>
                </a:solidFill>
                <a:latin typeface="Arial"/>
                <a:cs typeface="Arial"/>
              </a:rPr>
              <a:t>Not</a:t>
            </a:r>
            <a:r>
              <a:rPr sz="817" spc="-9" dirty="0">
                <a:solidFill>
                  <a:srgbClr val="212121"/>
                </a:solidFill>
                <a:latin typeface="Arial"/>
                <a:cs typeface="Arial"/>
              </a:rPr>
              <a:t> </a:t>
            </a:r>
            <a:r>
              <a:rPr sz="817" dirty="0">
                <a:solidFill>
                  <a:srgbClr val="212121"/>
                </a:solidFill>
                <a:latin typeface="Arial"/>
                <a:cs typeface="Arial"/>
              </a:rPr>
              <a:t>great</a:t>
            </a:r>
            <a:endParaRPr sz="817">
              <a:latin typeface="Arial"/>
              <a:cs typeface="Arial"/>
            </a:endParaRPr>
          </a:p>
          <a:p>
            <a:pPr marL="11527">
              <a:spcBef>
                <a:spcPts val="313"/>
              </a:spcBef>
            </a:pPr>
            <a:r>
              <a:rPr sz="817" dirty="0">
                <a:solidFill>
                  <a:srgbClr val="212121"/>
                </a:solidFill>
                <a:latin typeface="Arial"/>
                <a:cs typeface="Arial"/>
              </a:rPr>
              <a:t>Bad</a:t>
            </a:r>
            <a:endParaRPr sz="817">
              <a:latin typeface="Arial"/>
              <a:cs typeface="Arial"/>
            </a:endParaRPr>
          </a:p>
          <a:p>
            <a:pPr marL="11527">
              <a:spcBef>
                <a:spcPts val="313"/>
              </a:spcBef>
            </a:pPr>
            <a:r>
              <a:rPr sz="817" dirty="0">
                <a:solidFill>
                  <a:srgbClr val="212121"/>
                </a:solidFill>
                <a:latin typeface="Arial"/>
                <a:cs typeface="Arial"/>
              </a:rPr>
              <a:t>I</a:t>
            </a:r>
            <a:r>
              <a:rPr sz="817" spc="-18" dirty="0">
                <a:solidFill>
                  <a:srgbClr val="212121"/>
                </a:solidFill>
                <a:latin typeface="Arial"/>
                <a:cs typeface="Arial"/>
              </a:rPr>
              <a:t> </a:t>
            </a:r>
            <a:r>
              <a:rPr sz="817" dirty="0">
                <a:solidFill>
                  <a:srgbClr val="212121"/>
                </a:solidFill>
                <a:latin typeface="Arial"/>
                <a:cs typeface="Arial"/>
              </a:rPr>
              <a:t>have</a:t>
            </a:r>
            <a:r>
              <a:rPr sz="817" spc="-18" dirty="0">
                <a:solidFill>
                  <a:srgbClr val="212121"/>
                </a:solidFill>
                <a:latin typeface="Arial"/>
                <a:cs typeface="Arial"/>
              </a:rPr>
              <a:t> </a:t>
            </a:r>
            <a:r>
              <a:rPr sz="817" dirty="0">
                <a:solidFill>
                  <a:srgbClr val="212121"/>
                </a:solidFill>
                <a:latin typeface="Arial"/>
                <a:cs typeface="Arial"/>
              </a:rPr>
              <a:t>not</a:t>
            </a:r>
            <a:r>
              <a:rPr sz="817" spc="-18" dirty="0">
                <a:solidFill>
                  <a:srgbClr val="212121"/>
                </a:solidFill>
                <a:latin typeface="Arial"/>
                <a:cs typeface="Arial"/>
              </a:rPr>
              <a:t> </a:t>
            </a:r>
            <a:r>
              <a:rPr sz="817" dirty="0">
                <a:solidFill>
                  <a:srgbClr val="212121"/>
                </a:solidFill>
                <a:latin typeface="Arial"/>
                <a:cs typeface="Arial"/>
              </a:rPr>
              <a:t>seen</a:t>
            </a:r>
            <a:r>
              <a:rPr sz="817" spc="-18" dirty="0">
                <a:solidFill>
                  <a:srgbClr val="212121"/>
                </a:solidFill>
                <a:latin typeface="Arial"/>
                <a:cs typeface="Arial"/>
              </a:rPr>
              <a:t> </a:t>
            </a:r>
            <a:r>
              <a:rPr sz="817" dirty="0">
                <a:solidFill>
                  <a:srgbClr val="212121"/>
                </a:solidFill>
                <a:latin typeface="Arial"/>
                <a:cs typeface="Arial"/>
              </a:rPr>
              <a:t>it</a:t>
            </a:r>
            <a:endParaRPr sz="817">
              <a:latin typeface="Arial"/>
              <a:cs typeface="Arial"/>
            </a:endParaRPr>
          </a:p>
        </p:txBody>
      </p:sp>
      <p:grpSp>
        <p:nvGrpSpPr>
          <p:cNvPr id="16" name="object 16"/>
          <p:cNvGrpSpPr/>
          <p:nvPr/>
        </p:nvGrpSpPr>
        <p:grpSpPr>
          <a:xfrm>
            <a:off x="4480916" y="4837765"/>
            <a:ext cx="2494237" cy="1564661"/>
            <a:chOff x="3560767" y="1331911"/>
            <a:chExt cx="2748280" cy="1724025"/>
          </a:xfrm>
        </p:grpSpPr>
        <p:pic>
          <p:nvPicPr>
            <p:cNvPr id="17" name="object 17"/>
            <p:cNvPicPr/>
            <p:nvPr/>
          </p:nvPicPr>
          <p:blipFill>
            <a:blip r:embed="rId7" cstate="print"/>
            <a:stretch>
              <a:fillRect/>
            </a:stretch>
          </p:blipFill>
          <p:spPr>
            <a:xfrm>
              <a:off x="6194424" y="2241547"/>
              <a:ext cx="114300" cy="114299"/>
            </a:xfrm>
            <a:prstGeom prst="rect">
              <a:avLst/>
            </a:prstGeom>
          </p:spPr>
        </p:pic>
        <p:sp>
          <p:nvSpPr>
            <p:cNvPr id="18" name="object 18"/>
            <p:cNvSpPr/>
            <p:nvPr/>
          </p:nvSpPr>
          <p:spPr>
            <a:xfrm>
              <a:off x="4422774" y="1929018"/>
              <a:ext cx="857250" cy="265430"/>
            </a:xfrm>
            <a:custGeom>
              <a:avLst/>
              <a:gdLst/>
              <a:ahLst/>
              <a:cxnLst/>
              <a:rect l="l" t="t" r="r" b="b"/>
              <a:pathLst>
                <a:path w="857250" h="265430">
                  <a:moveTo>
                    <a:pt x="857249" y="264904"/>
                  </a:moveTo>
                  <a:lnTo>
                    <a:pt x="0" y="264904"/>
                  </a:lnTo>
                  <a:lnTo>
                    <a:pt x="815293" y="0"/>
                  </a:lnTo>
                  <a:lnTo>
                    <a:pt x="830397" y="51917"/>
                  </a:lnTo>
                  <a:lnTo>
                    <a:pt x="842145" y="104366"/>
                  </a:lnTo>
                  <a:lnTo>
                    <a:pt x="850537" y="157347"/>
                  </a:lnTo>
                  <a:lnTo>
                    <a:pt x="855571" y="210860"/>
                  </a:lnTo>
                  <a:lnTo>
                    <a:pt x="857249" y="264904"/>
                  </a:lnTo>
                  <a:close/>
                </a:path>
              </a:pathLst>
            </a:custGeom>
            <a:solidFill>
              <a:srgbClr val="0099C6"/>
            </a:solidFill>
          </p:spPr>
          <p:txBody>
            <a:bodyPr wrap="square" lIns="0" tIns="0" rIns="0" bIns="0" rtlCol="0"/>
            <a:lstStyle/>
            <a:p>
              <a:endParaRPr sz="1634"/>
            </a:p>
          </p:txBody>
        </p:sp>
        <p:sp>
          <p:nvSpPr>
            <p:cNvPr id="19" name="object 19"/>
            <p:cNvSpPr/>
            <p:nvPr/>
          </p:nvSpPr>
          <p:spPr>
            <a:xfrm>
              <a:off x="4422774" y="1929018"/>
              <a:ext cx="857250" cy="265430"/>
            </a:xfrm>
            <a:custGeom>
              <a:avLst/>
              <a:gdLst/>
              <a:ahLst/>
              <a:cxnLst/>
              <a:rect l="l" t="t" r="r" b="b"/>
              <a:pathLst>
                <a:path w="857250" h="265430">
                  <a:moveTo>
                    <a:pt x="0" y="264904"/>
                  </a:moveTo>
                  <a:lnTo>
                    <a:pt x="815293" y="0"/>
                  </a:lnTo>
                  <a:lnTo>
                    <a:pt x="830397" y="51917"/>
                  </a:lnTo>
                  <a:lnTo>
                    <a:pt x="842145" y="104366"/>
                  </a:lnTo>
                  <a:lnTo>
                    <a:pt x="850537" y="157347"/>
                  </a:lnTo>
                  <a:lnTo>
                    <a:pt x="855571" y="210860"/>
                  </a:lnTo>
                  <a:lnTo>
                    <a:pt x="857249" y="264904"/>
                  </a:lnTo>
                  <a:lnTo>
                    <a:pt x="0" y="264904"/>
                  </a:lnTo>
                </a:path>
              </a:pathLst>
            </a:custGeom>
            <a:ln w="9524">
              <a:solidFill>
                <a:srgbClr val="FFFFFF"/>
              </a:solidFill>
            </a:ln>
          </p:spPr>
          <p:txBody>
            <a:bodyPr wrap="square" lIns="0" tIns="0" rIns="0" bIns="0" rtlCol="0"/>
            <a:lstStyle/>
            <a:p>
              <a:endParaRPr sz="1634"/>
            </a:p>
          </p:txBody>
        </p:sp>
        <p:sp>
          <p:nvSpPr>
            <p:cNvPr id="20" name="object 20"/>
            <p:cNvSpPr/>
            <p:nvPr/>
          </p:nvSpPr>
          <p:spPr>
            <a:xfrm>
              <a:off x="4422774" y="1929018"/>
              <a:ext cx="815340" cy="265430"/>
            </a:xfrm>
            <a:custGeom>
              <a:avLst/>
              <a:gdLst/>
              <a:ahLst/>
              <a:cxnLst/>
              <a:rect l="l" t="t" r="r" b="b"/>
              <a:pathLst>
                <a:path w="815339" h="265430">
                  <a:moveTo>
                    <a:pt x="0" y="264904"/>
                  </a:moveTo>
                  <a:lnTo>
                    <a:pt x="815293" y="0"/>
                  </a:lnTo>
                  <a:lnTo>
                    <a:pt x="0" y="264904"/>
                  </a:lnTo>
                  <a:close/>
                </a:path>
              </a:pathLst>
            </a:custGeom>
            <a:solidFill>
              <a:srgbClr val="990099"/>
            </a:solidFill>
          </p:spPr>
          <p:txBody>
            <a:bodyPr wrap="square" lIns="0" tIns="0" rIns="0" bIns="0" rtlCol="0"/>
            <a:lstStyle/>
            <a:p>
              <a:endParaRPr sz="1634"/>
            </a:p>
          </p:txBody>
        </p:sp>
        <p:sp>
          <p:nvSpPr>
            <p:cNvPr id="21" name="object 21"/>
            <p:cNvSpPr/>
            <p:nvPr/>
          </p:nvSpPr>
          <p:spPr>
            <a:xfrm>
              <a:off x="4422774" y="1929018"/>
              <a:ext cx="815340" cy="265430"/>
            </a:xfrm>
            <a:custGeom>
              <a:avLst/>
              <a:gdLst/>
              <a:ahLst/>
              <a:cxnLst/>
              <a:rect l="l" t="t" r="r" b="b"/>
              <a:pathLst>
                <a:path w="815339" h="265430">
                  <a:moveTo>
                    <a:pt x="0" y="264904"/>
                  </a:moveTo>
                  <a:lnTo>
                    <a:pt x="815293" y="0"/>
                  </a:lnTo>
                  <a:lnTo>
                    <a:pt x="0" y="264904"/>
                  </a:lnTo>
                </a:path>
              </a:pathLst>
            </a:custGeom>
            <a:ln w="9524">
              <a:solidFill>
                <a:srgbClr val="FFFFFF"/>
              </a:solidFill>
            </a:ln>
          </p:spPr>
          <p:txBody>
            <a:bodyPr wrap="square" lIns="0" tIns="0" rIns="0" bIns="0" rtlCol="0"/>
            <a:lstStyle/>
            <a:p>
              <a:endParaRPr sz="1634"/>
            </a:p>
          </p:txBody>
        </p:sp>
        <p:sp>
          <p:nvSpPr>
            <p:cNvPr id="22" name="object 22"/>
            <p:cNvSpPr/>
            <p:nvPr/>
          </p:nvSpPr>
          <p:spPr>
            <a:xfrm>
              <a:off x="4422774" y="1929018"/>
              <a:ext cx="815340" cy="265430"/>
            </a:xfrm>
            <a:custGeom>
              <a:avLst/>
              <a:gdLst/>
              <a:ahLst/>
              <a:cxnLst/>
              <a:rect l="l" t="t" r="r" b="b"/>
              <a:pathLst>
                <a:path w="815339" h="265430">
                  <a:moveTo>
                    <a:pt x="0" y="264904"/>
                  </a:moveTo>
                  <a:lnTo>
                    <a:pt x="815293" y="0"/>
                  </a:lnTo>
                  <a:lnTo>
                    <a:pt x="0" y="264904"/>
                  </a:lnTo>
                  <a:close/>
                </a:path>
              </a:pathLst>
            </a:custGeom>
            <a:solidFill>
              <a:srgbClr val="0F9517"/>
            </a:solidFill>
          </p:spPr>
          <p:txBody>
            <a:bodyPr wrap="square" lIns="0" tIns="0" rIns="0" bIns="0" rtlCol="0"/>
            <a:lstStyle/>
            <a:p>
              <a:endParaRPr sz="1634"/>
            </a:p>
          </p:txBody>
        </p:sp>
        <p:sp>
          <p:nvSpPr>
            <p:cNvPr id="23" name="object 23"/>
            <p:cNvSpPr/>
            <p:nvPr/>
          </p:nvSpPr>
          <p:spPr>
            <a:xfrm>
              <a:off x="4422774" y="1929018"/>
              <a:ext cx="815340" cy="265430"/>
            </a:xfrm>
            <a:custGeom>
              <a:avLst/>
              <a:gdLst/>
              <a:ahLst/>
              <a:cxnLst/>
              <a:rect l="l" t="t" r="r" b="b"/>
              <a:pathLst>
                <a:path w="815339" h="265430">
                  <a:moveTo>
                    <a:pt x="0" y="264904"/>
                  </a:moveTo>
                  <a:lnTo>
                    <a:pt x="815293" y="0"/>
                  </a:lnTo>
                  <a:lnTo>
                    <a:pt x="0" y="264904"/>
                  </a:lnTo>
                </a:path>
              </a:pathLst>
            </a:custGeom>
            <a:ln w="9524">
              <a:solidFill>
                <a:srgbClr val="FFFFFF"/>
              </a:solidFill>
            </a:ln>
          </p:spPr>
          <p:txBody>
            <a:bodyPr wrap="square" lIns="0" tIns="0" rIns="0" bIns="0" rtlCol="0"/>
            <a:lstStyle/>
            <a:p>
              <a:endParaRPr sz="1634"/>
            </a:p>
          </p:txBody>
        </p:sp>
        <p:sp>
          <p:nvSpPr>
            <p:cNvPr id="24" name="object 24"/>
            <p:cNvSpPr/>
            <p:nvPr/>
          </p:nvSpPr>
          <p:spPr>
            <a:xfrm>
              <a:off x="4422774" y="1587755"/>
              <a:ext cx="815340" cy="606425"/>
            </a:xfrm>
            <a:custGeom>
              <a:avLst/>
              <a:gdLst/>
              <a:ahLst/>
              <a:cxnLst/>
              <a:rect l="l" t="t" r="r" b="b"/>
              <a:pathLst>
                <a:path w="815339" h="606425">
                  <a:moveTo>
                    <a:pt x="0" y="606167"/>
                  </a:moveTo>
                  <a:lnTo>
                    <a:pt x="606167" y="0"/>
                  </a:lnTo>
                  <a:lnTo>
                    <a:pt x="640868" y="36795"/>
                  </a:lnTo>
                  <a:lnTo>
                    <a:pt x="673229" y="75436"/>
                  </a:lnTo>
                  <a:lnTo>
                    <a:pt x="703248" y="115922"/>
                  </a:lnTo>
                  <a:lnTo>
                    <a:pt x="730925" y="158255"/>
                  </a:lnTo>
                  <a:lnTo>
                    <a:pt x="756078" y="202134"/>
                  </a:lnTo>
                  <a:lnTo>
                    <a:pt x="778524" y="247262"/>
                  </a:lnTo>
                  <a:lnTo>
                    <a:pt x="798262" y="293638"/>
                  </a:lnTo>
                  <a:lnTo>
                    <a:pt x="815293" y="341262"/>
                  </a:lnTo>
                  <a:lnTo>
                    <a:pt x="0" y="606167"/>
                  </a:lnTo>
                  <a:close/>
                </a:path>
              </a:pathLst>
            </a:custGeom>
            <a:solidFill>
              <a:srgbClr val="FF9900"/>
            </a:solidFill>
          </p:spPr>
          <p:txBody>
            <a:bodyPr wrap="square" lIns="0" tIns="0" rIns="0" bIns="0" rtlCol="0"/>
            <a:lstStyle/>
            <a:p>
              <a:endParaRPr sz="1634"/>
            </a:p>
          </p:txBody>
        </p:sp>
        <p:sp>
          <p:nvSpPr>
            <p:cNvPr id="25" name="object 25"/>
            <p:cNvSpPr/>
            <p:nvPr/>
          </p:nvSpPr>
          <p:spPr>
            <a:xfrm>
              <a:off x="4422774" y="1587755"/>
              <a:ext cx="815340" cy="606425"/>
            </a:xfrm>
            <a:custGeom>
              <a:avLst/>
              <a:gdLst/>
              <a:ahLst/>
              <a:cxnLst/>
              <a:rect l="l" t="t" r="r" b="b"/>
              <a:pathLst>
                <a:path w="815339" h="606425">
                  <a:moveTo>
                    <a:pt x="0" y="606167"/>
                  </a:moveTo>
                  <a:lnTo>
                    <a:pt x="606167" y="0"/>
                  </a:lnTo>
                  <a:lnTo>
                    <a:pt x="640868" y="36795"/>
                  </a:lnTo>
                  <a:lnTo>
                    <a:pt x="673229" y="75436"/>
                  </a:lnTo>
                  <a:lnTo>
                    <a:pt x="703248" y="115922"/>
                  </a:lnTo>
                  <a:lnTo>
                    <a:pt x="730925" y="158255"/>
                  </a:lnTo>
                  <a:lnTo>
                    <a:pt x="756078" y="202134"/>
                  </a:lnTo>
                  <a:lnTo>
                    <a:pt x="778524" y="247262"/>
                  </a:lnTo>
                  <a:lnTo>
                    <a:pt x="798262" y="293638"/>
                  </a:lnTo>
                  <a:lnTo>
                    <a:pt x="815293" y="341262"/>
                  </a:lnTo>
                  <a:lnTo>
                    <a:pt x="0" y="606167"/>
                  </a:lnTo>
                </a:path>
              </a:pathLst>
            </a:custGeom>
            <a:ln w="9524">
              <a:solidFill>
                <a:srgbClr val="FFFFFF"/>
              </a:solidFill>
            </a:ln>
          </p:spPr>
          <p:txBody>
            <a:bodyPr wrap="square" lIns="0" tIns="0" rIns="0" bIns="0" rtlCol="0"/>
            <a:lstStyle/>
            <a:p>
              <a:endParaRPr sz="1634"/>
            </a:p>
          </p:txBody>
        </p:sp>
        <p:sp>
          <p:nvSpPr>
            <p:cNvPr id="26" name="object 26"/>
            <p:cNvSpPr/>
            <p:nvPr/>
          </p:nvSpPr>
          <p:spPr>
            <a:xfrm>
              <a:off x="4422774" y="1430107"/>
              <a:ext cx="606425" cy="763905"/>
            </a:xfrm>
            <a:custGeom>
              <a:avLst/>
              <a:gdLst/>
              <a:ahLst/>
              <a:cxnLst/>
              <a:rect l="l" t="t" r="r" b="b"/>
              <a:pathLst>
                <a:path w="606425" h="763905">
                  <a:moveTo>
                    <a:pt x="0" y="763815"/>
                  </a:moveTo>
                  <a:lnTo>
                    <a:pt x="389183" y="0"/>
                  </a:lnTo>
                  <a:lnTo>
                    <a:pt x="436575" y="26030"/>
                  </a:lnTo>
                  <a:lnTo>
                    <a:pt x="481969" y="54811"/>
                  </a:lnTo>
                  <a:lnTo>
                    <a:pt x="525366" y="86340"/>
                  </a:lnTo>
                  <a:lnTo>
                    <a:pt x="566765" y="120619"/>
                  </a:lnTo>
                  <a:lnTo>
                    <a:pt x="606167" y="157648"/>
                  </a:lnTo>
                  <a:lnTo>
                    <a:pt x="0" y="763815"/>
                  </a:lnTo>
                  <a:close/>
                </a:path>
              </a:pathLst>
            </a:custGeom>
            <a:solidFill>
              <a:srgbClr val="DB3812"/>
            </a:solidFill>
          </p:spPr>
          <p:txBody>
            <a:bodyPr wrap="square" lIns="0" tIns="0" rIns="0" bIns="0" rtlCol="0"/>
            <a:lstStyle/>
            <a:p>
              <a:endParaRPr sz="1634"/>
            </a:p>
          </p:txBody>
        </p:sp>
        <p:sp>
          <p:nvSpPr>
            <p:cNvPr id="27" name="object 27"/>
            <p:cNvSpPr/>
            <p:nvPr/>
          </p:nvSpPr>
          <p:spPr>
            <a:xfrm>
              <a:off x="4422774" y="1430107"/>
              <a:ext cx="606425" cy="763905"/>
            </a:xfrm>
            <a:custGeom>
              <a:avLst/>
              <a:gdLst/>
              <a:ahLst/>
              <a:cxnLst/>
              <a:rect l="l" t="t" r="r" b="b"/>
              <a:pathLst>
                <a:path w="606425" h="763905">
                  <a:moveTo>
                    <a:pt x="0" y="763815"/>
                  </a:moveTo>
                  <a:lnTo>
                    <a:pt x="389183" y="0"/>
                  </a:lnTo>
                  <a:lnTo>
                    <a:pt x="436575" y="26030"/>
                  </a:lnTo>
                  <a:lnTo>
                    <a:pt x="481969" y="54811"/>
                  </a:lnTo>
                  <a:lnTo>
                    <a:pt x="525366" y="86340"/>
                  </a:lnTo>
                  <a:lnTo>
                    <a:pt x="566765" y="120619"/>
                  </a:lnTo>
                  <a:lnTo>
                    <a:pt x="606167" y="157648"/>
                  </a:lnTo>
                  <a:lnTo>
                    <a:pt x="0" y="763815"/>
                  </a:lnTo>
                </a:path>
              </a:pathLst>
            </a:custGeom>
            <a:ln w="9524">
              <a:solidFill>
                <a:srgbClr val="FFFFFF"/>
              </a:solidFill>
            </a:ln>
          </p:spPr>
          <p:txBody>
            <a:bodyPr wrap="square" lIns="0" tIns="0" rIns="0" bIns="0" rtlCol="0"/>
            <a:lstStyle/>
            <a:p>
              <a:endParaRPr sz="1634"/>
            </a:p>
          </p:txBody>
        </p:sp>
        <p:sp>
          <p:nvSpPr>
            <p:cNvPr id="28" name="object 28"/>
            <p:cNvSpPr/>
            <p:nvPr/>
          </p:nvSpPr>
          <p:spPr>
            <a:xfrm>
              <a:off x="3565565" y="1336737"/>
              <a:ext cx="1714500" cy="1714500"/>
            </a:xfrm>
            <a:custGeom>
              <a:avLst/>
              <a:gdLst/>
              <a:ahLst/>
              <a:cxnLst/>
              <a:rect l="l" t="t" r="r" b="b"/>
              <a:pathLst>
                <a:path w="1714500" h="1714500">
                  <a:moveTo>
                    <a:pt x="861416" y="1714425"/>
                  </a:moveTo>
                  <a:lnTo>
                    <a:pt x="815145" y="1713402"/>
                  </a:lnTo>
                  <a:lnTo>
                    <a:pt x="768996" y="1709884"/>
                  </a:lnTo>
                  <a:lnTo>
                    <a:pt x="723105" y="1703881"/>
                  </a:lnTo>
                  <a:lnTo>
                    <a:pt x="677604" y="1695409"/>
                  </a:lnTo>
                  <a:lnTo>
                    <a:pt x="632627" y="1684494"/>
                  </a:lnTo>
                  <a:lnTo>
                    <a:pt x="588304" y="1671168"/>
                  </a:lnTo>
                  <a:lnTo>
                    <a:pt x="544766" y="1655469"/>
                  </a:lnTo>
                  <a:lnTo>
                    <a:pt x="502138" y="1637443"/>
                  </a:lnTo>
                  <a:lnTo>
                    <a:pt x="460545" y="1617142"/>
                  </a:lnTo>
                  <a:lnTo>
                    <a:pt x="420108" y="1594627"/>
                  </a:lnTo>
                  <a:lnTo>
                    <a:pt x="380945" y="1569962"/>
                  </a:lnTo>
                  <a:lnTo>
                    <a:pt x="343171" y="1543219"/>
                  </a:lnTo>
                  <a:lnTo>
                    <a:pt x="306895" y="1514477"/>
                  </a:lnTo>
                  <a:lnTo>
                    <a:pt x="272223" y="1483819"/>
                  </a:lnTo>
                  <a:lnTo>
                    <a:pt x="239256" y="1451334"/>
                  </a:lnTo>
                  <a:lnTo>
                    <a:pt x="208091" y="1417117"/>
                  </a:lnTo>
                  <a:lnTo>
                    <a:pt x="178817" y="1381268"/>
                  </a:lnTo>
                  <a:lnTo>
                    <a:pt x="151521" y="1343892"/>
                  </a:lnTo>
                  <a:lnTo>
                    <a:pt x="126282" y="1305097"/>
                  </a:lnTo>
                  <a:lnTo>
                    <a:pt x="103174" y="1264996"/>
                  </a:lnTo>
                  <a:lnTo>
                    <a:pt x="82263" y="1223706"/>
                  </a:lnTo>
                  <a:lnTo>
                    <a:pt x="63612" y="1181348"/>
                  </a:lnTo>
                  <a:lnTo>
                    <a:pt x="47273" y="1138046"/>
                  </a:lnTo>
                  <a:lnTo>
                    <a:pt x="33295" y="1093924"/>
                  </a:lnTo>
                  <a:lnTo>
                    <a:pt x="21719" y="1049113"/>
                  </a:lnTo>
                  <a:lnTo>
                    <a:pt x="12579" y="1003742"/>
                  </a:lnTo>
                  <a:lnTo>
                    <a:pt x="5900" y="957944"/>
                  </a:lnTo>
                  <a:lnTo>
                    <a:pt x="1703" y="911852"/>
                  </a:lnTo>
                  <a:lnTo>
                    <a:pt x="0" y="865601"/>
                  </a:lnTo>
                  <a:lnTo>
                    <a:pt x="85" y="842457"/>
                  </a:lnTo>
                  <a:lnTo>
                    <a:pt x="2129" y="796220"/>
                  </a:lnTo>
                  <a:lnTo>
                    <a:pt x="6665" y="750160"/>
                  </a:lnTo>
                  <a:lnTo>
                    <a:pt x="13681" y="704413"/>
                  </a:lnTo>
                  <a:lnTo>
                    <a:pt x="23155" y="659110"/>
                  </a:lnTo>
                  <a:lnTo>
                    <a:pt x="35061" y="614385"/>
                  </a:lnTo>
                  <a:lnTo>
                    <a:pt x="49363" y="570368"/>
                  </a:lnTo>
                  <a:lnTo>
                    <a:pt x="66020" y="527187"/>
                  </a:lnTo>
                  <a:lnTo>
                    <a:pt x="84983" y="484967"/>
                  </a:lnTo>
                  <a:lnTo>
                    <a:pt x="106197" y="443833"/>
                  </a:lnTo>
                  <a:lnTo>
                    <a:pt x="129600" y="403903"/>
                  </a:lnTo>
                  <a:lnTo>
                    <a:pt x="155124" y="365295"/>
                  </a:lnTo>
                  <a:lnTo>
                    <a:pt x="182695" y="328121"/>
                  </a:lnTo>
                  <a:lnTo>
                    <a:pt x="212231" y="292488"/>
                  </a:lnTo>
                  <a:lnTo>
                    <a:pt x="243648" y="258502"/>
                  </a:lnTo>
                  <a:lnTo>
                    <a:pt x="276853" y="226261"/>
                  </a:lnTo>
                  <a:lnTo>
                    <a:pt x="311750" y="195858"/>
                  </a:lnTo>
                  <a:lnTo>
                    <a:pt x="348236" y="167384"/>
                  </a:lnTo>
                  <a:lnTo>
                    <a:pt x="386207" y="140920"/>
                  </a:lnTo>
                  <a:lnTo>
                    <a:pt x="425550" y="116544"/>
                  </a:lnTo>
                  <a:lnTo>
                    <a:pt x="466151" y="94327"/>
                  </a:lnTo>
                  <a:lnTo>
                    <a:pt x="507893" y="74334"/>
                  </a:lnTo>
                  <a:lnTo>
                    <a:pt x="550652" y="56622"/>
                  </a:lnTo>
                  <a:lnTo>
                    <a:pt x="594305" y="41244"/>
                  </a:lnTo>
                  <a:lnTo>
                    <a:pt x="638725" y="28244"/>
                  </a:lnTo>
                  <a:lnTo>
                    <a:pt x="683781" y="17661"/>
                  </a:lnTo>
                  <a:lnTo>
                    <a:pt x="729343" y="9525"/>
                  </a:lnTo>
                  <a:lnTo>
                    <a:pt x="775277" y="3859"/>
                  </a:lnTo>
                  <a:lnTo>
                    <a:pt x="821450" y="681"/>
                  </a:lnTo>
                  <a:lnTo>
                    <a:pt x="867728" y="0"/>
                  </a:lnTo>
                  <a:lnTo>
                    <a:pt x="890864" y="596"/>
                  </a:lnTo>
                  <a:lnTo>
                    <a:pt x="937045" y="3661"/>
                  </a:lnTo>
                  <a:lnTo>
                    <a:pt x="982993" y="9213"/>
                  </a:lnTo>
                  <a:lnTo>
                    <a:pt x="1028574" y="17238"/>
                  </a:lnTo>
                  <a:lnTo>
                    <a:pt x="1073657" y="27711"/>
                  </a:lnTo>
                  <a:lnTo>
                    <a:pt x="1118107" y="40601"/>
                  </a:lnTo>
                  <a:lnTo>
                    <a:pt x="1161798" y="55872"/>
                  </a:lnTo>
                  <a:lnTo>
                    <a:pt x="1204601" y="73479"/>
                  </a:lnTo>
                  <a:lnTo>
                    <a:pt x="1246392" y="93370"/>
                  </a:lnTo>
                  <a:lnTo>
                    <a:pt x="857208" y="857185"/>
                  </a:lnTo>
                  <a:lnTo>
                    <a:pt x="1714458" y="857185"/>
                  </a:lnTo>
                  <a:lnTo>
                    <a:pt x="1713208" y="903451"/>
                  </a:lnTo>
                  <a:lnTo>
                    <a:pt x="1709464" y="949581"/>
                  </a:lnTo>
                  <a:lnTo>
                    <a:pt x="1703235" y="995443"/>
                  </a:lnTo>
                  <a:lnTo>
                    <a:pt x="1694540" y="1040901"/>
                  </a:lnTo>
                  <a:lnTo>
                    <a:pt x="1683405" y="1085824"/>
                  </a:lnTo>
                  <a:lnTo>
                    <a:pt x="1669861" y="1130081"/>
                  </a:lnTo>
                  <a:lnTo>
                    <a:pt x="1653949" y="1173542"/>
                  </a:lnTo>
                  <a:lnTo>
                    <a:pt x="1635714" y="1216081"/>
                  </a:lnTo>
                  <a:lnTo>
                    <a:pt x="1615209" y="1257574"/>
                  </a:lnTo>
                  <a:lnTo>
                    <a:pt x="1592496" y="1297899"/>
                  </a:lnTo>
                  <a:lnTo>
                    <a:pt x="1567639" y="1336940"/>
                  </a:lnTo>
                  <a:lnTo>
                    <a:pt x="1540711" y="1374583"/>
                  </a:lnTo>
                  <a:lnTo>
                    <a:pt x="1511791" y="1410718"/>
                  </a:lnTo>
                  <a:lnTo>
                    <a:pt x="1480963" y="1445239"/>
                  </a:lnTo>
                  <a:lnTo>
                    <a:pt x="1448316" y="1478045"/>
                  </a:lnTo>
                  <a:lnTo>
                    <a:pt x="1413947" y="1509043"/>
                  </a:lnTo>
                  <a:lnTo>
                    <a:pt x="1377955" y="1538140"/>
                  </a:lnTo>
                  <a:lnTo>
                    <a:pt x="1340445" y="1565252"/>
                  </a:lnTo>
                  <a:lnTo>
                    <a:pt x="1301526" y="1590300"/>
                  </a:lnTo>
                  <a:lnTo>
                    <a:pt x="1261313" y="1613212"/>
                  </a:lnTo>
                  <a:lnTo>
                    <a:pt x="1219921" y="1633920"/>
                  </a:lnTo>
                  <a:lnTo>
                    <a:pt x="1177472" y="1652363"/>
                  </a:lnTo>
                  <a:lnTo>
                    <a:pt x="1134090" y="1668489"/>
                  </a:lnTo>
                  <a:lnTo>
                    <a:pt x="1089900" y="1682250"/>
                  </a:lnTo>
                  <a:lnTo>
                    <a:pt x="1045032" y="1693605"/>
                  </a:lnTo>
                  <a:lnTo>
                    <a:pt x="999617" y="1702523"/>
                  </a:lnTo>
                  <a:lnTo>
                    <a:pt x="953787" y="1708977"/>
                  </a:lnTo>
                  <a:lnTo>
                    <a:pt x="907675" y="1712948"/>
                  </a:lnTo>
                  <a:lnTo>
                    <a:pt x="884555" y="1713999"/>
                  </a:lnTo>
                  <a:lnTo>
                    <a:pt x="861416" y="1714425"/>
                  </a:lnTo>
                  <a:close/>
                </a:path>
              </a:pathLst>
            </a:custGeom>
            <a:solidFill>
              <a:srgbClr val="3366CC"/>
            </a:solidFill>
          </p:spPr>
          <p:txBody>
            <a:bodyPr wrap="square" lIns="0" tIns="0" rIns="0" bIns="0" rtlCol="0"/>
            <a:lstStyle/>
            <a:p>
              <a:endParaRPr sz="1634"/>
            </a:p>
          </p:txBody>
        </p:sp>
        <p:sp>
          <p:nvSpPr>
            <p:cNvPr id="29" name="object 29"/>
            <p:cNvSpPr/>
            <p:nvPr/>
          </p:nvSpPr>
          <p:spPr>
            <a:xfrm>
              <a:off x="3565530" y="1336673"/>
              <a:ext cx="1714500" cy="1714500"/>
            </a:xfrm>
            <a:custGeom>
              <a:avLst/>
              <a:gdLst/>
              <a:ahLst/>
              <a:cxnLst/>
              <a:rect l="l" t="t" r="r" b="b"/>
              <a:pathLst>
                <a:path w="1714500" h="1714500">
                  <a:moveTo>
                    <a:pt x="857244" y="857249"/>
                  </a:moveTo>
                  <a:lnTo>
                    <a:pt x="1714494" y="857249"/>
                  </a:lnTo>
                  <a:lnTo>
                    <a:pt x="1714415" y="868822"/>
                  </a:lnTo>
                  <a:lnTo>
                    <a:pt x="1714181" y="880390"/>
                  </a:lnTo>
                  <a:lnTo>
                    <a:pt x="1711683" y="926605"/>
                  </a:lnTo>
                  <a:lnTo>
                    <a:pt x="1706694" y="972618"/>
                  </a:lnTo>
                  <a:lnTo>
                    <a:pt x="1699230" y="1018295"/>
                  </a:lnTo>
                  <a:lnTo>
                    <a:pt x="1689311" y="1063502"/>
                  </a:lnTo>
                  <a:lnTo>
                    <a:pt x="1676967" y="1108108"/>
                  </a:lnTo>
                  <a:lnTo>
                    <a:pt x="1662234" y="1151983"/>
                  </a:lnTo>
                  <a:lnTo>
                    <a:pt x="1645154" y="1194998"/>
                  </a:lnTo>
                  <a:lnTo>
                    <a:pt x="1625777" y="1237030"/>
                  </a:lnTo>
                  <a:lnTo>
                    <a:pt x="1604160" y="1277954"/>
                  </a:lnTo>
                  <a:lnTo>
                    <a:pt x="1580366" y="1317652"/>
                  </a:lnTo>
                  <a:lnTo>
                    <a:pt x="1554465" y="1356008"/>
                  </a:lnTo>
                  <a:lnTo>
                    <a:pt x="1526530" y="1392910"/>
                  </a:lnTo>
                  <a:lnTo>
                    <a:pt x="1496645" y="1428250"/>
                  </a:lnTo>
                  <a:lnTo>
                    <a:pt x="1464896" y="1461926"/>
                  </a:lnTo>
                  <a:lnTo>
                    <a:pt x="1431376" y="1493840"/>
                  </a:lnTo>
                  <a:lnTo>
                    <a:pt x="1396183" y="1523898"/>
                  </a:lnTo>
                  <a:lnTo>
                    <a:pt x="1359418" y="1552013"/>
                  </a:lnTo>
                  <a:lnTo>
                    <a:pt x="1321190" y="1578103"/>
                  </a:lnTo>
                  <a:lnTo>
                    <a:pt x="1281610" y="1602091"/>
                  </a:lnTo>
                  <a:lnTo>
                    <a:pt x="1240792" y="1623909"/>
                  </a:lnTo>
                  <a:lnTo>
                    <a:pt x="1198857" y="1643492"/>
                  </a:lnTo>
                  <a:lnTo>
                    <a:pt x="1155925" y="1660783"/>
                  </a:lnTo>
                  <a:lnTo>
                    <a:pt x="1112123" y="1675731"/>
                  </a:lnTo>
                  <a:lnTo>
                    <a:pt x="1067578" y="1688294"/>
                  </a:lnTo>
                  <a:lnTo>
                    <a:pt x="1022421" y="1698435"/>
                  </a:lnTo>
                  <a:lnTo>
                    <a:pt x="976781" y="1706123"/>
                  </a:lnTo>
                  <a:lnTo>
                    <a:pt x="930793" y="1711338"/>
                  </a:lnTo>
                  <a:lnTo>
                    <a:pt x="884591" y="1714063"/>
                  </a:lnTo>
                  <a:lnTo>
                    <a:pt x="861451" y="1714489"/>
                  </a:lnTo>
                  <a:lnTo>
                    <a:pt x="849878" y="1714467"/>
                  </a:lnTo>
                  <a:lnTo>
                    <a:pt x="803625" y="1712820"/>
                  </a:lnTo>
                  <a:lnTo>
                    <a:pt x="757528" y="1708680"/>
                  </a:lnTo>
                  <a:lnTo>
                    <a:pt x="711722" y="1702057"/>
                  </a:lnTo>
                  <a:lnTo>
                    <a:pt x="666340" y="1692972"/>
                  </a:lnTo>
                  <a:lnTo>
                    <a:pt x="621514" y="1681451"/>
                  </a:lnTo>
                  <a:lnTo>
                    <a:pt x="577376" y="1667527"/>
                  </a:lnTo>
                  <a:lnTo>
                    <a:pt x="534053" y="1651242"/>
                  </a:lnTo>
                  <a:lnTo>
                    <a:pt x="491672" y="1632642"/>
                  </a:lnTo>
                  <a:lnTo>
                    <a:pt x="450357" y="1611782"/>
                  </a:lnTo>
                  <a:lnTo>
                    <a:pt x="410228" y="1588723"/>
                  </a:lnTo>
                  <a:lnTo>
                    <a:pt x="371402" y="1563531"/>
                  </a:lnTo>
                  <a:lnTo>
                    <a:pt x="333992" y="1536281"/>
                  </a:lnTo>
                  <a:lnTo>
                    <a:pt x="298107" y="1507052"/>
                  </a:lnTo>
                  <a:lnTo>
                    <a:pt x="263852" y="1475928"/>
                  </a:lnTo>
                  <a:lnTo>
                    <a:pt x="231327" y="1443001"/>
                  </a:lnTo>
                  <a:lnTo>
                    <a:pt x="200626" y="1408367"/>
                  </a:lnTo>
                  <a:lnTo>
                    <a:pt x="171840" y="1372126"/>
                  </a:lnTo>
                  <a:lnTo>
                    <a:pt x="145051" y="1334385"/>
                  </a:lnTo>
                  <a:lnTo>
                    <a:pt x="120338" y="1295253"/>
                  </a:lnTo>
                  <a:lnTo>
                    <a:pt x="97773" y="1254843"/>
                  </a:lnTo>
                  <a:lnTo>
                    <a:pt x="77421" y="1213275"/>
                  </a:lnTo>
                  <a:lnTo>
                    <a:pt x="59343" y="1170669"/>
                  </a:lnTo>
                  <a:lnTo>
                    <a:pt x="43591" y="1127150"/>
                  </a:lnTo>
                  <a:lnTo>
                    <a:pt x="30210" y="1082844"/>
                  </a:lnTo>
                  <a:lnTo>
                    <a:pt x="19240" y="1037880"/>
                  </a:lnTo>
                  <a:lnTo>
                    <a:pt x="10713" y="992390"/>
                  </a:lnTo>
                  <a:lnTo>
                    <a:pt x="4653" y="946506"/>
                  </a:lnTo>
                  <a:lnTo>
                    <a:pt x="1079" y="900362"/>
                  </a:lnTo>
                  <a:lnTo>
                    <a:pt x="0" y="854092"/>
                  </a:lnTo>
                  <a:lnTo>
                    <a:pt x="120" y="842521"/>
                  </a:lnTo>
                  <a:lnTo>
                    <a:pt x="2164" y="796284"/>
                  </a:lnTo>
                  <a:lnTo>
                    <a:pt x="6701" y="750224"/>
                  </a:lnTo>
                  <a:lnTo>
                    <a:pt x="13716" y="704477"/>
                  </a:lnTo>
                  <a:lnTo>
                    <a:pt x="23191" y="659174"/>
                  </a:lnTo>
                  <a:lnTo>
                    <a:pt x="35097" y="614449"/>
                  </a:lnTo>
                  <a:lnTo>
                    <a:pt x="49399" y="570432"/>
                  </a:lnTo>
                  <a:lnTo>
                    <a:pt x="66056" y="527251"/>
                  </a:lnTo>
                  <a:lnTo>
                    <a:pt x="85019" y="485031"/>
                  </a:lnTo>
                  <a:lnTo>
                    <a:pt x="106233" y="443897"/>
                  </a:lnTo>
                  <a:lnTo>
                    <a:pt x="129636" y="403967"/>
                  </a:lnTo>
                  <a:lnTo>
                    <a:pt x="155160" y="365359"/>
                  </a:lnTo>
                  <a:lnTo>
                    <a:pt x="182730" y="328184"/>
                  </a:lnTo>
                  <a:lnTo>
                    <a:pt x="212267" y="292552"/>
                  </a:lnTo>
                  <a:lnTo>
                    <a:pt x="243683" y="258566"/>
                  </a:lnTo>
                  <a:lnTo>
                    <a:pt x="276888" y="226324"/>
                  </a:lnTo>
                  <a:lnTo>
                    <a:pt x="311785" y="195922"/>
                  </a:lnTo>
                  <a:lnTo>
                    <a:pt x="348272" y="167448"/>
                  </a:lnTo>
                  <a:lnTo>
                    <a:pt x="386242" y="140984"/>
                  </a:lnTo>
                  <a:lnTo>
                    <a:pt x="425585" y="116608"/>
                  </a:lnTo>
                  <a:lnTo>
                    <a:pt x="466187" y="94391"/>
                  </a:lnTo>
                  <a:lnTo>
                    <a:pt x="507928" y="74397"/>
                  </a:lnTo>
                  <a:lnTo>
                    <a:pt x="550688" y="56686"/>
                  </a:lnTo>
                  <a:lnTo>
                    <a:pt x="594341" y="41308"/>
                  </a:lnTo>
                  <a:lnTo>
                    <a:pt x="638760" y="28308"/>
                  </a:lnTo>
                  <a:lnTo>
                    <a:pt x="683816" y="17725"/>
                  </a:lnTo>
                  <a:lnTo>
                    <a:pt x="729378" y="9589"/>
                  </a:lnTo>
                  <a:lnTo>
                    <a:pt x="775312" y="3923"/>
                  </a:lnTo>
                  <a:lnTo>
                    <a:pt x="821486" y="745"/>
                  </a:lnTo>
                  <a:lnTo>
                    <a:pt x="856193" y="0"/>
                  </a:lnTo>
                  <a:lnTo>
                    <a:pt x="867763" y="63"/>
                  </a:lnTo>
                  <a:lnTo>
                    <a:pt x="914010" y="1880"/>
                  </a:lnTo>
                  <a:lnTo>
                    <a:pt x="960092" y="6191"/>
                  </a:lnTo>
                  <a:lnTo>
                    <a:pt x="1005873" y="12982"/>
                  </a:lnTo>
                  <a:lnTo>
                    <a:pt x="1051222" y="22234"/>
                  </a:lnTo>
                  <a:lnTo>
                    <a:pt x="1096004" y="33920"/>
                  </a:lnTo>
                  <a:lnTo>
                    <a:pt x="1140091" y="48006"/>
                  </a:lnTo>
                  <a:lnTo>
                    <a:pt x="1183354" y="64450"/>
                  </a:lnTo>
                  <a:lnTo>
                    <a:pt x="1225666" y="83206"/>
                  </a:lnTo>
                  <a:lnTo>
                    <a:pt x="857244" y="857249"/>
                  </a:lnTo>
                </a:path>
              </a:pathLst>
            </a:custGeom>
            <a:ln w="9524">
              <a:solidFill>
                <a:srgbClr val="FFFFFF"/>
              </a:solidFill>
            </a:ln>
          </p:spPr>
          <p:txBody>
            <a:bodyPr wrap="square" lIns="0" tIns="0" rIns="0" bIns="0" rtlCol="0"/>
            <a:lstStyle/>
            <a:p>
              <a:endParaRPr sz="1634"/>
            </a:p>
          </p:txBody>
        </p:sp>
      </p:grpSp>
      <p:sp>
        <p:nvSpPr>
          <p:cNvPr id="30" name="object 30"/>
          <p:cNvSpPr txBox="1"/>
          <p:nvPr/>
        </p:nvSpPr>
        <p:spPr>
          <a:xfrm>
            <a:off x="4660462" y="5813407"/>
            <a:ext cx="317543" cy="137379"/>
          </a:xfrm>
          <a:prstGeom prst="rect">
            <a:avLst/>
          </a:prstGeom>
        </p:spPr>
        <p:txBody>
          <a:bodyPr vert="horz" wrap="square" lIns="0" tIns="11526" rIns="0" bIns="0" rtlCol="0">
            <a:spAutoFit/>
          </a:bodyPr>
          <a:lstStyle/>
          <a:p>
            <a:pPr marL="11527">
              <a:spcBef>
                <a:spcPts val="91"/>
              </a:spcBef>
            </a:pPr>
            <a:r>
              <a:rPr sz="817" dirty="0">
                <a:solidFill>
                  <a:srgbClr val="FFFFFF"/>
                </a:solidFill>
                <a:latin typeface="Arial"/>
                <a:cs typeface="Arial"/>
              </a:rPr>
              <a:t>82.5%</a:t>
            </a:r>
            <a:endParaRPr sz="817">
              <a:latin typeface="Arial"/>
              <a:cs typeface="Arial"/>
            </a:endParaRPr>
          </a:p>
        </p:txBody>
      </p:sp>
      <p:sp>
        <p:nvSpPr>
          <p:cNvPr id="60" name="object 60"/>
          <p:cNvSpPr txBox="1">
            <a:spLocks noGrp="1"/>
          </p:cNvSpPr>
          <p:nvPr>
            <p:ph type="sldNum" sz="quarter" idx="7"/>
          </p:nvPr>
        </p:nvSpPr>
        <p:spPr>
          <a:xfrm>
            <a:off x="10075069" y="7251700"/>
            <a:ext cx="282575" cy="127000"/>
          </a:xfrm>
          <a:prstGeom prst="rect">
            <a:avLst/>
          </a:prstGeom>
        </p:spPr>
        <p:txBody>
          <a:bodyPr vert="horz" wrap="square" lIns="0" tIns="0" rIns="0" bIns="0" rtlCol="0">
            <a:spAutoFit/>
          </a:bodyPr>
          <a:lstStyle>
            <a:defPPr>
              <a:defRPr lang="en-US"/>
            </a:defPPr>
            <a:lvl1pPr marL="0" algn="l" defTabSz="914400" rtl="0" eaLnBrk="1" latinLnBrk="0" hangingPunct="1">
              <a:defRPr sz="800" b="0" i="0" kern="1200">
                <a:solidFill>
                  <a:schemeClr val="tx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860"/>
              </a:lnSpc>
            </a:pPr>
            <a:fld id="{81D60167-4931-47E6-BA6A-407CBD079E47}" type="slidenum">
              <a:rPr lang="en-GB" smtClean="0"/>
              <a:pPr marL="38100">
                <a:lnSpc>
                  <a:spcPts val="860"/>
                </a:lnSpc>
              </a:pPr>
              <a:t>28</a:t>
            </a:fld>
            <a:r>
              <a:rPr lang="en-GB" spc="-5"/>
              <a:t>/</a:t>
            </a:r>
            <a:r>
              <a:rPr lang="en-GB"/>
              <a:t>17</a:t>
            </a:r>
            <a:endParaRPr dirty="0"/>
          </a:p>
        </p:txBody>
      </p:sp>
      <p:grpSp>
        <p:nvGrpSpPr>
          <p:cNvPr id="62" name="object 5">
            <a:extLst>
              <a:ext uri="{FF2B5EF4-FFF2-40B4-BE49-F238E27FC236}">
                <a16:creationId xmlns:a16="http://schemas.microsoft.com/office/drawing/2014/main" id="{7743227B-FF6B-47B1-B11D-4F03FFE14C93}"/>
              </a:ext>
            </a:extLst>
          </p:cNvPr>
          <p:cNvGrpSpPr/>
          <p:nvPr/>
        </p:nvGrpSpPr>
        <p:grpSpPr>
          <a:xfrm>
            <a:off x="3335511" y="993822"/>
            <a:ext cx="5532504" cy="2740318"/>
            <a:chOff x="2298700" y="3956046"/>
            <a:chExt cx="6096000" cy="3019425"/>
          </a:xfrm>
        </p:grpSpPr>
        <p:sp>
          <p:nvSpPr>
            <p:cNvPr id="63" name="object 6">
              <a:extLst>
                <a:ext uri="{FF2B5EF4-FFF2-40B4-BE49-F238E27FC236}">
                  <a16:creationId xmlns:a16="http://schemas.microsoft.com/office/drawing/2014/main" id="{FFE38B36-FD7F-49E2-AAE6-AB172978E4D6}"/>
                </a:ext>
              </a:extLst>
            </p:cNvPr>
            <p:cNvSpPr/>
            <p:nvPr/>
          </p:nvSpPr>
          <p:spPr>
            <a:xfrm>
              <a:off x="2298687" y="3956049"/>
              <a:ext cx="6096000" cy="3019425"/>
            </a:xfrm>
            <a:custGeom>
              <a:avLst/>
              <a:gdLst/>
              <a:ahLst/>
              <a:cxnLst/>
              <a:rect l="l" t="t" r="r" b="b"/>
              <a:pathLst>
                <a:path w="6096000" h="3019425">
                  <a:moveTo>
                    <a:pt x="6096000" y="0"/>
                  </a:moveTo>
                  <a:lnTo>
                    <a:pt x="6086475" y="0"/>
                  </a:lnTo>
                  <a:lnTo>
                    <a:pt x="6086475" y="2943225"/>
                  </a:lnTo>
                  <a:lnTo>
                    <a:pt x="6086157" y="2949791"/>
                  </a:lnTo>
                  <a:lnTo>
                    <a:pt x="6071374" y="2985503"/>
                  </a:lnTo>
                  <a:lnTo>
                    <a:pt x="6066447" y="2990824"/>
                  </a:lnTo>
                  <a:lnTo>
                    <a:pt x="6026378" y="3009582"/>
                  </a:lnTo>
                  <a:lnTo>
                    <a:pt x="6019800" y="3009900"/>
                  </a:lnTo>
                  <a:lnTo>
                    <a:pt x="76212" y="3009900"/>
                  </a:lnTo>
                  <a:lnTo>
                    <a:pt x="39154" y="2998673"/>
                  </a:lnTo>
                  <a:lnTo>
                    <a:pt x="29552" y="2990837"/>
                  </a:lnTo>
                  <a:lnTo>
                    <a:pt x="24638" y="2985503"/>
                  </a:lnTo>
                  <a:lnTo>
                    <a:pt x="9842" y="2949791"/>
                  </a:lnTo>
                  <a:lnTo>
                    <a:pt x="9525" y="2943225"/>
                  </a:lnTo>
                  <a:lnTo>
                    <a:pt x="9525" y="0"/>
                  </a:lnTo>
                  <a:lnTo>
                    <a:pt x="0" y="0"/>
                  </a:lnTo>
                  <a:lnTo>
                    <a:pt x="0" y="2943225"/>
                  </a:lnTo>
                  <a:lnTo>
                    <a:pt x="368" y="2950730"/>
                  </a:lnTo>
                  <a:lnTo>
                    <a:pt x="17272" y="2991548"/>
                  </a:lnTo>
                  <a:lnTo>
                    <a:pt x="22364" y="2997073"/>
                  </a:lnTo>
                  <a:lnTo>
                    <a:pt x="22771" y="2997530"/>
                  </a:lnTo>
                  <a:lnTo>
                    <a:pt x="27889" y="3002165"/>
                  </a:lnTo>
                  <a:lnTo>
                    <a:pt x="68694" y="3019069"/>
                  </a:lnTo>
                  <a:lnTo>
                    <a:pt x="76187" y="3019425"/>
                  </a:lnTo>
                  <a:lnTo>
                    <a:pt x="6019825" y="3019425"/>
                  </a:lnTo>
                  <a:lnTo>
                    <a:pt x="6056630" y="3009900"/>
                  </a:lnTo>
                  <a:lnTo>
                    <a:pt x="6062142" y="3006598"/>
                  </a:lnTo>
                  <a:lnTo>
                    <a:pt x="6068123" y="3002165"/>
                  </a:lnTo>
                  <a:lnTo>
                    <a:pt x="6073178" y="2997568"/>
                  </a:lnTo>
                  <a:lnTo>
                    <a:pt x="6073686" y="2997111"/>
                  </a:lnTo>
                  <a:lnTo>
                    <a:pt x="6094552" y="2958096"/>
                  </a:lnTo>
                  <a:lnTo>
                    <a:pt x="6096000" y="2943237"/>
                  </a:lnTo>
                  <a:lnTo>
                    <a:pt x="6096000" y="0"/>
                  </a:lnTo>
                  <a:close/>
                </a:path>
              </a:pathLst>
            </a:custGeom>
            <a:solidFill>
              <a:srgbClr val="D9DBDF"/>
            </a:solidFill>
          </p:spPr>
          <p:txBody>
            <a:bodyPr wrap="square" lIns="0" tIns="0" rIns="0" bIns="0" rtlCol="0"/>
            <a:lstStyle/>
            <a:p>
              <a:endParaRPr sz="1634"/>
            </a:p>
          </p:txBody>
        </p:sp>
        <p:pic>
          <p:nvPicPr>
            <p:cNvPr id="64" name="object 7">
              <a:extLst>
                <a:ext uri="{FF2B5EF4-FFF2-40B4-BE49-F238E27FC236}">
                  <a16:creationId xmlns:a16="http://schemas.microsoft.com/office/drawing/2014/main" id="{A5AC5D60-C477-462D-8163-6C41C3C306FF}"/>
                </a:ext>
              </a:extLst>
            </p:cNvPr>
            <p:cNvPicPr/>
            <p:nvPr/>
          </p:nvPicPr>
          <p:blipFill>
            <a:blip r:embed="rId2" cstate="print"/>
            <a:stretch>
              <a:fillRect/>
            </a:stretch>
          </p:blipFill>
          <p:spPr>
            <a:xfrm>
              <a:off x="6194424" y="4927597"/>
              <a:ext cx="114300" cy="114299"/>
            </a:xfrm>
            <a:prstGeom prst="rect">
              <a:avLst/>
            </a:prstGeom>
          </p:spPr>
        </p:pic>
        <p:pic>
          <p:nvPicPr>
            <p:cNvPr id="65" name="object 8">
              <a:extLst>
                <a:ext uri="{FF2B5EF4-FFF2-40B4-BE49-F238E27FC236}">
                  <a16:creationId xmlns:a16="http://schemas.microsoft.com/office/drawing/2014/main" id="{D2DCC616-6F98-426A-AF66-490F28314C35}"/>
                </a:ext>
              </a:extLst>
            </p:cNvPr>
            <p:cNvPicPr/>
            <p:nvPr/>
          </p:nvPicPr>
          <p:blipFill>
            <a:blip r:embed="rId3" cstate="print"/>
            <a:stretch>
              <a:fillRect/>
            </a:stretch>
          </p:blipFill>
          <p:spPr>
            <a:xfrm>
              <a:off x="6194424" y="5108572"/>
              <a:ext cx="114300" cy="114299"/>
            </a:xfrm>
            <a:prstGeom prst="rect">
              <a:avLst/>
            </a:prstGeom>
          </p:spPr>
        </p:pic>
        <p:pic>
          <p:nvPicPr>
            <p:cNvPr id="66" name="object 9">
              <a:extLst>
                <a:ext uri="{FF2B5EF4-FFF2-40B4-BE49-F238E27FC236}">
                  <a16:creationId xmlns:a16="http://schemas.microsoft.com/office/drawing/2014/main" id="{31016E6C-FF1C-448C-8EC2-721E72BEE5C3}"/>
                </a:ext>
              </a:extLst>
            </p:cNvPr>
            <p:cNvPicPr/>
            <p:nvPr/>
          </p:nvPicPr>
          <p:blipFill>
            <a:blip r:embed="rId4" cstate="print"/>
            <a:stretch>
              <a:fillRect/>
            </a:stretch>
          </p:blipFill>
          <p:spPr>
            <a:xfrm>
              <a:off x="6194424" y="5289547"/>
              <a:ext cx="114300" cy="114299"/>
            </a:xfrm>
            <a:prstGeom prst="rect">
              <a:avLst/>
            </a:prstGeom>
          </p:spPr>
        </p:pic>
        <p:pic>
          <p:nvPicPr>
            <p:cNvPr id="67" name="object 10">
              <a:extLst>
                <a:ext uri="{FF2B5EF4-FFF2-40B4-BE49-F238E27FC236}">
                  <a16:creationId xmlns:a16="http://schemas.microsoft.com/office/drawing/2014/main" id="{C9F2116F-65E9-40B7-A86F-A1320EEA0EF3}"/>
                </a:ext>
              </a:extLst>
            </p:cNvPr>
            <p:cNvPicPr/>
            <p:nvPr/>
          </p:nvPicPr>
          <p:blipFill>
            <a:blip r:embed="rId5" cstate="print"/>
            <a:stretch>
              <a:fillRect/>
            </a:stretch>
          </p:blipFill>
          <p:spPr>
            <a:xfrm>
              <a:off x="6194424" y="5470522"/>
              <a:ext cx="114300" cy="114299"/>
            </a:xfrm>
            <a:prstGeom prst="rect">
              <a:avLst/>
            </a:prstGeom>
          </p:spPr>
        </p:pic>
        <p:pic>
          <p:nvPicPr>
            <p:cNvPr id="68" name="object 11">
              <a:extLst>
                <a:ext uri="{FF2B5EF4-FFF2-40B4-BE49-F238E27FC236}">
                  <a16:creationId xmlns:a16="http://schemas.microsoft.com/office/drawing/2014/main" id="{57389FE3-EE57-4F7E-9D49-CAF1F85B1B32}"/>
                </a:ext>
              </a:extLst>
            </p:cNvPr>
            <p:cNvPicPr/>
            <p:nvPr/>
          </p:nvPicPr>
          <p:blipFill>
            <a:blip r:embed="rId6" cstate="print"/>
            <a:stretch>
              <a:fillRect/>
            </a:stretch>
          </p:blipFill>
          <p:spPr>
            <a:xfrm>
              <a:off x="6194424" y="5651497"/>
              <a:ext cx="114300" cy="114299"/>
            </a:xfrm>
            <a:prstGeom prst="rect">
              <a:avLst/>
            </a:prstGeom>
          </p:spPr>
        </p:pic>
      </p:grpSp>
      <p:sp>
        <p:nvSpPr>
          <p:cNvPr id="69" name="object 13">
            <a:extLst>
              <a:ext uri="{FF2B5EF4-FFF2-40B4-BE49-F238E27FC236}">
                <a16:creationId xmlns:a16="http://schemas.microsoft.com/office/drawing/2014/main" id="{8FC58396-F828-43A3-A415-5D3145EA8EB1}"/>
              </a:ext>
            </a:extLst>
          </p:cNvPr>
          <p:cNvSpPr txBox="1"/>
          <p:nvPr/>
        </p:nvSpPr>
        <p:spPr>
          <a:xfrm>
            <a:off x="3531453" y="1099934"/>
            <a:ext cx="2320770" cy="706701"/>
          </a:xfrm>
          <a:prstGeom prst="rect">
            <a:avLst/>
          </a:prstGeom>
        </p:spPr>
        <p:txBody>
          <a:bodyPr vert="horz" wrap="square" lIns="0" tIns="11526" rIns="0" bIns="0" rtlCol="0">
            <a:spAutoFit/>
          </a:bodyPr>
          <a:lstStyle/>
          <a:p>
            <a:pPr marL="19595">
              <a:spcBef>
                <a:spcPts val="840"/>
              </a:spcBef>
            </a:pPr>
            <a:r>
              <a:rPr sz="1400" spc="45" dirty="0">
                <a:solidFill>
                  <a:srgbClr val="202024"/>
                </a:solidFill>
                <a:latin typeface="Calibri"/>
                <a:cs typeface="Calibri"/>
              </a:rPr>
              <a:t>What</a:t>
            </a:r>
            <a:r>
              <a:rPr sz="1400" spc="14" dirty="0">
                <a:solidFill>
                  <a:srgbClr val="202024"/>
                </a:solidFill>
                <a:latin typeface="Calibri"/>
                <a:cs typeface="Calibri"/>
              </a:rPr>
              <a:t> </a:t>
            </a:r>
            <a:r>
              <a:rPr sz="1400" spc="41" dirty="0">
                <a:solidFill>
                  <a:srgbClr val="202024"/>
                </a:solidFill>
                <a:latin typeface="Calibri"/>
                <a:cs typeface="Calibri"/>
              </a:rPr>
              <a:t>is</a:t>
            </a:r>
            <a:r>
              <a:rPr sz="1400" spc="18" dirty="0">
                <a:solidFill>
                  <a:srgbClr val="202024"/>
                </a:solidFill>
                <a:latin typeface="Calibri"/>
                <a:cs typeface="Calibri"/>
              </a:rPr>
              <a:t> </a:t>
            </a:r>
            <a:r>
              <a:rPr sz="1400" spc="45" dirty="0">
                <a:solidFill>
                  <a:srgbClr val="202024"/>
                </a:solidFill>
                <a:latin typeface="Calibri"/>
                <a:cs typeface="Calibri"/>
              </a:rPr>
              <a:t>your</a:t>
            </a:r>
            <a:r>
              <a:rPr sz="1400" spc="14" dirty="0">
                <a:solidFill>
                  <a:srgbClr val="202024"/>
                </a:solidFill>
                <a:latin typeface="Calibri"/>
                <a:cs typeface="Calibri"/>
              </a:rPr>
              <a:t> </a:t>
            </a:r>
            <a:r>
              <a:rPr sz="1400" spc="41" dirty="0">
                <a:solidFill>
                  <a:srgbClr val="202024"/>
                </a:solidFill>
                <a:latin typeface="Calibri"/>
                <a:cs typeface="Calibri"/>
              </a:rPr>
              <a:t>opinion</a:t>
            </a:r>
            <a:r>
              <a:rPr sz="1400" spc="18" dirty="0">
                <a:solidFill>
                  <a:srgbClr val="202024"/>
                </a:solidFill>
                <a:latin typeface="Calibri"/>
                <a:cs typeface="Calibri"/>
              </a:rPr>
              <a:t> </a:t>
            </a:r>
            <a:r>
              <a:rPr sz="1400" spc="68" dirty="0">
                <a:solidFill>
                  <a:srgbClr val="202024"/>
                </a:solidFill>
                <a:latin typeface="Calibri"/>
                <a:cs typeface="Calibri"/>
              </a:rPr>
              <a:t>of</a:t>
            </a:r>
            <a:r>
              <a:rPr sz="1400" spc="14" dirty="0">
                <a:solidFill>
                  <a:srgbClr val="202024"/>
                </a:solidFill>
                <a:latin typeface="Calibri"/>
                <a:cs typeface="Calibri"/>
              </a:rPr>
              <a:t> </a:t>
            </a:r>
            <a:r>
              <a:rPr sz="1400" spc="50" dirty="0">
                <a:solidFill>
                  <a:srgbClr val="202024"/>
                </a:solidFill>
                <a:latin typeface="Calibri"/>
                <a:cs typeface="Calibri"/>
              </a:rPr>
              <a:t>the</a:t>
            </a:r>
            <a:r>
              <a:rPr sz="1400" spc="18" dirty="0">
                <a:solidFill>
                  <a:srgbClr val="202024"/>
                </a:solidFill>
                <a:latin typeface="Calibri"/>
                <a:cs typeface="Calibri"/>
              </a:rPr>
              <a:t> </a:t>
            </a:r>
            <a:r>
              <a:rPr sz="1400" spc="54" dirty="0">
                <a:solidFill>
                  <a:srgbClr val="202024"/>
                </a:solidFill>
                <a:latin typeface="Calibri"/>
                <a:cs typeface="Calibri"/>
              </a:rPr>
              <a:t>website?</a:t>
            </a:r>
            <a:endParaRPr sz="1400" dirty="0">
              <a:latin typeface="Calibri"/>
              <a:cs typeface="Calibri"/>
            </a:endParaRPr>
          </a:p>
          <a:p>
            <a:pPr marL="19595">
              <a:spcBef>
                <a:spcPts val="803"/>
              </a:spcBef>
            </a:pPr>
            <a:r>
              <a:rPr sz="1050" spc="9" dirty="0">
                <a:solidFill>
                  <a:srgbClr val="202024"/>
                </a:solidFill>
                <a:latin typeface="Roboto"/>
                <a:cs typeface="Roboto"/>
              </a:rPr>
              <a:t>40</a:t>
            </a:r>
            <a:r>
              <a:rPr sz="1050" dirty="0">
                <a:solidFill>
                  <a:srgbClr val="202024"/>
                </a:solidFill>
                <a:latin typeface="Roboto"/>
                <a:cs typeface="Roboto"/>
              </a:rPr>
              <a:t> </a:t>
            </a:r>
            <a:r>
              <a:rPr sz="1050" spc="14" dirty="0">
                <a:solidFill>
                  <a:srgbClr val="202024"/>
                </a:solidFill>
                <a:latin typeface="Roboto"/>
                <a:cs typeface="Roboto"/>
              </a:rPr>
              <a:t>responses</a:t>
            </a:r>
            <a:endParaRPr sz="1050" dirty="0">
              <a:latin typeface="Roboto"/>
              <a:cs typeface="Roboto"/>
            </a:endParaRPr>
          </a:p>
        </p:txBody>
      </p:sp>
      <p:sp>
        <p:nvSpPr>
          <p:cNvPr id="70" name="object 71">
            <a:extLst>
              <a:ext uri="{FF2B5EF4-FFF2-40B4-BE49-F238E27FC236}">
                <a16:creationId xmlns:a16="http://schemas.microsoft.com/office/drawing/2014/main" id="{7252CC40-BB17-40FD-B4B6-757635B3CC3E}"/>
              </a:ext>
            </a:extLst>
          </p:cNvPr>
          <p:cNvSpPr txBox="1"/>
          <p:nvPr/>
        </p:nvSpPr>
        <p:spPr>
          <a:xfrm>
            <a:off x="7006558" y="1808715"/>
            <a:ext cx="940525" cy="1004090"/>
          </a:xfrm>
          <a:prstGeom prst="rect">
            <a:avLst/>
          </a:prstGeom>
        </p:spPr>
        <p:txBody>
          <a:bodyPr vert="horz" wrap="square" lIns="0" tIns="11526" rIns="0" bIns="0" rtlCol="0">
            <a:spAutoFit/>
          </a:bodyPr>
          <a:lstStyle/>
          <a:p>
            <a:pPr marL="11527" marR="667386">
              <a:lnSpc>
                <a:spcPct val="131900"/>
              </a:lnSpc>
              <a:spcBef>
                <a:spcPts val="91"/>
              </a:spcBef>
            </a:pPr>
            <a:r>
              <a:rPr sz="817" dirty="0">
                <a:solidFill>
                  <a:srgbClr val="212121"/>
                </a:solidFill>
                <a:latin typeface="Arial"/>
                <a:cs typeface="Arial"/>
              </a:rPr>
              <a:t>Good  Ok</a:t>
            </a:r>
            <a:endParaRPr sz="817">
              <a:latin typeface="Arial"/>
              <a:cs typeface="Arial"/>
            </a:endParaRPr>
          </a:p>
          <a:p>
            <a:pPr marL="11527" marR="4611">
              <a:lnSpc>
                <a:spcPct val="131900"/>
              </a:lnSpc>
            </a:pPr>
            <a:r>
              <a:rPr sz="817" dirty="0">
                <a:solidFill>
                  <a:srgbClr val="212121"/>
                </a:solidFill>
                <a:latin typeface="Arial"/>
                <a:cs typeface="Arial"/>
              </a:rPr>
              <a:t>Neither</a:t>
            </a:r>
            <a:r>
              <a:rPr sz="817" spc="-32" dirty="0">
                <a:solidFill>
                  <a:srgbClr val="212121"/>
                </a:solidFill>
                <a:latin typeface="Arial"/>
                <a:cs typeface="Arial"/>
              </a:rPr>
              <a:t> </a:t>
            </a:r>
            <a:r>
              <a:rPr sz="817" dirty="0">
                <a:solidFill>
                  <a:srgbClr val="212121"/>
                </a:solidFill>
                <a:latin typeface="Arial"/>
                <a:cs typeface="Arial"/>
              </a:rPr>
              <a:t>good</a:t>
            </a:r>
            <a:r>
              <a:rPr sz="817" spc="-32" dirty="0">
                <a:solidFill>
                  <a:srgbClr val="212121"/>
                </a:solidFill>
                <a:latin typeface="Arial"/>
                <a:cs typeface="Arial"/>
              </a:rPr>
              <a:t> </a:t>
            </a:r>
            <a:r>
              <a:rPr sz="817" dirty="0">
                <a:solidFill>
                  <a:srgbClr val="212121"/>
                </a:solidFill>
                <a:latin typeface="Arial"/>
                <a:cs typeface="Arial"/>
              </a:rPr>
              <a:t>or</a:t>
            </a:r>
            <a:r>
              <a:rPr sz="817" spc="-27" dirty="0">
                <a:solidFill>
                  <a:srgbClr val="212121"/>
                </a:solidFill>
                <a:latin typeface="Arial"/>
                <a:cs typeface="Arial"/>
              </a:rPr>
              <a:t> </a:t>
            </a:r>
            <a:r>
              <a:rPr sz="817" dirty="0">
                <a:solidFill>
                  <a:srgbClr val="212121"/>
                </a:solidFill>
                <a:latin typeface="Arial"/>
                <a:cs typeface="Arial"/>
              </a:rPr>
              <a:t>bad </a:t>
            </a:r>
            <a:r>
              <a:rPr sz="817" spc="-218" dirty="0">
                <a:solidFill>
                  <a:srgbClr val="212121"/>
                </a:solidFill>
                <a:latin typeface="Arial"/>
                <a:cs typeface="Arial"/>
              </a:rPr>
              <a:t> </a:t>
            </a:r>
            <a:r>
              <a:rPr sz="817" dirty="0">
                <a:solidFill>
                  <a:srgbClr val="212121"/>
                </a:solidFill>
                <a:latin typeface="Arial"/>
                <a:cs typeface="Arial"/>
              </a:rPr>
              <a:t>Not</a:t>
            </a:r>
            <a:r>
              <a:rPr sz="817" spc="-9" dirty="0">
                <a:solidFill>
                  <a:srgbClr val="212121"/>
                </a:solidFill>
                <a:latin typeface="Arial"/>
                <a:cs typeface="Arial"/>
              </a:rPr>
              <a:t> </a:t>
            </a:r>
            <a:r>
              <a:rPr sz="817" dirty="0">
                <a:solidFill>
                  <a:srgbClr val="212121"/>
                </a:solidFill>
                <a:latin typeface="Arial"/>
                <a:cs typeface="Arial"/>
              </a:rPr>
              <a:t>great</a:t>
            </a:r>
            <a:endParaRPr sz="817">
              <a:latin typeface="Arial"/>
              <a:cs typeface="Arial"/>
            </a:endParaRPr>
          </a:p>
          <a:p>
            <a:pPr marL="11527">
              <a:spcBef>
                <a:spcPts val="313"/>
              </a:spcBef>
            </a:pPr>
            <a:r>
              <a:rPr sz="817" dirty="0">
                <a:solidFill>
                  <a:srgbClr val="212121"/>
                </a:solidFill>
                <a:latin typeface="Arial"/>
                <a:cs typeface="Arial"/>
              </a:rPr>
              <a:t>Bad</a:t>
            </a:r>
            <a:endParaRPr sz="817">
              <a:latin typeface="Arial"/>
              <a:cs typeface="Arial"/>
            </a:endParaRPr>
          </a:p>
          <a:p>
            <a:pPr marL="11527">
              <a:spcBef>
                <a:spcPts val="313"/>
              </a:spcBef>
            </a:pPr>
            <a:r>
              <a:rPr sz="817" dirty="0">
                <a:solidFill>
                  <a:srgbClr val="212121"/>
                </a:solidFill>
                <a:latin typeface="Arial"/>
                <a:cs typeface="Arial"/>
              </a:rPr>
              <a:t>I</a:t>
            </a:r>
            <a:r>
              <a:rPr sz="817" spc="-23" dirty="0">
                <a:solidFill>
                  <a:srgbClr val="212121"/>
                </a:solidFill>
                <a:latin typeface="Arial"/>
                <a:cs typeface="Arial"/>
              </a:rPr>
              <a:t> </a:t>
            </a:r>
            <a:r>
              <a:rPr sz="817" dirty="0">
                <a:solidFill>
                  <a:srgbClr val="212121"/>
                </a:solidFill>
                <a:latin typeface="Arial"/>
                <a:cs typeface="Arial"/>
              </a:rPr>
              <a:t>have</a:t>
            </a:r>
            <a:r>
              <a:rPr sz="817" spc="-18" dirty="0">
                <a:solidFill>
                  <a:srgbClr val="212121"/>
                </a:solidFill>
                <a:latin typeface="Arial"/>
                <a:cs typeface="Arial"/>
              </a:rPr>
              <a:t> </a:t>
            </a:r>
            <a:r>
              <a:rPr sz="817" dirty="0">
                <a:solidFill>
                  <a:srgbClr val="212121"/>
                </a:solidFill>
                <a:latin typeface="Arial"/>
                <a:cs typeface="Arial"/>
              </a:rPr>
              <a:t>never</a:t>
            </a:r>
            <a:r>
              <a:rPr sz="817" spc="-18" dirty="0">
                <a:solidFill>
                  <a:srgbClr val="212121"/>
                </a:solidFill>
                <a:latin typeface="Arial"/>
                <a:cs typeface="Arial"/>
              </a:rPr>
              <a:t> </a:t>
            </a:r>
            <a:r>
              <a:rPr sz="817" dirty="0">
                <a:solidFill>
                  <a:srgbClr val="212121"/>
                </a:solidFill>
                <a:latin typeface="Arial"/>
                <a:cs typeface="Arial"/>
              </a:rPr>
              <a:t>used</a:t>
            </a:r>
            <a:r>
              <a:rPr sz="817" spc="-18" dirty="0">
                <a:solidFill>
                  <a:srgbClr val="212121"/>
                </a:solidFill>
                <a:latin typeface="Arial"/>
                <a:cs typeface="Arial"/>
              </a:rPr>
              <a:t> </a:t>
            </a:r>
            <a:r>
              <a:rPr sz="817" dirty="0">
                <a:solidFill>
                  <a:srgbClr val="212121"/>
                </a:solidFill>
                <a:latin typeface="Arial"/>
                <a:cs typeface="Arial"/>
              </a:rPr>
              <a:t>it</a:t>
            </a:r>
            <a:endParaRPr sz="817">
              <a:latin typeface="Arial"/>
              <a:cs typeface="Arial"/>
            </a:endParaRPr>
          </a:p>
        </p:txBody>
      </p:sp>
      <p:grpSp>
        <p:nvGrpSpPr>
          <p:cNvPr id="71" name="object 72">
            <a:extLst>
              <a:ext uri="{FF2B5EF4-FFF2-40B4-BE49-F238E27FC236}">
                <a16:creationId xmlns:a16="http://schemas.microsoft.com/office/drawing/2014/main" id="{EFC871D4-A815-4674-89D7-BC9952544DE5}"/>
              </a:ext>
            </a:extLst>
          </p:cNvPr>
          <p:cNvGrpSpPr/>
          <p:nvPr/>
        </p:nvGrpSpPr>
        <p:grpSpPr>
          <a:xfrm>
            <a:off x="4905712" y="1871244"/>
            <a:ext cx="2069502" cy="929576"/>
            <a:chOff x="4028828" y="4922835"/>
            <a:chExt cx="2280285" cy="1024255"/>
          </a:xfrm>
        </p:grpSpPr>
        <p:pic>
          <p:nvPicPr>
            <p:cNvPr id="72" name="object 73">
              <a:extLst>
                <a:ext uri="{FF2B5EF4-FFF2-40B4-BE49-F238E27FC236}">
                  <a16:creationId xmlns:a16="http://schemas.microsoft.com/office/drawing/2014/main" id="{B6E69D8A-FA63-415D-A4AF-34056582EB9A}"/>
                </a:ext>
              </a:extLst>
            </p:cNvPr>
            <p:cNvPicPr/>
            <p:nvPr/>
          </p:nvPicPr>
          <p:blipFill>
            <a:blip r:embed="rId7" cstate="print"/>
            <a:stretch>
              <a:fillRect/>
            </a:stretch>
          </p:blipFill>
          <p:spPr>
            <a:xfrm>
              <a:off x="6194424" y="5832472"/>
              <a:ext cx="114300" cy="114299"/>
            </a:xfrm>
            <a:prstGeom prst="rect">
              <a:avLst/>
            </a:prstGeom>
          </p:spPr>
        </p:pic>
        <p:sp>
          <p:nvSpPr>
            <p:cNvPr id="73" name="object 74">
              <a:extLst>
                <a:ext uri="{FF2B5EF4-FFF2-40B4-BE49-F238E27FC236}">
                  <a16:creationId xmlns:a16="http://schemas.microsoft.com/office/drawing/2014/main" id="{B08CFBB6-7B18-4390-8BA4-1287B588A8D5}"/>
                </a:ext>
              </a:extLst>
            </p:cNvPr>
            <p:cNvSpPr/>
            <p:nvPr/>
          </p:nvSpPr>
          <p:spPr>
            <a:xfrm>
              <a:off x="4422774" y="5650744"/>
              <a:ext cx="857250" cy="134620"/>
            </a:xfrm>
            <a:custGeom>
              <a:avLst/>
              <a:gdLst/>
              <a:ahLst/>
              <a:cxnLst/>
              <a:rect l="l" t="t" r="r" b="b"/>
              <a:pathLst>
                <a:path w="857250" h="134620">
                  <a:moveTo>
                    <a:pt x="857249" y="134103"/>
                  </a:moveTo>
                  <a:lnTo>
                    <a:pt x="0" y="134103"/>
                  </a:lnTo>
                  <a:lnTo>
                    <a:pt x="846695" y="0"/>
                  </a:lnTo>
                  <a:lnTo>
                    <a:pt x="851313" y="33370"/>
                  </a:lnTo>
                  <a:lnTo>
                    <a:pt x="854611" y="66844"/>
                  </a:lnTo>
                  <a:lnTo>
                    <a:pt x="856590" y="100421"/>
                  </a:lnTo>
                  <a:lnTo>
                    <a:pt x="857249" y="134103"/>
                  </a:lnTo>
                  <a:close/>
                </a:path>
              </a:pathLst>
            </a:custGeom>
            <a:solidFill>
              <a:srgbClr val="0F9517"/>
            </a:solidFill>
          </p:spPr>
          <p:txBody>
            <a:bodyPr wrap="square" lIns="0" tIns="0" rIns="0" bIns="0" rtlCol="0"/>
            <a:lstStyle/>
            <a:p>
              <a:endParaRPr sz="1634"/>
            </a:p>
          </p:txBody>
        </p:sp>
        <p:sp>
          <p:nvSpPr>
            <p:cNvPr id="74" name="object 75">
              <a:extLst>
                <a:ext uri="{FF2B5EF4-FFF2-40B4-BE49-F238E27FC236}">
                  <a16:creationId xmlns:a16="http://schemas.microsoft.com/office/drawing/2014/main" id="{75442169-5D0D-47BC-9B8E-5152B817081F}"/>
                </a:ext>
              </a:extLst>
            </p:cNvPr>
            <p:cNvSpPr/>
            <p:nvPr/>
          </p:nvSpPr>
          <p:spPr>
            <a:xfrm>
              <a:off x="4422774" y="5519942"/>
              <a:ext cx="847090" cy="265430"/>
            </a:xfrm>
            <a:custGeom>
              <a:avLst/>
              <a:gdLst/>
              <a:ahLst/>
              <a:cxnLst/>
              <a:rect l="l" t="t" r="r" b="b"/>
              <a:pathLst>
                <a:path w="847089" h="265429">
                  <a:moveTo>
                    <a:pt x="0" y="264904"/>
                  </a:moveTo>
                  <a:lnTo>
                    <a:pt x="815293" y="0"/>
                  </a:lnTo>
                  <a:lnTo>
                    <a:pt x="825074" y="32236"/>
                  </a:lnTo>
                  <a:lnTo>
                    <a:pt x="833568" y="64782"/>
                  </a:lnTo>
                  <a:lnTo>
                    <a:pt x="840775" y="97637"/>
                  </a:lnTo>
                  <a:lnTo>
                    <a:pt x="846695" y="130801"/>
                  </a:lnTo>
                  <a:lnTo>
                    <a:pt x="0" y="264904"/>
                  </a:lnTo>
                  <a:close/>
                </a:path>
              </a:pathLst>
            </a:custGeom>
            <a:solidFill>
              <a:srgbClr val="FF9900"/>
            </a:solidFill>
          </p:spPr>
          <p:txBody>
            <a:bodyPr wrap="square" lIns="0" tIns="0" rIns="0" bIns="0" rtlCol="0"/>
            <a:lstStyle/>
            <a:p>
              <a:endParaRPr sz="1634"/>
            </a:p>
          </p:txBody>
        </p:sp>
        <p:sp>
          <p:nvSpPr>
            <p:cNvPr id="75" name="object 76">
              <a:extLst>
                <a:ext uri="{FF2B5EF4-FFF2-40B4-BE49-F238E27FC236}">
                  <a16:creationId xmlns:a16="http://schemas.microsoft.com/office/drawing/2014/main" id="{1C7EDD53-7622-436C-8210-8625AD615203}"/>
                </a:ext>
              </a:extLst>
            </p:cNvPr>
            <p:cNvSpPr/>
            <p:nvPr/>
          </p:nvSpPr>
          <p:spPr>
            <a:xfrm>
              <a:off x="4422774" y="5519942"/>
              <a:ext cx="847090" cy="265430"/>
            </a:xfrm>
            <a:custGeom>
              <a:avLst/>
              <a:gdLst/>
              <a:ahLst/>
              <a:cxnLst/>
              <a:rect l="l" t="t" r="r" b="b"/>
              <a:pathLst>
                <a:path w="847089" h="265429">
                  <a:moveTo>
                    <a:pt x="0" y="264904"/>
                  </a:moveTo>
                  <a:lnTo>
                    <a:pt x="815293" y="0"/>
                  </a:lnTo>
                  <a:lnTo>
                    <a:pt x="825074" y="32236"/>
                  </a:lnTo>
                  <a:lnTo>
                    <a:pt x="833568" y="64782"/>
                  </a:lnTo>
                  <a:lnTo>
                    <a:pt x="840775" y="97637"/>
                  </a:lnTo>
                  <a:lnTo>
                    <a:pt x="846695" y="130801"/>
                  </a:lnTo>
                  <a:lnTo>
                    <a:pt x="0" y="264904"/>
                  </a:lnTo>
                </a:path>
              </a:pathLst>
            </a:custGeom>
            <a:ln w="9524">
              <a:solidFill>
                <a:srgbClr val="FFFFFF"/>
              </a:solidFill>
            </a:ln>
          </p:spPr>
          <p:txBody>
            <a:bodyPr wrap="square" lIns="0" tIns="0" rIns="0" bIns="0" rtlCol="0"/>
            <a:lstStyle/>
            <a:p>
              <a:endParaRPr sz="1634"/>
            </a:p>
          </p:txBody>
        </p:sp>
        <p:sp>
          <p:nvSpPr>
            <p:cNvPr id="76" name="object 77">
              <a:extLst>
                <a:ext uri="{FF2B5EF4-FFF2-40B4-BE49-F238E27FC236}">
                  <a16:creationId xmlns:a16="http://schemas.microsoft.com/office/drawing/2014/main" id="{318B3B00-A3BB-4017-A6DF-57AB95C49FE8}"/>
                </a:ext>
              </a:extLst>
            </p:cNvPr>
            <p:cNvSpPr/>
            <p:nvPr/>
          </p:nvSpPr>
          <p:spPr>
            <a:xfrm>
              <a:off x="4033591" y="4927662"/>
              <a:ext cx="1204595" cy="857250"/>
            </a:xfrm>
            <a:custGeom>
              <a:avLst/>
              <a:gdLst/>
              <a:ahLst/>
              <a:cxnLst/>
              <a:rect l="l" t="t" r="r" b="b"/>
              <a:pathLst>
                <a:path w="1204595" h="857250">
                  <a:moveTo>
                    <a:pt x="389183" y="857185"/>
                  </a:moveTo>
                  <a:lnTo>
                    <a:pt x="0" y="93370"/>
                  </a:lnTo>
                  <a:lnTo>
                    <a:pt x="20760" y="83142"/>
                  </a:lnTo>
                  <a:lnTo>
                    <a:pt x="41790" y="73479"/>
                  </a:lnTo>
                  <a:lnTo>
                    <a:pt x="84592" y="55872"/>
                  </a:lnTo>
                  <a:lnTo>
                    <a:pt x="128283" y="40601"/>
                  </a:lnTo>
                  <a:lnTo>
                    <a:pt x="172734" y="27711"/>
                  </a:lnTo>
                  <a:lnTo>
                    <a:pt x="217816" y="17238"/>
                  </a:lnTo>
                  <a:lnTo>
                    <a:pt x="263398" y="9213"/>
                  </a:lnTo>
                  <a:lnTo>
                    <a:pt x="309346" y="3661"/>
                  </a:lnTo>
                  <a:lnTo>
                    <a:pt x="355527" y="596"/>
                  </a:lnTo>
                  <a:lnTo>
                    <a:pt x="378663" y="0"/>
                  </a:lnTo>
                  <a:lnTo>
                    <a:pt x="401806" y="28"/>
                  </a:lnTo>
                  <a:lnTo>
                    <a:pt x="448049" y="1959"/>
                  </a:lnTo>
                  <a:lnTo>
                    <a:pt x="494119" y="6382"/>
                  </a:lnTo>
                  <a:lnTo>
                    <a:pt x="539884" y="13285"/>
                  </a:lnTo>
                  <a:lnTo>
                    <a:pt x="585210" y="22649"/>
                  </a:lnTo>
                  <a:lnTo>
                    <a:pt x="629964" y="34444"/>
                  </a:lnTo>
                  <a:lnTo>
                    <a:pt x="674016" y="48638"/>
                  </a:lnTo>
                  <a:lnTo>
                    <a:pt x="717238" y="65189"/>
                  </a:lnTo>
                  <a:lnTo>
                    <a:pt x="759504" y="84049"/>
                  </a:lnTo>
                  <a:lnTo>
                    <a:pt x="800690" y="105162"/>
                  </a:lnTo>
                  <a:lnTo>
                    <a:pt x="840677" y="128467"/>
                  </a:lnTo>
                  <a:lnTo>
                    <a:pt x="879348" y="153896"/>
                  </a:lnTo>
                  <a:lnTo>
                    <a:pt x="916590" y="181375"/>
                  </a:lnTo>
                  <a:lnTo>
                    <a:pt x="952295" y="210824"/>
                  </a:lnTo>
                  <a:lnTo>
                    <a:pt x="986358" y="242157"/>
                  </a:lnTo>
                  <a:lnTo>
                    <a:pt x="1018681" y="275283"/>
                  </a:lnTo>
                  <a:lnTo>
                    <a:pt x="1049168" y="310105"/>
                  </a:lnTo>
                  <a:lnTo>
                    <a:pt x="1077732" y="346522"/>
                  </a:lnTo>
                  <a:lnTo>
                    <a:pt x="1104289" y="384427"/>
                  </a:lnTo>
                  <a:lnTo>
                    <a:pt x="1128762" y="423710"/>
                  </a:lnTo>
                  <a:lnTo>
                    <a:pt x="1151078" y="464257"/>
                  </a:lnTo>
                  <a:lnTo>
                    <a:pt x="1171174" y="505949"/>
                  </a:lnTo>
                  <a:lnTo>
                    <a:pt x="1188991" y="548665"/>
                  </a:lnTo>
                  <a:lnTo>
                    <a:pt x="1204476" y="592280"/>
                  </a:lnTo>
                  <a:lnTo>
                    <a:pt x="389183" y="857185"/>
                  </a:lnTo>
                  <a:close/>
                </a:path>
              </a:pathLst>
            </a:custGeom>
            <a:solidFill>
              <a:srgbClr val="DB3812"/>
            </a:solidFill>
          </p:spPr>
          <p:txBody>
            <a:bodyPr wrap="square" lIns="0" tIns="0" rIns="0" bIns="0" rtlCol="0"/>
            <a:lstStyle/>
            <a:p>
              <a:endParaRPr sz="1634"/>
            </a:p>
          </p:txBody>
        </p:sp>
        <p:sp>
          <p:nvSpPr>
            <p:cNvPr id="77" name="object 78">
              <a:extLst>
                <a:ext uri="{FF2B5EF4-FFF2-40B4-BE49-F238E27FC236}">
                  <a16:creationId xmlns:a16="http://schemas.microsoft.com/office/drawing/2014/main" id="{AEAB5966-E030-4B1A-BC72-A835B92C44CD}"/>
                </a:ext>
              </a:extLst>
            </p:cNvPr>
            <p:cNvSpPr/>
            <p:nvPr/>
          </p:nvSpPr>
          <p:spPr>
            <a:xfrm>
              <a:off x="4033591" y="4927598"/>
              <a:ext cx="1204595" cy="857250"/>
            </a:xfrm>
            <a:custGeom>
              <a:avLst/>
              <a:gdLst/>
              <a:ahLst/>
              <a:cxnLst/>
              <a:rect l="l" t="t" r="r" b="b"/>
              <a:pathLst>
                <a:path w="1204595" h="857250">
                  <a:moveTo>
                    <a:pt x="389183" y="857249"/>
                  </a:moveTo>
                  <a:lnTo>
                    <a:pt x="0" y="93434"/>
                  </a:lnTo>
                  <a:lnTo>
                    <a:pt x="10346" y="88249"/>
                  </a:lnTo>
                  <a:lnTo>
                    <a:pt x="20760" y="83206"/>
                  </a:lnTo>
                  <a:lnTo>
                    <a:pt x="63072" y="64450"/>
                  </a:lnTo>
                  <a:lnTo>
                    <a:pt x="106335" y="48006"/>
                  </a:lnTo>
                  <a:lnTo>
                    <a:pt x="150422" y="33920"/>
                  </a:lnTo>
                  <a:lnTo>
                    <a:pt x="195205" y="22234"/>
                  </a:lnTo>
                  <a:lnTo>
                    <a:pt x="240553" y="12982"/>
                  </a:lnTo>
                  <a:lnTo>
                    <a:pt x="286335" y="6191"/>
                  </a:lnTo>
                  <a:lnTo>
                    <a:pt x="332416" y="1880"/>
                  </a:lnTo>
                  <a:lnTo>
                    <a:pt x="378663" y="63"/>
                  </a:lnTo>
                  <a:lnTo>
                    <a:pt x="390234" y="0"/>
                  </a:lnTo>
                  <a:lnTo>
                    <a:pt x="401806" y="92"/>
                  </a:lnTo>
                  <a:lnTo>
                    <a:pt x="448049" y="2022"/>
                  </a:lnTo>
                  <a:lnTo>
                    <a:pt x="494119" y="6446"/>
                  </a:lnTo>
                  <a:lnTo>
                    <a:pt x="539884" y="13349"/>
                  </a:lnTo>
                  <a:lnTo>
                    <a:pt x="585210" y="22712"/>
                  </a:lnTo>
                  <a:lnTo>
                    <a:pt x="629964" y="34508"/>
                  </a:lnTo>
                  <a:lnTo>
                    <a:pt x="674016" y="48702"/>
                  </a:lnTo>
                  <a:lnTo>
                    <a:pt x="717238" y="65253"/>
                  </a:lnTo>
                  <a:lnTo>
                    <a:pt x="759504" y="84113"/>
                  </a:lnTo>
                  <a:lnTo>
                    <a:pt x="800690" y="105226"/>
                  </a:lnTo>
                  <a:lnTo>
                    <a:pt x="840677" y="128531"/>
                  </a:lnTo>
                  <a:lnTo>
                    <a:pt x="879348" y="153960"/>
                  </a:lnTo>
                  <a:lnTo>
                    <a:pt x="916590" y="181439"/>
                  </a:lnTo>
                  <a:lnTo>
                    <a:pt x="952295" y="210888"/>
                  </a:lnTo>
                  <a:lnTo>
                    <a:pt x="986358" y="242221"/>
                  </a:lnTo>
                  <a:lnTo>
                    <a:pt x="1018681" y="275347"/>
                  </a:lnTo>
                  <a:lnTo>
                    <a:pt x="1049168" y="310169"/>
                  </a:lnTo>
                  <a:lnTo>
                    <a:pt x="1077732" y="346586"/>
                  </a:lnTo>
                  <a:lnTo>
                    <a:pt x="1104289" y="384491"/>
                  </a:lnTo>
                  <a:lnTo>
                    <a:pt x="1128762" y="423774"/>
                  </a:lnTo>
                  <a:lnTo>
                    <a:pt x="1151078" y="464321"/>
                  </a:lnTo>
                  <a:lnTo>
                    <a:pt x="1171174" y="506013"/>
                  </a:lnTo>
                  <a:lnTo>
                    <a:pt x="1188991" y="548729"/>
                  </a:lnTo>
                  <a:lnTo>
                    <a:pt x="1204476" y="592344"/>
                  </a:lnTo>
                  <a:lnTo>
                    <a:pt x="389183" y="857249"/>
                  </a:lnTo>
                </a:path>
              </a:pathLst>
            </a:custGeom>
            <a:ln w="9524">
              <a:solidFill>
                <a:srgbClr val="FFFFFF"/>
              </a:solidFill>
            </a:ln>
          </p:spPr>
          <p:txBody>
            <a:bodyPr wrap="square" lIns="0" tIns="0" rIns="0" bIns="0" rtlCol="0"/>
            <a:lstStyle/>
            <a:p>
              <a:endParaRPr sz="1634"/>
            </a:p>
          </p:txBody>
        </p:sp>
      </p:grpSp>
      <p:sp>
        <p:nvSpPr>
          <p:cNvPr id="78" name="object 79">
            <a:extLst>
              <a:ext uri="{FF2B5EF4-FFF2-40B4-BE49-F238E27FC236}">
                <a16:creationId xmlns:a16="http://schemas.microsoft.com/office/drawing/2014/main" id="{96250277-9E65-481D-A3F5-8B6291ED1B7E}"/>
              </a:ext>
            </a:extLst>
          </p:cNvPr>
          <p:cNvSpPr txBox="1"/>
          <p:nvPr/>
        </p:nvSpPr>
        <p:spPr>
          <a:xfrm>
            <a:off x="5319092" y="2057177"/>
            <a:ext cx="317543" cy="137379"/>
          </a:xfrm>
          <a:prstGeom prst="rect">
            <a:avLst/>
          </a:prstGeom>
        </p:spPr>
        <p:txBody>
          <a:bodyPr vert="horz" wrap="square" lIns="0" tIns="11526" rIns="0" bIns="0" rtlCol="0">
            <a:spAutoFit/>
          </a:bodyPr>
          <a:lstStyle/>
          <a:p>
            <a:pPr marL="11527">
              <a:spcBef>
                <a:spcPts val="91"/>
              </a:spcBef>
            </a:pPr>
            <a:r>
              <a:rPr sz="817" dirty="0">
                <a:solidFill>
                  <a:srgbClr val="FFFFFF"/>
                </a:solidFill>
                <a:latin typeface="Arial"/>
                <a:cs typeface="Arial"/>
              </a:rPr>
              <a:t>27.5%</a:t>
            </a:r>
            <a:endParaRPr sz="817">
              <a:latin typeface="Arial"/>
              <a:cs typeface="Arial"/>
            </a:endParaRPr>
          </a:p>
        </p:txBody>
      </p:sp>
      <p:grpSp>
        <p:nvGrpSpPr>
          <p:cNvPr id="79" name="object 80">
            <a:extLst>
              <a:ext uri="{FF2B5EF4-FFF2-40B4-BE49-F238E27FC236}">
                <a16:creationId xmlns:a16="http://schemas.microsoft.com/office/drawing/2014/main" id="{EC183CDA-F83C-456F-90CA-F16AC2BC1FA3}"/>
              </a:ext>
            </a:extLst>
          </p:cNvPr>
          <p:cNvGrpSpPr/>
          <p:nvPr/>
        </p:nvGrpSpPr>
        <p:grpSpPr>
          <a:xfrm>
            <a:off x="4480921" y="1956041"/>
            <a:ext cx="1564661" cy="1479945"/>
            <a:chOff x="3560772" y="5016269"/>
            <a:chExt cx="1724025" cy="1630680"/>
          </a:xfrm>
        </p:grpSpPr>
        <p:sp>
          <p:nvSpPr>
            <p:cNvPr id="80" name="object 81">
              <a:extLst>
                <a:ext uri="{FF2B5EF4-FFF2-40B4-BE49-F238E27FC236}">
                  <a16:creationId xmlns:a16="http://schemas.microsoft.com/office/drawing/2014/main" id="{BEB548DE-ACD0-4169-996F-24B606EFE318}"/>
                </a:ext>
              </a:extLst>
            </p:cNvPr>
            <p:cNvSpPr/>
            <p:nvPr/>
          </p:nvSpPr>
          <p:spPr>
            <a:xfrm>
              <a:off x="3565534" y="5021032"/>
              <a:ext cx="1714500" cy="1621155"/>
            </a:xfrm>
            <a:custGeom>
              <a:avLst/>
              <a:gdLst/>
              <a:ahLst/>
              <a:cxnLst/>
              <a:rect l="l" t="t" r="r" b="b"/>
              <a:pathLst>
                <a:path w="1714500" h="1621154">
                  <a:moveTo>
                    <a:pt x="859348" y="1621062"/>
                  </a:moveTo>
                  <a:lnTo>
                    <a:pt x="802572" y="1619320"/>
                  </a:lnTo>
                  <a:lnTo>
                    <a:pt x="746036" y="1613822"/>
                  </a:lnTo>
                  <a:lnTo>
                    <a:pt x="689998" y="1604593"/>
                  </a:lnTo>
                  <a:lnTo>
                    <a:pt x="634694" y="1591674"/>
                  </a:lnTo>
                  <a:lnTo>
                    <a:pt x="580357" y="1575119"/>
                  </a:lnTo>
                  <a:lnTo>
                    <a:pt x="527237" y="1555001"/>
                  </a:lnTo>
                  <a:lnTo>
                    <a:pt x="475573" y="1531414"/>
                  </a:lnTo>
                  <a:lnTo>
                    <a:pt x="425585" y="1504458"/>
                  </a:lnTo>
                  <a:lnTo>
                    <a:pt x="377484" y="1474246"/>
                  </a:lnTo>
                  <a:lnTo>
                    <a:pt x="331489" y="1440914"/>
                  </a:lnTo>
                  <a:lnTo>
                    <a:pt x="287809" y="1404616"/>
                  </a:lnTo>
                  <a:lnTo>
                    <a:pt x="246628" y="1365506"/>
                  </a:lnTo>
                  <a:lnTo>
                    <a:pt x="208122" y="1323747"/>
                  </a:lnTo>
                  <a:lnTo>
                    <a:pt x="172466" y="1279530"/>
                  </a:lnTo>
                  <a:lnTo>
                    <a:pt x="139821" y="1233057"/>
                  </a:lnTo>
                  <a:lnTo>
                    <a:pt x="110325" y="1184524"/>
                  </a:lnTo>
                  <a:lnTo>
                    <a:pt x="84103" y="1134136"/>
                  </a:lnTo>
                  <a:lnTo>
                    <a:pt x="61276" y="1082122"/>
                  </a:lnTo>
                  <a:lnTo>
                    <a:pt x="41946" y="1028719"/>
                  </a:lnTo>
                  <a:lnTo>
                    <a:pt x="26195" y="974154"/>
                  </a:lnTo>
                  <a:lnTo>
                    <a:pt x="14089" y="918657"/>
                  </a:lnTo>
                  <a:lnTo>
                    <a:pt x="5686" y="862479"/>
                  </a:lnTo>
                  <a:lnTo>
                    <a:pt x="1022" y="805878"/>
                  </a:lnTo>
                  <a:lnTo>
                    <a:pt x="0" y="768023"/>
                  </a:lnTo>
                  <a:lnTo>
                    <a:pt x="116" y="749092"/>
                  </a:lnTo>
                  <a:lnTo>
                    <a:pt x="2972" y="692361"/>
                  </a:lnTo>
                  <a:lnTo>
                    <a:pt x="9580" y="635944"/>
                  </a:lnTo>
                  <a:lnTo>
                    <a:pt x="19907" y="580098"/>
                  </a:lnTo>
                  <a:lnTo>
                    <a:pt x="33909" y="525058"/>
                  </a:lnTo>
                  <a:lnTo>
                    <a:pt x="51528" y="471057"/>
                  </a:lnTo>
                  <a:lnTo>
                    <a:pt x="72685" y="418342"/>
                  </a:lnTo>
                  <a:lnTo>
                    <a:pt x="97282" y="367151"/>
                  </a:lnTo>
                  <a:lnTo>
                    <a:pt x="125214" y="317702"/>
                  </a:lnTo>
                  <a:lnTo>
                    <a:pt x="156365" y="270203"/>
                  </a:lnTo>
                  <a:lnTo>
                    <a:pt x="190593" y="224871"/>
                  </a:lnTo>
                  <a:lnTo>
                    <a:pt x="227742" y="181913"/>
                  </a:lnTo>
                  <a:lnTo>
                    <a:pt x="267653" y="141508"/>
                  </a:lnTo>
                  <a:lnTo>
                    <a:pt x="310159" y="103829"/>
                  </a:lnTo>
                  <a:lnTo>
                    <a:pt x="355068" y="69047"/>
                  </a:lnTo>
                  <a:lnTo>
                    <a:pt x="402174" y="37322"/>
                  </a:lnTo>
                  <a:lnTo>
                    <a:pt x="451276" y="8784"/>
                  </a:lnTo>
                  <a:lnTo>
                    <a:pt x="468056" y="0"/>
                  </a:lnTo>
                  <a:lnTo>
                    <a:pt x="857240" y="763815"/>
                  </a:lnTo>
                  <a:lnTo>
                    <a:pt x="1714489" y="763815"/>
                  </a:lnTo>
                  <a:lnTo>
                    <a:pt x="1712608" y="820577"/>
                  </a:lnTo>
                  <a:lnTo>
                    <a:pt x="1706971" y="877099"/>
                  </a:lnTo>
                  <a:lnTo>
                    <a:pt x="1697604" y="933124"/>
                  </a:lnTo>
                  <a:lnTo>
                    <a:pt x="1684548" y="988396"/>
                  </a:lnTo>
                  <a:lnTo>
                    <a:pt x="1667863" y="1042683"/>
                  </a:lnTo>
                  <a:lnTo>
                    <a:pt x="1647616" y="1095754"/>
                  </a:lnTo>
                  <a:lnTo>
                    <a:pt x="1623898" y="1147368"/>
                  </a:lnTo>
                  <a:lnTo>
                    <a:pt x="1596819" y="1197289"/>
                  </a:lnTo>
                  <a:lnTo>
                    <a:pt x="1566494" y="1245309"/>
                  </a:lnTo>
                  <a:lnTo>
                    <a:pt x="1533050" y="1291222"/>
                  </a:lnTo>
                  <a:lnTo>
                    <a:pt x="1496639" y="1334820"/>
                  </a:lnTo>
                  <a:lnTo>
                    <a:pt x="1457426" y="1375904"/>
                  </a:lnTo>
                  <a:lnTo>
                    <a:pt x="1415581" y="1414301"/>
                  </a:lnTo>
                  <a:lnTo>
                    <a:pt x="1371277" y="1449850"/>
                  </a:lnTo>
                  <a:lnTo>
                    <a:pt x="1324715" y="1482385"/>
                  </a:lnTo>
                  <a:lnTo>
                    <a:pt x="1276110" y="1511762"/>
                  </a:lnTo>
                  <a:lnTo>
                    <a:pt x="1225666" y="1537856"/>
                  </a:lnTo>
                  <a:lnTo>
                    <a:pt x="1173597" y="1560556"/>
                  </a:lnTo>
                  <a:lnTo>
                    <a:pt x="1120138" y="1579757"/>
                  </a:lnTo>
                  <a:lnTo>
                    <a:pt x="1065534" y="1595374"/>
                  </a:lnTo>
                  <a:lnTo>
                    <a:pt x="1010016" y="1607341"/>
                  </a:lnTo>
                  <a:lnTo>
                    <a:pt x="953818" y="1615607"/>
                  </a:lnTo>
                  <a:lnTo>
                    <a:pt x="897197" y="1620133"/>
                  </a:lnTo>
                  <a:lnTo>
                    <a:pt x="878277" y="1620807"/>
                  </a:lnTo>
                  <a:lnTo>
                    <a:pt x="859348" y="1621062"/>
                  </a:lnTo>
                  <a:close/>
                </a:path>
              </a:pathLst>
            </a:custGeom>
            <a:solidFill>
              <a:srgbClr val="3366CC"/>
            </a:solidFill>
          </p:spPr>
          <p:txBody>
            <a:bodyPr wrap="square" lIns="0" tIns="0" rIns="0" bIns="0" rtlCol="0"/>
            <a:lstStyle/>
            <a:p>
              <a:endParaRPr sz="1634"/>
            </a:p>
          </p:txBody>
        </p:sp>
        <p:sp>
          <p:nvSpPr>
            <p:cNvPr id="81" name="object 82">
              <a:extLst>
                <a:ext uri="{FF2B5EF4-FFF2-40B4-BE49-F238E27FC236}">
                  <a16:creationId xmlns:a16="http://schemas.microsoft.com/office/drawing/2014/main" id="{A2755CAF-5885-4907-896D-0AAEF9F449F7}"/>
                </a:ext>
              </a:extLst>
            </p:cNvPr>
            <p:cNvSpPr/>
            <p:nvPr/>
          </p:nvSpPr>
          <p:spPr>
            <a:xfrm>
              <a:off x="3565534" y="5021032"/>
              <a:ext cx="1714500" cy="1621155"/>
            </a:xfrm>
            <a:custGeom>
              <a:avLst/>
              <a:gdLst/>
              <a:ahLst/>
              <a:cxnLst/>
              <a:rect l="l" t="t" r="r" b="b"/>
              <a:pathLst>
                <a:path w="1714500" h="1621154">
                  <a:moveTo>
                    <a:pt x="857240" y="763815"/>
                  </a:moveTo>
                  <a:lnTo>
                    <a:pt x="1714489" y="763815"/>
                  </a:lnTo>
                  <a:lnTo>
                    <a:pt x="1714280" y="782754"/>
                  </a:lnTo>
                  <a:lnTo>
                    <a:pt x="1713653" y="801675"/>
                  </a:lnTo>
                  <a:lnTo>
                    <a:pt x="1709266" y="858307"/>
                  </a:lnTo>
                  <a:lnTo>
                    <a:pt x="1701139" y="914516"/>
                  </a:lnTo>
                  <a:lnTo>
                    <a:pt x="1689308" y="970064"/>
                  </a:lnTo>
                  <a:lnTo>
                    <a:pt x="1673823" y="1024714"/>
                  </a:lnTo>
                  <a:lnTo>
                    <a:pt x="1654753" y="1078220"/>
                  </a:lnTo>
                  <a:lnTo>
                    <a:pt x="1632184" y="1130336"/>
                  </a:lnTo>
                  <a:lnTo>
                    <a:pt x="1606215" y="1180844"/>
                  </a:lnTo>
                  <a:lnTo>
                    <a:pt x="1576953" y="1229530"/>
                  </a:lnTo>
                  <a:lnTo>
                    <a:pt x="1544531" y="1276170"/>
                  </a:lnTo>
                  <a:lnTo>
                    <a:pt x="1509098" y="1320554"/>
                  </a:lnTo>
                  <a:lnTo>
                    <a:pt x="1470803" y="1362495"/>
                  </a:lnTo>
                  <a:lnTo>
                    <a:pt x="1429809" y="1401814"/>
                  </a:lnTo>
                  <a:lnTo>
                    <a:pt x="1386300" y="1438331"/>
                  </a:lnTo>
                  <a:lnTo>
                    <a:pt x="1340477" y="1471882"/>
                  </a:lnTo>
                  <a:lnTo>
                    <a:pt x="1292532" y="1502325"/>
                  </a:lnTo>
                  <a:lnTo>
                    <a:pt x="1242669" y="1529532"/>
                  </a:lnTo>
                  <a:lnTo>
                    <a:pt x="1191113" y="1553375"/>
                  </a:lnTo>
                  <a:lnTo>
                    <a:pt x="1138100" y="1573750"/>
                  </a:lnTo>
                  <a:lnTo>
                    <a:pt x="1083855" y="1590570"/>
                  </a:lnTo>
                  <a:lnTo>
                    <a:pt x="1028606" y="1603762"/>
                  </a:lnTo>
                  <a:lnTo>
                    <a:pt x="972604" y="1613267"/>
                  </a:lnTo>
                  <a:lnTo>
                    <a:pt x="916105" y="1619041"/>
                  </a:lnTo>
                  <a:lnTo>
                    <a:pt x="859348" y="1621062"/>
                  </a:lnTo>
                  <a:lnTo>
                    <a:pt x="840408" y="1620899"/>
                  </a:lnTo>
                  <a:lnTo>
                    <a:pt x="783694" y="1617904"/>
                  </a:lnTo>
                  <a:lnTo>
                    <a:pt x="727294" y="1611159"/>
                  </a:lnTo>
                  <a:lnTo>
                    <a:pt x="671464" y="1600693"/>
                  </a:lnTo>
                  <a:lnTo>
                    <a:pt x="616458" y="1586555"/>
                  </a:lnTo>
                  <a:lnTo>
                    <a:pt x="562510" y="1568807"/>
                  </a:lnTo>
                  <a:lnTo>
                    <a:pt x="509846" y="1547521"/>
                  </a:lnTo>
                  <a:lnTo>
                    <a:pt x="458708" y="1522795"/>
                  </a:lnTo>
                  <a:lnTo>
                    <a:pt x="409328" y="1494740"/>
                  </a:lnTo>
                  <a:lnTo>
                    <a:pt x="361913" y="1463479"/>
                  </a:lnTo>
                  <a:lnTo>
                    <a:pt x="316665" y="1429140"/>
                  </a:lnTo>
                  <a:lnTo>
                    <a:pt x="273791" y="1391879"/>
                  </a:lnTo>
                  <a:lnTo>
                    <a:pt x="233485" y="1351869"/>
                  </a:lnTo>
                  <a:lnTo>
                    <a:pt x="195916" y="1309277"/>
                  </a:lnTo>
                  <a:lnTo>
                    <a:pt x="161244" y="1264283"/>
                  </a:lnTo>
                  <a:lnTo>
                    <a:pt x="129629" y="1217092"/>
                  </a:lnTo>
                  <a:lnTo>
                    <a:pt x="101212" y="1167919"/>
                  </a:lnTo>
                  <a:lnTo>
                    <a:pt x="76114" y="1116973"/>
                  </a:lnTo>
                  <a:lnTo>
                    <a:pt x="54441" y="1064468"/>
                  </a:lnTo>
                  <a:lnTo>
                    <a:pt x="36293" y="1010643"/>
                  </a:lnTo>
                  <a:lnTo>
                    <a:pt x="21751" y="955743"/>
                  </a:lnTo>
                  <a:lnTo>
                    <a:pt x="10876" y="900000"/>
                  </a:lnTo>
                  <a:lnTo>
                    <a:pt x="3715" y="843651"/>
                  </a:lnTo>
                  <a:lnTo>
                    <a:pt x="302" y="786951"/>
                  </a:lnTo>
                  <a:lnTo>
                    <a:pt x="0" y="768023"/>
                  </a:lnTo>
                  <a:lnTo>
                    <a:pt x="116" y="749092"/>
                  </a:lnTo>
                  <a:lnTo>
                    <a:pt x="2972" y="692361"/>
                  </a:lnTo>
                  <a:lnTo>
                    <a:pt x="9580" y="635944"/>
                  </a:lnTo>
                  <a:lnTo>
                    <a:pt x="19907" y="580098"/>
                  </a:lnTo>
                  <a:lnTo>
                    <a:pt x="33909" y="525058"/>
                  </a:lnTo>
                  <a:lnTo>
                    <a:pt x="51528" y="471057"/>
                  </a:lnTo>
                  <a:lnTo>
                    <a:pt x="72685" y="418342"/>
                  </a:lnTo>
                  <a:lnTo>
                    <a:pt x="97282" y="367151"/>
                  </a:lnTo>
                  <a:lnTo>
                    <a:pt x="125214" y="317702"/>
                  </a:lnTo>
                  <a:lnTo>
                    <a:pt x="156365" y="270203"/>
                  </a:lnTo>
                  <a:lnTo>
                    <a:pt x="190593" y="224871"/>
                  </a:lnTo>
                  <a:lnTo>
                    <a:pt x="227742" y="181913"/>
                  </a:lnTo>
                  <a:lnTo>
                    <a:pt x="267653" y="141508"/>
                  </a:lnTo>
                  <a:lnTo>
                    <a:pt x="310159" y="103829"/>
                  </a:lnTo>
                  <a:lnTo>
                    <a:pt x="355068" y="69047"/>
                  </a:lnTo>
                  <a:lnTo>
                    <a:pt x="402174" y="37322"/>
                  </a:lnTo>
                  <a:lnTo>
                    <a:pt x="451276" y="8784"/>
                  </a:lnTo>
                  <a:lnTo>
                    <a:pt x="468056" y="0"/>
                  </a:lnTo>
                  <a:lnTo>
                    <a:pt x="857240" y="763815"/>
                  </a:lnTo>
                </a:path>
              </a:pathLst>
            </a:custGeom>
            <a:ln w="9524">
              <a:solidFill>
                <a:srgbClr val="FFFFFF"/>
              </a:solidFill>
            </a:ln>
          </p:spPr>
          <p:txBody>
            <a:bodyPr wrap="square" lIns="0" tIns="0" rIns="0" bIns="0" rtlCol="0"/>
            <a:lstStyle/>
            <a:p>
              <a:endParaRPr sz="1634"/>
            </a:p>
          </p:txBody>
        </p:sp>
      </p:grpSp>
      <p:sp>
        <p:nvSpPr>
          <p:cNvPr id="82" name="object 83">
            <a:extLst>
              <a:ext uri="{FF2B5EF4-FFF2-40B4-BE49-F238E27FC236}">
                <a16:creationId xmlns:a16="http://schemas.microsoft.com/office/drawing/2014/main" id="{BEDF7D6A-B909-4BCB-899B-DC1CDD3D159A}"/>
              </a:ext>
            </a:extLst>
          </p:cNvPr>
          <p:cNvSpPr txBox="1"/>
          <p:nvPr/>
        </p:nvSpPr>
        <p:spPr>
          <a:xfrm>
            <a:off x="4819436" y="3040226"/>
            <a:ext cx="317543" cy="137379"/>
          </a:xfrm>
          <a:prstGeom prst="rect">
            <a:avLst/>
          </a:prstGeom>
        </p:spPr>
        <p:txBody>
          <a:bodyPr vert="horz" wrap="square" lIns="0" tIns="11526" rIns="0" bIns="0" rtlCol="0">
            <a:spAutoFit/>
          </a:bodyPr>
          <a:lstStyle/>
          <a:p>
            <a:pPr marL="11527">
              <a:spcBef>
                <a:spcPts val="91"/>
              </a:spcBef>
            </a:pPr>
            <a:r>
              <a:rPr sz="817" dirty="0">
                <a:solidFill>
                  <a:srgbClr val="FFFFFF"/>
                </a:solidFill>
                <a:latin typeface="Arial"/>
                <a:cs typeface="Arial"/>
              </a:rPr>
              <a:t>67.5%</a:t>
            </a:r>
            <a:endParaRPr sz="817">
              <a:latin typeface="Arial"/>
              <a:cs typeface="Arial"/>
            </a:endParaRPr>
          </a:p>
        </p:txBody>
      </p:sp>
      <p:sp>
        <p:nvSpPr>
          <p:cNvPr id="52" name="Title 1">
            <a:extLst>
              <a:ext uri="{FF2B5EF4-FFF2-40B4-BE49-F238E27FC236}">
                <a16:creationId xmlns:a16="http://schemas.microsoft.com/office/drawing/2014/main" id="{482E01F8-088E-410D-BE5D-B84CFA229598}"/>
              </a:ext>
            </a:extLst>
          </p:cNvPr>
          <p:cNvSpPr txBox="1">
            <a:spLocks/>
          </p:cNvSpPr>
          <p:nvPr/>
        </p:nvSpPr>
        <p:spPr>
          <a:xfrm>
            <a:off x="2716326" y="111942"/>
            <a:ext cx="5837139" cy="990710"/>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1">
                    <a:lumMod val="50000"/>
                  </a:schemeClr>
                </a:solidFill>
              </a:rPr>
              <a:t>Membership Survey 2021 </a:t>
            </a:r>
            <a:br>
              <a:rPr lang="en-US" b="1" dirty="0">
                <a:solidFill>
                  <a:schemeClr val="accent1">
                    <a:lumMod val="50000"/>
                  </a:schemeClr>
                </a:solidFill>
              </a:rPr>
            </a:br>
            <a:r>
              <a:rPr lang="en-US" sz="2700" b="1" dirty="0">
                <a:solidFill>
                  <a:schemeClr val="accent1">
                    <a:lumMod val="50000"/>
                  </a:schemeClr>
                </a:solidFill>
              </a:rPr>
              <a:t>Communication</a:t>
            </a:r>
            <a:endParaRPr lang="en-US" sz="2700" dirty="0"/>
          </a:p>
        </p:txBody>
      </p:sp>
      <p:pic>
        <p:nvPicPr>
          <p:cNvPr id="53" name="Picture 52">
            <a:extLst>
              <a:ext uri="{FF2B5EF4-FFF2-40B4-BE49-F238E27FC236}">
                <a16:creationId xmlns:a16="http://schemas.microsoft.com/office/drawing/2014/main" id="{DB0F2037-7C82-43B4-B61E-03404745F1D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8834" y="111942"/>
            <a:ext cx="1375234" cy="97155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object 4"/>
          <p:cNvSpPr/>
          <p:nvPr/>
        </p:nvSpPr>
        <p:spPr>
          <a:xfrm>
            <a:off x="3339833" y="4027219"/>
            <a:ext cx="5523860" cy="2740318"/>
          </a:xfrm>
          <a:custGeom>
            <a:avLst/>
            <a:gdLst/>
            <a:ahLst/>
            <a:cxnLst/>
            <a:rect l="l" t="t" r="r" b="b"/>
            <a:pathLst>
              <a:path w="6086475" h="3019425">
                <a:moveTo>
                  <a:pt x="0" y="2947987"/>
                </a:moveTo>
                <a:lnTo>
                  <a:pt x="0" y="71437"/>
                </a:lnTo>
                <a:lnTo>
                  <a:pt x="0" y="66744"/>
                </a:lnTo>
                <a:lnTo>
                  <a:pt x="457" y="62093"/>
                </a:lnTo>
                <a:lnTo>
                  <a:pt x="1372" y="57493"/>
                </a:lnTo>
                <a:lnTo>
                  <a:pt x="2287" y="52889"/>
                </a:lnTo>
                <a:lnTo>
                  <a:pt x="3642" y="48420"/>
                </a:lnTo>
                <a:lnTo>
                  <a:pt x="5437" y="44085"/>
                </a:lnTo>
                <a:lnTo>
                  <a:pt x="7232" y="39750"/>
                </a:lnTo>
                <a:lnTo>
                  <a:pt x="9433" y="35634"/>
                </a:lnTo>
                <a:lnTo>
                  <a:pt x="12039" y="31732"/>
                </a:lnTo>
                <a:lnTo>
                  <a:pt x="14645" y="27835"/>
                </a:lnTo>
                <a:lnTo>
                  <a:pt x="17606" y="24230"/>
                </a:lnTo>
                <a:lnTo>
                  <a:pt x="20923" y="20914"/>
                </a:lnTo>
                <a:lnTo>
                  <a:pt x="24240" y="17599"/>
                </a:lnTo>
                <a:lnTo>
                  <a:pt x="27848" y="14636"/>
                </a:lnTo>
                <a:lnTo>
                  <a:pt x="31749" y="12027"/>
                </a:lnTo>
                <a:lnTo>
                  <a:pt x="35649" y="9418"/>
                </a:lnTo>
                <a:lnTo>
                  <a:pt x="39765" y="7218"/>
                </a:lnTo>
                <a:lnTo>
                  <a:pt x="44099" y="5427"/>
                </a:lnTo>
                <a:lnTo>
                  <a:pt x="48433" y="3636"/>
                </a:lnTo>
                <a:lnTo>
                  <a:pt x="52900" y="2283"/>
                </a:lnTo>
                <a:lnTo>
                  <a:pt x="57500" y="1367"/>
                </a:lnTo>
                <a:lnTo>
                  <a:pt x="62101" y="456"/>
                </a:lnTo>
                <a:lnTo>
                  <a:pt x="66747" y="0"/>
                </a:lnTo>
                <a:lnTo>
                  <a:pt x="71437" y="0"/>
                </a:lnTo>
                <a:lnTo>
                  <a:pt x="6015037" y="0"/>
                </a:lnTo>
                <a:lnTo>
                  <a:pt x="6019727" y="0"/>
                </a:lnTo>
                <a:lnTo>
                  <a:pt x="6024373" y="456"/>
                </a:lnTo>
                <a:lnTo>
                  <a:pt x="6028973" y="1371"/>
                </a:lnTo>
                <a:lnTo>
                  <a:pt x="6033573" y="2283"/>
                </a:lnTo>
                <a:lnTo>
                  <a:pt x="6065550" y="20914"/>
                </a:lnTo>
                <a:lnTo>
                  <a:pt x="6068867" y="24230"/>
                </a:lnTo>
                <a:lnTo>
                  <a:pt x="6071829" y="27835"/>
                </a:lnTo>
                <a:lnTo>
                  <a:pt x="6074434" y="31737"/>
                </a:lnTo>
                <a:lnTo>
                  <a:pt x="6077040" y="35634"/>
                </a:lnTo>
                <a:lnTo>
                  <a:pt x="6079241" y="39750"/>
                </a:lnTo>
                <a:lnTo>
                  <a:pt x="6081036" y="44085"/>
                </a:lnTo>
                <a:lnTo>
                  <a:pt x="6082831" y="48420"/>
                </a:lnTo>
                <a:lnTo>
                  <a:pt x="6084186" y="52889"/>
                </a:lnTo>
                <a:lnTo>
                  <a:pt x="6085101" y="57493"/>
                </a:lnTo>
                <a:lnTo>
                  <a:pt x="6086017" y="62093"/>
                </a:lnTo>
                <a:lnTo>
                  <a:pt x="6086474" y="66744"/>
                </a:lnTo>
                <a:lnTo>
                  <a:pt x="6086474" y="71437"/>
                </a:lnTo>
                <a:lnTo>
                  <a:pt x="6086474" y="2947987"/>
                </a:lnTo>
                <a:lnTo>
                  <a:pt x="6086474" y="2952675"/>
                </a:lnTo>
                <a:lnTo>
                  <a:pt x="6086017" y="2957317"/>
                </a:lnTo>
                <a:lnTo>
                  <a:pt x="6085101" y="2961921"/>
                </a:lnTo>
                <a:lnTo>
                  <a:pt x="6084186" y="2966525"/>
                </a:lnTo>
                <a:lnTo>
                  <a:pt x="6082831" y="2970990"/>
                </a:lnTo>
                <a:lnTo>
                  <a:pt x="6081036" y="2975315"/>
                </a:lnTo>
                <a:lnTo>
                  <a:pt x="6079241" y="2979650"/>
                </a:lnTo>
                <a:lnTo>
                  <a:pt x="6077040" y="2983770"/>
                </a:lnTo>
                <a:lnTo>
                  <a:pt x="6074434" y="2987668"/>
                </a:lnTo>
                <a:lnTo>
                  <a:pt x="6071829" y="2991566"/>
                </a:lnTo>
                <a:lnTo>
                  <a:pt x="6042373" y="3013973"/>
                </a:lnTo>
                <a:lnTo>
                  <a:pt x="6038039" y="3015769"/>
                </a:lnTo>
                <a:lnTo>
                  <a:pt x="6033573" y="3017127"/>
                </a:lnTo>
                <a:lnTo>
                  <a:pt x="6028972" y="3018038"/>
                </a:lnTo>
                <a:lnTo>
                  <a:pt x="6024372" y="3018959"/>
                </a:lnTo>
                <a:lnTo>
                  <a:pt x="6019727" y="3019424"/>
                </a:lnTo>
                <a:lnTo>
                  <a:pt x="6015037" y="3019424"/>
                </a:lnTo>
                <a:lnTo>
                  <a:pt x="71437" y="3019424"/>
                </a:lnTo>
                <a:lnTo>
                  <a:pt x="66747" y="3019424"/>
                </a:lnTo>
                <a:lnTo>
                  <a:pt x="62101" y="3018968"/>
                </a:lnTo>
                <a:lnTo>
                  <a:pt x="57500" y="3018048"/>
                </a:lnTo>
                <a:lnTo>
                  <a:pt x="52900" y="3017127"/>
                </a:lnTo>
                <a:lnTo>
                  <a:pt x="48433" y="3015769"/>
                </a:lnTo>
                <a:lnTo>
                  <a:pt x="44099" y="3013973"/>
                </a:lnTo>
                <a:lnTo>
                  <a:pt x="39765" y="3012179"/>
                </a:lnTo>
                <a:lnTo>
                  <a:pt x="9433" y="2983770"/>
                </a:lnTo>
                <a:lnTo>
                  <a:pt x="1372" y="2961921"/>
                </a:lnTo>
                <a:lnTo>
                  <a:pt x="457" y="2957317"/>
                </a:lnTo>
                <a:lnTo>
                  <a:pt x="0" y="2952675"/>
                </a:lnTo>
                <a:lnTo>
                  <a:pt x="0" y="2947987"/>
                </a:lnTo>
                <a:close/>
              </a:path>
            </a:pathLst>
          </a:custGeom>
          <a:ln w="9524">
            <a:solidFill>
              <a:srgbClr val="D9DBDF"/>
            </a:solidFill>
          </a:ln>
        </p:spPr>
        <p:txBody>
          <a:bodyPr wrap="square" lIns="0" tIns="0" rIns="0" bIns="0" rtlCol="0"/>
          <a:lstStyle/>
          <a:p>
            <a:endParaRPr sz="1634"/>
          </a:p>
        </p:txBody>
      </p:sp>
      <p:sp>
        <p:nvSpPr>
          <p:cNvPr id="5" name="object 5"/>
          <p:cNvSpPr txBox="1"/>
          <p:nvPr/>
        </p:nvSpPr>
        <p:spPr>
          <a:xfrm>
            <a:off x="3540098" y="4352554"/>
            <a:ext cx="2831374" cy="706701"/>
          </a:xfrm>
          <a:prstGeom prst="rect">
            <a:avLst/>
          </a:prstGeom>
        </p:spPr>
        <p:txBody>
          <a:bodyPr vert="horz" wrap="square" lIns="0" tIns="11526" rIns="0" bIns="0" rtlCol="0">
            <a:spAutoFit/>
          </a:bodyPr>
          <a:lstStyle/>
          <a:p>
            <a:pPr marL="11527">
              <a:spcBef>
                <a:spcPts val="91"/>
              </a:spcBef>
            </a:pPr>
            <a:r>
              <a:rPr sz="1400" spc="45" dirty="0">
                <a:solidFill>
                  <a:srgbClr val="202024"/>
                </a:solidFill>
                <a:latin typeface="Calibri"/>
                <a:cs typeface="Calibri"/>
              </a:rPr>
              <a:t>What</a:t>
            </a:r>
            <a:r>
              <a:rPr sz="1400" spc="14" dirty="0">
                <a:solidFill>
                  <a:srgbClr val="202024"/>
                </a:solidFill>
                <a:latin typeface="Calibri"/>
                <a:cs typeface="Calibri"/>
              </a:rPr>
              <a:t> </a:t>
            </a:r>
            <a:r>
              <a:rPr sz="1400" spc="41" dirty="0">
                <a:solidFill>
                  <a:srgbClr val="202024"/>
                </a:solidFill>
                <a:latin typeface="Calibri"/>
                <a:cs typeface="Calibri"/>
              </a:rPr>
              <a:t>is</a:t>
            </a:r>
            <a:r>
              <a:rPr sz="1400" spc="18" dirty="0">
                <a:solidFill>
                  <a:srgbClr val="202024"/>
                </a:solidFill>
                <a:latin typeface="Calibri"/>
                <a:cs typeface="Calibri"/>
              </a:rPr>
              <a:t> </a:t>
            </a:r>
            <a:r>
              <a:rPr sz="1400" spc="45" dirty="0">
                <a:solidFill>
                  <a:srgbClr val="202024"/>
                </a:solidFill>
                <a:latin typeface="Calibri"/>
                <a:cs typeface="Calibri"/>
              </a:rPr>
              <a:t>your</a:t>
            </a:r>
            <a:r>
              <a:rPr sz="1400" spc="18" dirty="0">
                <a:solidFill>
                  <a:srgbClr val="202024"/>
                </a:solidFill>
                <a:latin typeface="Calibri"/>
                <a:cs typeface="Calibri"/>
              </a:rPr>
              <a:t> </a:t>
            </a:r>
            <a:r>
              <a:rPr sz="1400" spc="41" dirty="0">
                <a:solidFill>
                  <a:srgbClr val="202024"/>
                </a:solidFill>
                <a:latin typeface="Calibri"/>
                <a:cs typeface="Calibri"/>
              </a:rPr>
              <a:t>opinion</a:t>
            </a:r>
            <a:r>
              <a:rPr sz="1400" spc="18" dirty="0">
                <a:solidFill>
                  <a:srgbClr val="202024"/>
                </a:solidFill>
                <a:latin typeface="Calibri"/>
                <a:cs typeface="Calibri"/>
              </a:rPr>
              <a:t> </a:t>
            </a:r>
            <a:r>
              <a:rPr sz="1400" spc="68" dirty="0">
                <a:solidFill>
                  <a:srgbClr val="202024"/>
                </a:solidFill>
                <a:latin typeface="Calibri"/>
                <a:cs typeface="Calibri"/>
              </a:rPr>
              <a:t>of</a:t>
            </a:r>
            <a:r>
              <a:rPr sz="1400" spc="18" dirty="0">
                <a:solidFill>
                  <a:srgbClr val="202024"/>
                </a:solidFill>
                <a:latin typeface="Calibri"/>
                <a:cs typeface="Calibri"/>
              </a:rPr>
              <a:t> </a:t>
            </a:r>
            <a:r>
              <a:rPr sz="1400" spc="50" dirty="0">
                <a:solidFill>
                  <a:srgbClr val="202024"/>
                </a:solidFill>
                <a:latin typeface="Calibri"/>
                <a:cs typeface="Calibri"/>
              </a:rPr>
              <a:t>the</a:t>
            </a:r>
            <a:r>
              <a:rPr sz="1400" spc="18" dirty="0">
                <a:solidFill>
                  <a:srgbClr val="202024"/>
                </a:solidFill>
                <a:latin typeface="Calibri"/>
                <a:cs typeface="Calibri"/>
              </a:rPr>
              <a:t> </a:t>
            </a:r>
            <a:r>
              <a:rPr sz="1400" spc="64" dirty="0">
                <a:solidFill>
                  <a:srgbClr val="202024"/>
                </a:solidFill>
                <a:latin typeface="Calibri"/>
                <a:cs typeface="Calibri"/>
              </a:rPr>
              <a:t>WhatApp</a:t>
            </a:r>
            <a:r>
              <a:rPr sz="1400" spc="18" dirty="0">
                <a:solidFill>
                  <a:srgbClr val="202024"/>
                </a:solidFill>
                <a:latin typeface="Calibri"/>
                <a:cs typeface="Calibri"/>
              </a:rPr>
              <a:t> </a:t>
            </a:r>
            <a:r>
              <a:rPr sz="1400" spc="82" dirty="0">
                <a:solidFill>
                  <a:srgbClr val="202024"/>
                </a:solidFill>
                <a:latin typeface="Calibri"/>
                <a:cs typeface="Calibri"/>
              </a:rPr>
              <a:t>pages?</a:t>
            </a:r>
            <a:endParaRPr sz="1400" dirty="0">
              <a:latin typeface="Calibri"/>
              <a:cs typeface="Calibri"/>
            </a:endParaRPr>
          </a:p>
          <a:p>
            <a:pPr marL="11527">
              <a:spcBef>
                <a:spcPts val="803"/>
              </a:spcBef>
            </a:pPr>
            <a:r>
              <a:rPr sz="1050" spc="9" dirty="0">
                <a:solidFill>
                  <a:srgbClr val="202024"/>
                </a:solidFill>
                <a:latin typeface="Roboto"/>
                <a:cs typeface="Roboto"/>
              </a:rPr>
              <a:t>40</a:t>
            </a:r>
            <a:r>
              <a:rPr sz="1050" dirty="0">
                <a:solidFill>
                  <a:srgbClr val="202024"/>
                </a:solidFill>
                <a:latin typeface="Roboto"/>
                <a:cs typeface="Roboto"/>
              </a:rPr>
              <a:t> </a:t>
            </a:r>
            <a:r>
              <a:rPr sz="1050" spc="14" dirty="0">
                <a:solidFill>
                  <a:srgbClr val="202024"/>
                </a:solidFill>
                <a:latin typeface="Roboto"/>
                <a:cs typeface="Roboto"/>
              </a:rPr>
              <a:t>responses</a:t>
            </a:r>
            <a:endParaRPr sz="1050" dirty="0">
              <a:latin typeface="Roboto"/>
              <a:cs typeface="Roboto"/>
            </a:endParaRPr>
          </a:p>
        </p:txBody>
      </p:sp>
      <p:pic>
        <p:nvPicPr>
          <p:cNvPr id="8" name="object 8"/>
          <p:cNvPicPr/>
          <p:nvPr/>
        </p:nvPicPr>
        <p:blipFill>
          <a:blip r:embed="rId2" cstate="print"/>
          <a:stretch>
            <a:fillRect/>
          </a:stretch>
        </p:blipFill>
        <p:spPr>
          <a:xfrm>
            <a:off x="6871126" y="5064287"/>
            <a:ext cx="103734" cy="103734"/>
          </a:xfrm>
          <a:prstGeom prst="rect">
            <a:avLst/>
          </a:prstGeom>
        </p:spPr>
      </p:pic>
      <p:pic>
        <p:nvPicPr>
          <p:cNvPr id="9" name="object 9"/>
          <p:cNvPicPr/>
          <p:nvPr/>
        </p:nvPicPr>
        <p:blipFill>
          <a:blip r:embed="rId3" cstate="print"/>
          <a:stretch>
            <a:fillRect/>
          </a:stretch>
        </p:blipFill>
        <p:spPr>
          <a:xfrm>
            <a:off x="6871126" y="5228534"/>
            <a:ext cx="103734" cy="103734"/>
          </a:xfrm>
          <a:prstGeom prst="rect">
            <a:avLst/>
          </a:prstGeom>
        </p:spPr>
      </p:pic>
      <p:pic>
        <p:nvPicPr>
          <p:cNvPr id="10" name="object 10"/>
          <p:cNvPicPr/>
          <p:nvPr/>
        </p:nvPicPr>
        <p:blipFill>
          <a:blip r:embed="rId4" cstate="print"/>
          <a:stretch>
            <a:fillRect/>
          </a:stretch>
        </p:blipFill>
        <p:spPr>
          <a:xfrm>
            <a:off x="6871126" y="5392780"/>
            <a:ext cx="103734" cy="103734"/>
          </a:xfrm>
          <a:prstGeom prst="rect">
            <a:avLst/>
          </a:prstGeom>
        </p:spPr>
      </p:pic>
      <p:pic>
        <p:nvPicPr>
          <p:cNvPr id="11" name="object 11"/>
          <p:cNvPicPr/>
          <p:nvPr/>
        </p:nvPicPr>
        <p:blipFill>
          <a:blip r:embed="rId5" cstate="print"/>
          <a:stretch>
            <a:fillRect/>
          </a:stretch>
        </p:blipFill>
        <p:spPr>
          <a:xfrm>
            <a:off x="6871126" y="5557026"/>
            <a:ext cx="103734" cy="103734"/>
          </a:xfrm>
          <a:prstGeom prst="rect">
            <a:avLst/>
          </a:prstGeom>
        </p:spPr>
      </p:pic>
      <p:pic>
        <p:nvPicPr>
          <p:cNvPr id="12" name="object 12"/>
          <p:cNvPicPr/>
          <p:nvPr/>
        </p:nvPicPr>
        <p:blipFill>
          <a:blip r:embed="rId6" cstate="print"/>
          <a:stretch>
            <a:fillRect/>
          </a:stretch>
        </p:blipFill>
        <p:spPr>
          <a:xfrm>
            <a:off x="6871126" y="5721272"/>
            <a:ext cx="103734" cy="103734"/>
          </a:xfrm>
          <a:prstGeom prst="rect">
            <a:avLst/>
          </a:prstGeom>
        </p:spPr>
      </p:pic>
      <p:sp>
        <p:nvSpPr>
          <p:cNvPr id="13" name="object 13"/>
          <p:cNvSpPr txBox="1"/>
          <p:nvPr/>
        </p:nvSpPr>
        <p:spPr>
          <a:xfrm>
            <a:off x="7006558" y="4997438"/>
            <a:ext cx="992393" cy="1004090"/>
          </a:xfrm>
          <a:prstGeom prst="rect">
            <a:avLst/>
          </a:prstGeom>
        </p:spPr>
        <p:txBody>
          <a:bodyPr vert="horz" wrap="square" lIns="0" tIns="11526" rIns="0" bIns="0" rtlCol="0">
            <a:spAutoFit/>
          </a:bodyPr>
          <a:lstStyle/>
          <a:p>
            <a:pPr marL="11527" marR="719255">
              <a:lnSpc>
                <a:spcPct val="131900"/>
              </a:lnSpc>
              <a:spcBef>
                <a:spcPts val="91"/>
              </a:spcBef>
            </a:pPr>
            <a:r>
              <a:rPr sz="817" dirty="0">
                <a:solidFill>
                  <a:srgbClr val="212121"/>
                </a:solidFill>
                <a:latin typeface="Arial"/>
                <a:cs typeface="Arial"/>
              </a:rPr>
              <a:t>Good  Ok</a:t>
            </a:r>
            <a:endParaRPr sz="817">
              <a:latin typeface="Arial"/>
              <a:cs typeface="Arial"/>
            </a:endParaRPr>
          </a:p>
          <a:p>
            <a:pPr marL="11527" marR="57056">
              <a:lnSpc>
                <a:spcPct val="131900"/>
              </a:lnSpc>
            </a:pPr>
            <a:r>
              <a:rPr sz="817" dirty="0">
                <a:solidFill>
                  <a:srgbClr val="212121"/>
                </a:solidFill>
                <a:latin typeface="Arial"/>
                <a:cs typeface="Arial"/>
              </a:rPr>
              <a:t>Neither</a:t>
            </a:r>
            <a:r>
              <a:rPr sz="817" spc="-32" dirty="0">
                <a:solidFill>
                  <a:srgbClr val="212121"/>
                </a:solidFill>
                <a:latin typeface="Arial"/>
                <a:cs typeface="Arial"/>
              </a:rPr>
              <a:t> </a:t>
            </a:r>
            <a:r>
              <a:rPr sz="817" dirty="0">
                <a:solidFill>
                  <a:srgbClr val="212121"/>
                </a:solidFill>
                <a:latin typeface="Arial"/>
                <a:cs typeface="Arial"/>
              </a:rPr>
              <a:t>good</a:t>
            </a:r>
            <a:r>
              <a:rPr sz="817" spc="-32" dirty="0">
                <a:solidFill>
                  <a:srgbClr val="212121"/>
                </a:solidFill>
                <a:latin typeface="Arial"/>
                <a:cs typeface="Arial"/>
              </a:rPr>
              <a:t> </a:t>
            </a:r>
            <a:r>
              <a:rPr sz="817" dirty="0">
                <a:solidFill>
                  <a:srgbClr val="212121"/>
                </a:solidFill>
                <a:latin typeface="Arial"/>
                <a:cs typeface="Arial"/>
              </a:rPr>
              <a:t>or</a:t>
            </a:r>
            <a:r>
              <a:rPr sz="817" spc="-27" dirty="0">
                <a:solidFill>
                  <a:srgbClr val="212121"/>
                </a:solidFill>
                <a:latin typeface="Arial"/>
                <a:cs typeface="Arial"/>
              </a:rPr>
              <a:t> </a:t>
            </a:r>
            <a:r>
              <a:rPr sz="817" dirty="0">
                <a:solidFill>
                  <a:srgbClr val="212121"/>
                </a:solidFill>
                <a:latin typeface="Arial"/>
                <a:cs typeface="Arial"/>
              </a:rPr>
              <a:t>bad  Not</a:t>
            </a:r>
            <a:r>
              <a:rPr sz="817" spc="-9" dirty="0">
                <a:solidFill>
                  <a:srgbClr val="212121"/>
                </a:solidFill>
                <a:latin typeface="Arial"/>
                <a:cs typeface="Arial"/>
              </a:rPr>
              <a:t> </a:t>
            </a:r>
            <a:r>
              <a:rPr sz="817" dirty="0">
                <a:solidFill>
                  <a:srgbClr val="212121"/>
                </a:solidFill>
                <a:latin typeface="Arial"/>
                <a:cs typeface="Arial"/>
              </a:rPr>
              <a:t>great</a:t>
            </a:r>
            <a:endParaRPr sz="817">
              <a:latin typeface="Arial"/>
              <a:cs typeface="Arial"/>
            </a:endParaRPr>
          </a:p>
          <a:p>
            <a:pPr marL="11527">
              <a:spcBef>
                <a:spcPts val="313"/>
              </a:spcBef>
            </a:pPr>
            <a:r>
              <a:rPr sz="817" dirty="0">
                <a:solidFill>
                  <a:srgbClr val="212121"/>
                </a:solidFill>
                <a:latin typeface="Arial"/>
                <a:cs typeface="Arial"/>
              </a:rPr>
              <a:t>Bad</a:t>
            </a:r>
            <a:endParaRPr sz="817">
              <a:latin typeface="Arial"/>
              <a:cs typeface="Arial"/>
            </a:endParaRPr>
          </a:p>
          <a:p>
            <a:pPr marL="11527">
              <a:spcBef>
                <a:spcPts val="313"/>
              </a:spcBef>
            </a:pPr>
            <a:r>
              <a:rPr sz="817" dirty="0">
                <a:solidFill>
                  <a:srgbClr val="212121"/>
                </a:solidFill>
                <a:latin typeface="Arial"/>
                <a:cs typeface="Arial"/>
              </a:rPr>
              <a:t>I</a:t>
            </a:r>
            <a:r>
              <a:rPr sz="817" spc="-23" dirty="0">
                <a:solidFill>
                  <a:srgbClr val="212121"/>
                </a:solidFill>
                <a:latin typeface="Arial"/>
                <a:cs typeface="Arial"/>
              </a:rPr>
              <a:t> </a:t>
            </a:r>
            <a:r>
              <a:rPr sz="817" dirty="0">
                <a:solidFill>
                  <a:srgbClr val="212121"/>
                </a:solidFill>
                <a:latin typeface="Arial"/>
                <a:cs typeface="Arial"/>
              </a:rPr>
              <a:t>have</a:t>
            </a:r>
            <a:r>
              <a:rPr sz="817" spc="-23" dirty="0">
                <a:solidFill>
                  <a:srgbClr val="212121"/>
                </a:solidFill>
                <a:latin typeface="Arial"/>
                <a:cs typeface="Arial"/>
              </a:rPr>
              <a:t> </a:t>
            </a:r>
            <a:r>
              <a:rPr sz="817" dirty="0">
                <a:solidFill>
                  <a:srgbClr val="212121"/>
                </a:solidFill>
                <a:latin typeface="Arial"/>
                <a:cs typeface="Arial"/>
              </a:rPr>
              <a:t>not</a:t>
            </a:r>
            <a:r>
              <a:rPr sz="817" spc="-18" dirty="0">
                <a:solidFill>
                  <a:srgbClr val="212121"/>
                </a:solidFill>
                <a:latin typeface="Arial"/>
                <a:cs typeface="Arial"/>
              </a:rPr>
              <a:t> </a:t>
            </a:r>
            <a:r>
              <a:rPr sz="817" dirty="0">
                <a:solidFill>
                  <a:srgbClr val="212121"/>
                </a:solidFill>
                <a:latin typeface="Arial"/>
                <a:cs typeface="Arial"/>
              </a:rPr>
              <a:t>used</a:t>
            </a:r>
            <a:r>
              <a:rPr sz="817" spc="-23" dirty="0">
                <a:solidFill>
                  <a:srgbClr val="212121"/>
                </a:solidFill>
                <a:latin typeface="Arial"/>
                <a:cs typeface="Arial"/>
              </a:rPr>
              <a:t> </a:t>
            </a:r>
            <a:r>
              <a:rPr sz="817" dirty="0">
                <a:solidFill>
                  <a:srgbClr val="212121"/>
                </a:solidFill>
                <a:latin typeface="Arial"/>
                <a:cs typeface="Arial"/>
              </a:rPr>
              <a:t>them</a:t>
            </a:r>
            <a:endParaRPr sz="817">
              <a:latin typeface="Arial"/>
              <a:cs typeface="Arial"/>
            </a:endParaRPr>
          </a:p>
        </p:txBody>
      </p:sp>
      <p:grpSp>
        <p:nvGrpSpPr>
          <p:cNvPr id="14" name="object 14"/>
          <p:cNvGrpSpPr/>
          <p:nvPr/>
        </p:nvGrpSpPr>
        <p:grpSpPr>
          <a:xfrm>
            <a:off x="5258920" y="5208552"/>
            <a:ext cx="1716229" cy="780890"/>
            <a:chOff x="4418012" y="1495630"/>
            <a:chExt cx="1891030" cy="860425"/>
          </a:xfrm>
        </p:grpSpPr>
        <p:pic>
          <p:nvPicPr>
            <p:cNvPr id="15" name="object 15"/>
            <p:cNvPicPr/>
            <p:nvPr/>
          </p:nvPicPr>
          <p:blipFill>
            <a:blip r:embed="rId7" cstate="print"/>
            <a:stretch>
              <a:fillRect/>
            </a:stretch>
          </p:blipFill>
          <p:spPr>
            <a:xfrm>
              <a:off x="6194424" y="2241547"/>
              <a:ext cx="114300" cy="114299"/>
            </a:xfrm>
            <a:prstGeom prst="rect">
              <a:avLst/>
            </a:prstGeom>
          </p:spPr>
        </p:pic>
        <p:sp>
          <p:nvSpPr>
            <p:cNvPr id="16" name="object 16"/>
            <p:cNvSpPr/>
            <p:nvPr/>
          </p:nvSpPr>
          <p:spPr>
            <a:xfrm>
              <a:off x="4422775" y="1500393"/>
              <a:ext cx="857250" cy="694055"/>
            </a:xfrm>
            <a:custGeom>
              <a:avLst/>
              <a:gdLst/>
              <a:ahLst/>
              <a:cxnLst/>
              <a:rect l="l" t="t" r="r" b="b"/>
              <a:pathLst>
                <a:path w="857250" h="694055">
                  <a:moveTo>
                    <a:pt x="857249" y="693529"/>
                  </a:moveTo>
                  <a:lnTo>
                    <a:pt x="0" y="693529"/>
                  </a:lnTo>
                  <a:lnTo>
                    <a:pt x="503878" y="0"/>
                  </a:lnTo>
                  <a:lnTo>
                    <a:pt x="543834" y="30865"/>
                  </a:lnTo>
                  <a:lnTo>
                    <a:pt x="581901" y="64031"/>
                  </a:lnTo>
                  <a:lnTo>
                    <a:pt x="617952" y="99379"/>
                  </a:lnTo>
                  <a:lnTo>
                    <a:pt x="651857" y="136790"/>
                  </a:lnTo>
                  <a:lnTo>
                    <a:pt x="683503" y="176130"/>
                  </a:lnTo>
                  <a:lnTo>
                    <a:pt x="712776" y="217267"/>
                  </a:lnTo>
                  <a:lnTo>
                    <a:pt x="739580" y="260054"/>
                  </a:lnTo>
                  <a:lnTo>
                    <a:pt x="763815" y="304346"/>
                  </a:lnTo>
                  <a:lnTo>
                    <a:pt x="785403" y="349987"/>
                  </a:lnTo>
                  <a:lnTo>
                    <a:pt x="804264" y="396820"/>
                  </a:lnTo>
                  <a:lnTo>
                    <a:pt x="820338" y="444682"/>
                  </a:lnTo>
                  <a:lnTo>
                    <a:pt x="833563" y="493408"/>
                  </a:lnTo>
                  <a:lnTo>
                    <a:pt x="843900" y="542828"/>
                  </a:lnTo>
                  <a:lnTo>
                    <a:pt x="851307" y="592770"/>
                  </a:lnTo>
                  <a:lnTo>
                    <a:pt x="855764" y="643062"/>
                  </a:lnTo>
                  <a:lnTo>
                    <a:pt x="857249" y="693529"/>
                  </a:lnTo>
                  <a:close/>
                </a:path>
              </a:pathLst>
            </a:custGeom>
            <a:solidFill>
              <a:srgbClr val="0099C6"/>
            </a:solidFill>
          </p:spPr>
          <p:txBody>
            <a:bodyPr wrap="square" lIns="0" tIns="0" rIns="0" bIns="0" rtlCol="0"/>
            <a:lstStyle/>
            <a:p>
              <a:endParaRPr sz="1634"/>
            </a:p>
          </p:txBody>
        </p:sp>
        <p:sp>
          <p:nvSpPr>
            <p:cNvPr id="17" name="object 17"/>
            <p:cNvSpPr/>
            <p:nvPr/>
          </p:nvSpPr>
          <p:spPr>
            <a:xfrm>
              <a:off x="4422775" y="1500393"/>
              <a:ext cx="857250" cy="694055"/>
            </a:xfrm>
            <a:custGeom>
              <a:avLst/>
              <a:gdLst/>
              <a:ahLst/>
              <a:cxnLst/>
              <a:rect l="l" t="t" r="r" b="b"/>
              <a:pathLst>
                <a:path w="857250" h="694055">
                  <a:moveTo>
                    <a:pt x="0" y="693529"/>
                  </a:moveTo>
                  <a:lnTo>
                    <a:pt x="503878" y="0"/>
                  </a:lnTo>
                  <a:lnTo>
                    <a:pt x="524092" y="15145"/>
                  </a:lnTo>
                  <a:lnTo>
                    <a:pt x="543834" y="30865"/>
                  </a:lnTo>
                  <a:lnTo>
                    <a:pt x="581901" y="64031"/>
                  </a:lnTo>
                  <a:lnTo>
                    <a:pt x="617952" y="99379"/>
                  </a:lnTo>
                  <a:lnTo>
                    <a:pt x="651857" y="136790"/>
                  </a:lnTo>
                  <a:lnTo>
                    <a:pt x="683503" y="176130"/>
                  </a:lnTo>
                  <a:lnTo>
                    <a:pt x="712776" y="217267"/>
                  </a:lnTo>
                  <a:lnTo>
                    <a:pt x="739580" y="260054"/>
                  </a:lnTo>
                  <a:lnTo>
                    <a:pt x="763815" y="304346"/>
                  </a:lnTo>
                  <a:lnTo>
                    <a:pt x="785403" y="349987"/>
                  </a:lnTo>
                  <a:lnTo>
                    <a:pt x="804264" y="396820"/>
                  </a:lnTo>
                  <a:lnTo>
                    <a:pt x="820338" y="444682"/>
                  </a:lnTo>
                  <a:lnTo>
                    <a:pt x="833563" y="493408"/>
                  </a:lnTo>
                  <a:lnTo>
                    <a:pt x="843900" y="542828"/>
                  </a:lnTo>
                  <a:lnTo>
                    <a:pt x="851307" y="592770"/>
                  </a:lnTo>
                  <a:lnTo>
                    <a:pt x="855764" y="643062"/>
                  </a:lnTo>
                  <a:lnTo>
                    <a:pt x="857249" y="693529"/>
                  </a:lnTo>
                  <a:lnTo>
                    <a:pt x="0" y="693529"/>
                  </a:lnTo>
                </a:path>
              </a:pathLst>
            </a:custGeom>
            <a:ln w="9524">
              <a:solidFill>
                <a:srgbClr val="FFFFFF"/>
              </a:solidFill>
            </a:ln>
          </p:spPr>
          <p:txBody>
            <a:bodyPr wrap="square" lIns="0" tIns="0" rIns="0" bIns="0" rtlCol="0"/>
            <a:lstStyle/>
            <a:p>
              <a:endParaRPr sz="1634"/>
            </a:p>
          </p:txBody>
        </p:sp>
      </p:grpSp>
      <p:sp>
        <p:nvSpPr>
          <p:cNvPr id="18" name="object 18"/>
          <p:cNvSpPr txBox="1"/>
          <p:nvPr/>
        </p:nvSpPr>
        <p:spPr>
          <a:xfrm>
            <a:off x="5645430" y="5509881"/>
            <a:ext cx="231097" cy="137379"/>
          </a:xfrm>
          <a:prstGeom prst="rect">
            <a:avLst/>
          </a:prstGeom>
        </p:spPr>
        <p:txBody>
          <a:bodyPr vert="horz" wrap="square" lIns="0" tIns="11526" rIns="0" bIns="0" rtlCol="0">
            <a:spAutoFit/>
          </a:bodyPr>
          <a:lstStyle/>
          <a:p>
            <a:pPr marL="11527">
              <a:spcBef>
                <a:spcPts val="91"/>
              </a:spcBef>
            </a:pPr>
            <a:r>
              <a:rPr sz="817" dirty="0">
                <a:solidFill>
                  <a:srgbClr val="FFFFFF"/>
                </a:solidFill>
                <a:latin typeface="Arial"/>
                <a:cs typeface="Arial"/>
              </a:rPr>
              <a:t>15%</a:t>
            </a:r>
            <a:endParaRPr sz="817">
              <a:latin typeface="Arial"/>
              <a:cs typeface="Arial"/>
            </a:endParaRPr>
          </a:p>
        </p:txBody>
      </p:sp>
      <p:grpSp>
        <p:nvGrpSpPr>
          <p:cNvPr id="19" name="object 19"/>
          <p:cNvGrpSpPr/>
          <p:nvPr/>
        </p:nvGrpSpPr>
        <p:grpSpPr>
          <a:xfrm>
            <a:off x="4708784" y="5060002"/>
            <a:ext cx="1016598" cy="786653"/>
            <a:chOff x="3811844" y="1331950"/>
            <a:chExt cx="1120140" cy="866775"/>
          </a:xfrm>
        </p:grpSpPr>
        <p:sp>
          <p:nvSpPr>
            <p:cNvPr id="20" name="object 20"/>
            <p:cNvSpPr/>
            <p:nvPr/>
          </p:nvSpPr>
          <p:spPr>
            <a:xfrm>
              <a:off x="4422774" y="1430107"/>
              <a:ext cx="504190" cy="763905"/>
            </a:xfrm>
            <a:custGeom>
              <a:avLst/>
              <a:gdLst/>
              <a:ahLst/>
              <a:cxnLst/>
              <a:rect l="l" t="t" r="r" b="b"/>
              <a:pathLst>
                <a:path w="504189" h="763905">
                  <a:moveTo>
                    <a:pt x="0" y="763815"/>
                  </a:moveTo>
                  <a:lnTo>
                    <a:pt x="389183" y="0"/>
                  </a:lnTo>
                  <a:lnTo>
                    <a:pt x="418894" y="15878"/>
                  </a:lnTo>
                  <a:lnTo>
                    <a:pt x="447913" y="32886"/>
                  </a:lnTo>
                  <a:lnTo>
                    <a:pt x="476242" y="51021"/>
                  </a:lnTo>
                  <a:lnTo>
                    <a:pt x="503878" y="70285"/>
                  </a:lnTo>
                  <a:lnTo>
                    <a:pt x="0" y="763815"/>
                  </a:lnTo>
                  <a:close/>
                </a:path>
              </a:pathLst>
            </a:custGeom>
            <a:solidFill>
              <a:srgbClr val="990099"/>
            </a:solidFill>
          </p:spPr>
          <p:txBody>
            <a:bodyPr wrap="square" lIns="0" tIns="0" rIns="0" bIns="0" rtlCol="0"/>
            <a:lstStyle/>
            <a:p>
              <a:endParaRPr sz="1634"/>
            </a:p>
          </p:txBody>
        </p:sp>
        <p:sp>
          <p:nvSpPr>
            <p:cNvPr id="21" name="object 21"/>
            <p:cNvSpPr/>
            <p:nvPr/>
          </p:nvSpPr>
          <p:spPr>
            <a:xfrm>
              <a:off x="4422774" y="1430107"/>
              <a:ext cx="504190" cy="763905"/>
            </a:xfrm>
            <a:custGeom>
              <a:avLst/>
              <a:gdLst/>
              <a:ahLst/>
              <a:cxnLst/>
              <a:rect l="l" t="t" r="r" b="b"/>
              <a:pathLst>
                <a:path w="504189" h="763905">
                  <a:moveTo>
                    <a:pt x="0" y="763815"/>
                  </a:moveTo>
                  <a:lnTo>
                    <a:pt x="389183" y="0"/>
                  </a:lnTo>
                  <a:lnTo>
                    <a:pt x="418894" y="15878"/>
                  </a:lnTo>
                  <a:lnTo>
                    <a:pt x="447913" y="32886"/>
                  </a:lnTo>
                  <a:lnTo>
                    <a:pt x="476242" y="51021"/>
                  </a:lnTo>
                  <a:lnTo>
                    <a:pt x="503878" y="70285"/>
                  </a:lnTo>
                  <a:lnTo>
                    <a:pt x="0" y="763815"/>
                  </a:lnTo>
                </a:path>
              </a:pathLst>
            </a:custGeom>
            <a:ln w="9524">
              <a:solidFill>
                <a:srgbClr val="FFFFFF"/>
              </a:solidFill>
            </a:ln>
          </p:spPr>
          <p:txBody>
            <a:bodyPr wrap="square" lIns="0" tIns="0" rIns="0" bIns="0" rtlCol="0"/>
            <a:lstStyle/>
            <a:p>
              <a:endParaRPr sz="1634"/>
            </a:p>
          </p:txBody>
        </p:sp>
        <p:sp>
          <p:nvSpPr>
            <p:cNvPr id="22" name="object 22"/>
            <p:cNvSpPr/>
            <p:nvPr/>
          </p:nvSpPr>
          <p:spPr>
            <a:xfrm>
              <a:off x="4422774" y="1430107"/>
              <a:ext cx="389255" cy="763905"/>
            </a:xfrm>
            <a:custGeom>
              <a:avLst/>
              <a:gdLst/>
              <a:ahLst/>
              <a:cxnLst/>
              <a:rect l="l" t="t" r="r" b="b"/>
              <a:pathLst>
                <a:path w="389254" h="763905">
                  <a:moveTo>
                    <a:pt x="0" y="763815"/>
                  </a:moveTo>
                  <a:lnTo>
                    <a:pt x="389183" y="0"/>
                  </a:lnTo>
                  <a:lnTo>
                    <a:pt x="0" y="763815"/>
                  </a:lnTo>
                  <a:close/>
                </a:path>
              </a:pathLst>
            </a:custGeom>
            <a:solidFill>
              <a:srgbClr val="0F9517"/>
            </a:solidFill>
          </p:spPr>
          <p:txBody>
            <a:bodyPr wrap="square" lIns="0" tIns="0" rIns="0" bIns="0" rtlCol="0"/>
            <a:lstStyle/>
            <a:p>
              <a:endParaRPr sz="1634"/>
            </a:p>
          </p:txBody>
        </p:sp>
        <p:sp>
          <p:nvSpPr>
            <p:cNvPr id="23" name="object 23"/>
            <p:cNvSpPr/>
            <p:nvPr/>
          </p:nvSpPr>
          <p:spPr>
            <a:xfrm>
              <a:off x="4422774" y="1430107"/>
              <a:ext cx="389255" cy="763905"/>
            </a:xfrm>
            <a:custGeom>
              <a:avLst/>
              <a:gdLst/>
              <a:ahLst/>
              <a:cxnLst/>
              <a:rect l="l" t="t" r="r" b="b"/>
              <a:pathLst>
                <a:path w="389254" h="763905">
                  <a:moveTo>
                    <a:pt x="0" y="763815"/>
                  </a:moveTo>
                  <a:lnTo>
                    <a:pt x="389183" y="0"/>
                  </a:lnTo>
                  <a:lnTo>
                    <a:pt x="0" y="763815"/>
                  </a:lnTo>
                </a:path>
              </a:pathLst>
            </a:custGeom>
            <a:ln w="9524">
              <a:solidFill>
                <a:srgbClr val="FFFFFF"/>
              </a:solidFill>
            </a:ln>
          </p:spPr>
          <p:txBody>
            <a:bodyPr wrap="square" lIns="0" tIns="0" rIns="0" bIns="0" rtlCol="0"/>
            <a:lstStyle/>
            <a:p>
              <a:endParaRPr sz="1634"/>
            </a:p>
          </p:txBody>
        </p:sp>
        <p:sp>
          <p:nvSpPr>
            <p:cNvPr id="24" name="object 24"/>
            <p:cNvSpPr/>
            <p:nvPr/>
          </p:nvSpPr>
          <p:spPr>
            <a:xfrm>
              <a:off x="4422774" y="1347227"/>
              <a:ext cx="389255" cy="847090"/>
            </a:xfrm>
            <a:custGeom>
              <a:avLst/>
              <a:gdLst/>
              <a:ahLst/>
              <a:cxnLst/>
              <a:rect l="l" t="t" r="r" b="b"/>
              <a:pathLst>
                <a:path w="389254" h="847089">
                  <a:moveTo>
                    <a:pt x="0" y="846695"/>
                  </a:moveTo>
                  <a:lnTo>
                    <a:pt x="134103" y="0"/>
                  </a:lnTo>
                  <a:lnTo>
                    <a:pt x="187219" y="10111"/>
                  </a:lnTo>
                  <a:lnTo>
                    <a:pt x="239285" y="23455"/>
                  </a:lnTo>
                  <a:lnTo>
                    <a:pt x="290301" y="40032"/>
                  </a:lnTo>
                  <a:lnTo>
                    <a:pt x="340267" y="59840"/>
                  </a:lnTo>
                  <a:lnTo>
                    <a:pt x="389183" y="82880"/>
                  </a:lnTo>
                  <a:lnTo>
                    <a:pt x="0" y="846695"/>
                  </a:lnTo>
                  <a:close/>
                </a:path>
              </a:pathLst>
            </a:custGeom>
            <a:solidFill>
              <a:srgbClr val="FF9900"/>
            </a:solidFill>
          </p:spPr>
          <p:txBody>
            <a:bodyPr wrap="square" lIns="0" tIns="0" rIns="0" bIns="0" rtlCol="0"/>
            <a:lstStyle/>
            <a:p>
              <a:endParaRPr sz="1634"/>
            </a:p>
          </p:txBody>
        </p:sp>
        <p:sp>
          <p:nvSpPr>
            <p:cNvPr id="25" name="object 25"/>
            <p:cNvSpPr/>
            <p:nvPr/>
          </p:nvSpPr>
          <p:spPr>
            <a:xfrm>
              <a:off x="4422774" y="1347227"/>
              <a:ext cx="389255" cy="847090"/>
            </a:xfrm>
            <a:custGeom>
              <a:avLst/>
              <a:gdLst/>
              <a:ahLst/>
              <a:cxnLst/>
              <a:rect l="l" t="t" r="r" b="b"/>
              <a:pathLst>
                <a:path w="389254" h="847089">
                  <a:moveTo>
                    <a:pt x="0" y="846695"/>
                  </a:moveTo>
                  <a:lnTo>
                    <a:pt x="134103" y="0"/>
                  </a:lnTo>
                  <a:lnTo>
                    <a:pt x="187219" y="10111"/>
                  </a:lnTo>
                  <a:lnTo>
                    <a:pt x="239285" y="23455"/>
                  </a:lnTo>
                  <a:lnTo>
                    <a:pt x="290301" y="40032"/>
                  </a:lnTo>
                  <a:lnTo>
                    <a:pt x="340267" y="59840"/>
                  </a:lnTo>
                  <a:lnTo>
                    <a:pt x="389183" y="82880"/>
                  </a:lnTo>
                  <a:lnTo>
                    <a:pt x="0" y="846695"/>
                  </a:lnTo>
                </a:path>
              </a:pathLst>
            </a:custGeom>
            <a:ln w="9524">
              <a:solidFill>
                <a:srgbClr val="FFFFFF"/>
              </a:solidFill>
            </a:ln>
          </p:spPr>
          <p:txBody>
            <a:bodyPr wrap="square" lIns="0" tIns="0" rIns="0" bIns="0" rtlCol="0"/>
            <a:lstStyle/>
            <a:p>
              <a:endParaRPr sz="1634"/>
            </a:p>
          </p:txBody>
        </p:sp>
        <p:sp>
          <p:nvSpPr>
            <p:cNvPr id="26" name="object 26"/>
            <p:cNvSpPr/>
            <p:nvPr/>
          </p:nvSpPr>
          <p:spPr>
            <a:xfrm>
              <a:off x="3816607" y="1336713"/>
              <a:ext cx="740410" cy="857250"/>
            </a:xfrm>
            <a:custGeom>
              <a:avLst/>
              <a:gdLst/>
              <a:ahLst/>
              <a:cxnLst/>
              <a:rect l="l" t="t" r="r" b="b"/>
              <a:pathLst>
                <a:path w="740410" h="857250">
                  <a:moveTo>
                    <a:pt x="606167" y="857209"/>
                  </a:moveTo>
                  <a:lnTo>
                    <a:pt x="0" y="251042"/>
                  </a:lnTo>
                  <a:lnTo>
                    <a:pt x="18120" y="233446"/>
                  </a:lnTo>
                  <a:lnTo>
                    <a:pt x="36735" y="216407"/>
                  </a:lnTo>
                  <a:lnTo>
                    <a:pt x="75449" y="183996"/>
                  </a:lnTo>
                  <a:lnTo>
                    <a:pt x="116001" y="153919"/>
                  </a:lnTo>
                  <a:lnTo>
                    <a:pt x="158255" y="126283"/>
                  </a:lnTo>
                  <a:lnTo>
                    <a:pt x="202061" y="101181"/>
                  </a:lnTo>
                  <a:lnTo>
                    <a:pt x="247271" y="78703"/>
                  </a:lnTo>
                  <a:lnTo>
                    <a:pt x="293724" y="58924"/>
                  </a:lnTo>
                  <a:lnTo>
                    <a:pt x="341262" y="41916"/>
                  </a:lnTo>
                  <a:lnTo>
                    <a:pt x="389718" y="27733"/>
                  </a:lnTo>
                  <a:lnTo>
                    <a:pt x="438925" y="16431"/>
                  </a:lnTo>
                  <a:lnTo>
                    <a:pt x="488713" y="8042"/>
                  </a:lnTo>
                  <a:lnTo>
                    <a:pt x="538908" y="2602"/>
                  </a:lnTo>
                  <a:lnTo>
                    <a:pt x="589336" y="123"/>
                  </a:lnTo>
                  <a:lnTo>
                    <a:pt x="614572" y="0"/>
                  </a:lnTo>
                  <a:lnTo>
                    <a:pt x="639822" y="620"/>
                  </a:lnTo>
                  <a:lnTo>
                    <a:pt x="665044" y="1983"/>
                  </a:lnTo>
                  <a:lnTo>
                    <a:pt x="690192" y="4086"/>
                  </a:lnTo>
                  <a:lnTo>
                    <a:pt x="715268" y="6929"/>
                  </a:lnTo>
                  <a:lnTo>
                    <a:pt x="740270" y="10513"/>
                  </a:lnTo>
                  <a:lnTo>
                    <a:pt x="606167" y="857209"/>
                  </a:lnTo>
                  <a:close/>
                </a:path>
              </a:pathLst>
            </a:custGeom>
            <a:solidFill>
              <a:srgbClr val="DB3812"/>
            </a:solidFill>
          </p:spPr>
          <p:txBody>
            <a:bodyPr wrap="square" lIns="0" tIns="0" rIns="0" bIns="0" rtlCol="0"/>
            <a:lstStyle/>
            <a:p>
              <a:endParaRPr sz="1634"/>
            </a:p>
          </p:txBody>
        </p:sp>
        <p:sp>
          <p:nvSpPr>
            <p:cNvPr id="27" name="object 27"/>
            <p:cNvSpPr/>
            <p:nvPr/>
          </p:nvSpPr>
          <p:spPr>
            <a:xfrm>
              <a:off x="3816607" y="1336713"/>
              <a:ext cx="740410" cy="857250"/>
            </a:xfrm>
            <a:custGeom>
              <a:avLst/>
              <a:gdLst/>
              <a:ahLst/>
              <a:cxnLst/>
              <a:rect l="l" t="t" r="r" b="b"/>
              <a:pathLst>
                <a:path w="740410" h="857250">
                  <a:moveTo>
                    <a:pt x="606167" y="857209"/>
                  </a:moveTo>
                  <a:lnTo>
                    <a:pt x="0" y="251042"/>
                  </a:lnTo>
                  <a:lnTo>
                    <a:pt x="18120" y="233446"/>
                  </a:lnTo>
                  <a:lnTo>
                    <a:pt x="36735" y="216407"/>
                  </a:lnTo>
                  <a:lnTo>
                    <a:pt x="75449" y="183996"/>
                  </a:lnTo>
                  <a:lnTo>
                    <a:pt x="116001" y="153919"/>
                  </a:lnTo>
                  <a:lnTo>
                    <a:pt x="158255" y="126283"/>
                  </a:lnTo>
                  <a:lnTo>
                    <a:pt x="202061" y="101181"/>
                  </a:lnTo>
                  <a:lnTo>
                    <a:pt x="247271" y="78703"/>
                  </a:lnTo>
                  <a:lnTo>
                    <a:pt x="293724" y="58924"/>
                  </a:lnTo>
                  <a:lnTo>
                    <a:pt x="341262" y="41916"/>
                  </a:lnTo>
                  <a:lnTo>
                    <a:pt x="389718" y="27733"/>
                  </a:lnTo>
                  <a:lnTo>
                    <a:pt x="438925" y="16431"/>
                  </a:lnTo>
                  <a:lnTo>
                    <a:pt x="488713" y="8042"/>
                  </a:lnTo>
                  <a:lnTo>
                    <a:pt x="538908" y="2602"/>
                  </a:lnTo>
                  <a:lnTo>
                    <a:pt x="589336" y="123"/>
                  </a:lnTo>
                  <a:lnTo>
                    <a:pt x="614572" y="0"/>
                  </a:lnTo>
                  <a:lnTo>
                    <a:pt x="639822" y="620"/>
                  </a:lnTo>
                  <a:lnTo>
                    <a:pt x="665044" y="1983"/>
                  </a:lnTo>
                  <a:lnTo>
                    <a:pt x="690192" y="4086"/>
                  </a:lnTo>
                  <a:lnTo>
                    <a:pt x="715268" y="6929"/>
                  </a:lnTo>
                  <a:lnTo>
                    <a:pt x="740270" y="10513"/>
                  </a:lnTo>
                  <a:lnTo>
                    <a:pt x="606167" y="857209"/>
                  </a:lnTo>
                </a:path>
              </a:pathLst>
            </a:custGeom>
            <a:ln w="9524">
              <a:solidFill>
                <a:srgbClr val="FFFFFF"/>
              </a:solidFill>
            </a:ln>
          </p:spPr>
          <p:txBody>
            <a:bodyPr wrap="square" lIns="0" tIns="0" rIns="0" bIns="0" rtlCol="0"/>
            <a:lstStyle/>
            <a:p>
              <a:endParaRPr sz="1634"/>
            </a:p>
          </p:txBody>
        </p:sp>
      </p:grpSp>
      <p:sp>
        <p:nvSpPr>
          <p:cNvPr id="28" name="object 28"/>
          <p:cNvSpPr txBox="1"/>
          <p:nvPr/>
        </p:nvSpPr>
        <p:spPr>
          <a:xfrm>
            <a:off x="4966340" y="5204304"/>
            <a:ext cx="231097" cy="137379"/>
          </a:xfrm>
          <a:prstGeom prst="rect">
            <a:avLst/>
          </a:prstGeom>
        </p:spPr>
        <p:txBody>
          <a:bodyPr vert="horz" wrap="square" lIns="0" tIns="11526" rIns="0" bIns="0" rtlCol="0">
            <a:spAutoFit/>
          </a:bodyPr>
          <a:lstStyle/>
          <a:p>
            <a:pPr marL="11527">
              <a:spcBef>
                <a:spcPts val="91"/>
              </a:spcBef>
            </a:pPr>
            <a:r>
              <a:rPr sz="817" dirty="0">
                <a:solidFill>
                  <a:srgbClr val="FFFFFF"/>
                </a:solidFill>
                <a:latin typeface="Arial"/>
                <a:cs typeface="Arial"/>
              </a:rPr>
              <a:t>15%</a:t>
            </a:r>
            <a:endParaRPr sz="817">
              <a:latin typeface="Arial"/>
              <a:cs typeface="Arial"/>
            </a:endParaRPr>
          </a:p>
        </p:txBody>
      </p:sp>
      <p:grpSp>
        <p:nvGrpSpPr>
          <p:cNvPr id="29" name="object 29"/>
          <p:cNvGrpSpPr/>
          <p:nvPr/>
        </p:nvGrpSpPr>
        <p:grpSpPr>
          <a:xfrm>
            <a:off x="4480915" y="5287839"/>
            <a:ext cx="1564661" cy="1337022"/>
            <a:chOff x="3560765" y="1582993"/>
            <a:chExt cx="1724025" cy="1473200"/>
          </a:xfrm>
        </p:grpSpPr>
        <p:sp>
          <p:nvSpPr>
            <p:cNvPr id="30" name="object 30"/>
            <p:cNvSpPr/>
            <p:nvPr/>
          </p:nvSpPr>
          <p:spPr>
            <a:xfrm>
              <a:off x="3565528" y="1587755"/>
              <a:ext cx="1714500" cy="1463675"/>
            </a:xfrm>
            <a:custGeom>
              <a:avLst/>
              <a:gdLst/>
              <a:ahLst/>
              <a:cxnLst/>
              <a:rect l="l" t="t" r="r" b="b"/>
              <a:pathLst>
                <a:path w="1714500" h="1463675">
                  <a:moveTo>
                    <a:pt x="862505" y="1463400"/>
                  </a:moveTo>
                  <a:lnTo>
                    <a:pt x="823063" y="1462735"/>
                  </a:lnTo>
                  <a:lnTo>
                    <a:pt x="783695" y="1460255"/>
                  </a:lnTo>
                  <a:lnTo>
                    <a:pt x="744484" y="1455968"/>
                  </a:lnTo>
                  <a:lnTo>
                    <a:pt x="705508" y="1449881"/>
                  </a:lnTo>
                  <a:lnTo>
                    <a:pt x="666854" y="1442007"/>
                  </a:lnTo>
                  <a:lnTo>
                    <a:pt x="628606" y="1432364"/>
                  </a:lnTo>
                  <a:lnTo>
                    <a:pt x="590842" y="1420971"/>
                  </a:lnTo>
                  <a:lnTo>
                    <a:pt x="553639" y="1407853"/>
                  </a:lnTo>
                  <a:lnTo>
                    <a:pt x="517079" y="1393036"/>
                  </a:lnTo>
                  <a:lnTo>
                    <a:pt x="481242" y="1376555"/>
                  </a:lnTo>
                  <a:lnTo>
                    <a:pt x="446201" y="1358443"/>
                  </a:lnTo>
                  <a:lnTo>
                    <a:pt x="412027" y="1338736"/>
                  </a:lnTo>
                  <a:lnTo>
                    <a:pt x="378797" y="1317478"/>
                  </a:lnTo>
                  <a:lnTo>
                    <a:pt x="346582" y="1294716"/>
                  </a:lnTo>
                  <a:lnTo>
                    <a:pt x="315448" y="1270496"/>
                  </a:lnTo>
                  <a:lnTo>
                    <a:pt x="285460" y="1244867"/>
                  </a:lnTo>
                  <a:lnTo>
                    <a:pt x="256682" y="1217886"/>
                  </a:lnTo>
                  <a:lnTo>
                    <a:pt x="229178" y="1189612"/>
                  </a:lnTo>
                  <a:lnTo>
                    <a:pt x="203003" y="1160102"/>
                  </a:lnTo>
                  <a:lnTo>
                    <a:pt x="178212" y="1129417"/>
                  </a:lnTo>
                  <a:lnTo>
                    <a:pt x="154859" y="1097624"/>
                  </a:lnTo>
                  <a:lnTo>
                    <a:pt x="132995" y="1064793"/>
                  </a:lnTo>
                  <a:lnTo>
                    <a:pt x="112664" y="1030991"/>
                  </a:lnTo>
                  <a:lnTo>
                    <a:pt x="93908" y="996287"/>
                  </a:lnTo>
                  <a:lnTo>
                    <a:pt x="76769" y="960756"/>
                  </a:lnTo>
                  <a:lnTo>
                    <a:pt x="61284" y="924478"/>
                  </a:lnTo>
                  <a:lnTo>
                    <a:pt x="47484" y="887526"/>
                  </a:lnTo>
                  <a:lnTo>
                    <a:pt x="35397" y="849975"/>
                  </a:lnTo>
                  <a:lnTo>
                    <a:pt x="25051" y="811907"/>
                  </a:lnTo>
                  <a:lnTo>
                    <a:pt x="16468" y="773408"/>
                  </a:lnTo>
                  <a:lnTo>
                    <a:pt x="9664" y="734554"/>
                  </a:lnTo>
                  <a:lnTo>
                    <a:pt x="4655" y="695425"/>
                  </a:lnTo>
                  <a:lnTo>
                    <a:pt x="1451" y="656107"/>
                  </a:lnTo>
                  <a:lnTo>
                    <a:pt x="60" y="616686"/>
                  </a:lnTo>
                  <a:lnTo>
                    <a:pt x="0" y="603535"/>
                  </a:lnTo>
                  <a:lnTo>
                    <a:pt x="141" y="590387"/>
                  </a:lnTo>
                  <a:lnTo>
                    <a:pt x="1774" y="550973"/>
                  </a:lnTo>
                  <a:lnTo>
                    <a:pt x="5219" y="511678"/>
                  </a:lnTo>
                  <a:lnTo>
                    <a:pt x="10467" y="472584"/>
                  </a:lnTo>
                  <a:lnTo>
                    <a:pt x="17509" y="433770"/>
                  </a:lnTo>
                  <a:lnTo>
                    <a:pt x="26330" y="395320"/>
                  </a:lnTo>
                  <a:lnTo>
                    <a:pt x="36909" y="357320"/>
                  </a:lnTo>
                  <a:lnTo>
                    <a:pt x="49224" y="319847"/>
                  </a:lnTo>
                  <a:lnTo>
                    <a:pt x="63252" y="282977"/>
                  </a:lnTo>
                  <a:lnTo>
                    <a:pt x="78961" y="246792"/>
                  </a:lnTo>
                  <a:lnTo>
                    <a:pt x="96317" y="211370"/>
                  </a:lnTo>
                  <a:lnTo>
                    <a:pt x="115283" y="176784"/>
                  </a:lnTo>
                  <a:lnTo>
                    <a:pt x="135823" y="143105"/>
                  </a:lnTo>
                  <a:lnTo>
                    <a:pt x="157890" y="110406"/>
                  </a:lnTo>
                  <a:lnTo>
                    <a:pt x="181436" y="78759"/>
                  </a:lnTo>
                  <a:lnTo>
                    <a:pt x="206413" y="48230"/>
                  </a:lnTo>
                  <a:lnTo>
                    <a:pt x="232770" y="18879"/>
                  </a:lnTo>
                  <a:lnTo>
                    <a:pt x="251078" y="0"/>
                  </a:lnTo>
                  <a:lnTo>
                    <a:pt x="857246" y="606167"/>
                  </a:lnTo>
                  <a:lnTo>
                    <a:pt x="1714496" y="606167"/>
                  </a:lnTo>
                  <a:lnTo>
                    <a:pt x="1713588" y="645601"/>
                  </a:lnTo>
                  <a:lnTo>
                    <a:pt x="1710867" y="684956"/>
                  </a:lnTo>
                  <a:lnTo>
                    <a:pt x="1706339" y="724143"/>
                  </a:lnTo>
                  <a:lnTo>
                    <a:pt x="1700012" y="763078"/>
                  </a:lnTo>
                  <a:lnTo>
                    <a:pt x="1691903" y="801680"/>
                  </a:lnTo>
                  <a:lnTo>
                    <a:pt x="1682024" y="839871"/>
                  </a:lnTo>
                  <a:lnTo>
                    <a:pt x="1670399" y="877568"/>
                  </a:lnTo>
                  <a:lnTo>
                    <a:pt x="1657054" y="914687"/>
                  </a:lnTo>
                  <a:lnTo>
                    <a:pt x="1642015" y="951152"/>
                  </a:lnTo>
                  <a:lnTo>
                    <a:pt x="1625313" y="986890"/>
                  </a:lnTo>
                  <a:lnTo>
                    <a:pt x="1606984" y="1021822"/>
                  </a:lnTo>
                  <a:lnTo>
                    <a:pt x="1587070" y="1055871"/>
                  </a:lnTo>
                  <a:lnTo>
                    <a:pt x="1565610" y="1088968"/>
                  </a:lnTo>
                  <a:lnTo>
                    <a:pt x="1542649" y="1121045"/>
                  </a:lnTo>
                  <a:lnTo>
                    <a:pt x="1518236" y="1152032"/>
                  </a:lnTo>
                  <a:lnTo>
                    <a:pt x="1492426" y="1181861"/>
                  </a:lnTo>
                  <a:lnTo>
                    <a:pt x="1465271" y="1210470"/>
                  </a:lnTo>
                  <a:lnTo>
                    <a:pt x="1436826" y="1237803"/>
                  </a:lnTo>
                  <a:lnTo>
                    <a:pt x="1407154" y="1263798"/>
                  </a:lnTo>
                  <a:lnTo>
                    <a:pt x="1376320" y="1288398"/>
                  </a:lnTo>
                  <a:lnTo>
                    <a:pt x="1344387" y="1311554"/>
                  </a:lnTo>
                  <a:lnTo>
                    <a:pt x="1311420" y="1333218"/>
                  </a:lnTo>
                  <a:lnTo>
                    <a:pt x="1277491" y="1353342"/>
                  </a:lnTo>
                  <a:lnTo>
                    <a:pt x="1242675" y="1371883"/>
                  </a:lnTo>
                  <a:lnTo>
                    <a:pt x="1207043" y="1388803"/>
                  </a:lnTo>
                  <a:lnTo>
                    <a:pt x="1170667" y="1404067"/>
                  </a:lnTo>
                  <a:lnTo>
                    <a:pt x="1133628" y="1417641"/>
                  </a:lnTo>
                  <a:lnTo>
                    <a:pt x="1096006" y="1429495"/>
                  </a:lnTo>
                  <a:lnTo>
                    <a:pt x="1057879" y="1439607"/>
                  </a:lnTo>
                  <a:lnTo>
                    <a:pt x="1019325" y="1447955"/>
                  </a:lnTo>
                  <a:lnTo>
                    <a:pt x="980426" y="1454520"/>
                  </a:lnTo>
                  <a:lnTo>
                    <a:pt x="941271" y="1459289"/>
                  </a:lnTo>
                  <a:lnTo>
                    <a:pt x="901937" y="1462251"/>
                  </a:lnTo>
                  <a:lnTo>
                    <a:pt x="875652" y="1463219"/>
                  </a:lnTo>
                  <a:lnTo>
                    <a:pt x="862505" y="1463400"/>
                  </a:lnTo>
                  <a:close/>
                </a:path>
              </a:pathLst>
            </a:custGeom>
            <a:solidFill>
              <a:srgbClr val="3366CC"/>
            </a:solidFill>
          </p:spPr>
          <p:txBody>
            <a:bodyPr wrap="square" lIns="0" tIns="0" rIns="0" bIns="0" rtlCol="0"/>
            <a:lstStyle/>
            <a:p>
              <a:endParaRPr sz="1634"/>
            </a:p>
          </p:txBody>
        </p:sp>
        <p:sp>
          <p:nvSpPr>
            <p:cNvPr id="31" name="object 31"/>
            <p:cNvSpPr/>
            <p:nvPr/>
          </p:nvSpPr>
          <p:spPr>
            <a:xfrm>
              <a:off x="3565528" y="1587755"/>
              <a:ext cx="1714500" cy="1463675"/>
            </a:xfrm>
            <a:custGeom>
              <a:avLst/>
              <a:gdLst/>
              <a:ahLst/>
              <a:cxnLst/>
              <a:rect l="l" t="t" r="r" b="b"/>
              <a:pathLst>
                <a:path w="1714500" h="1463675">
                  <a:moveTo>
                    <a:pt x="857246" y="606167"/>
                  </a:moveTo>
                  <a:lnTo>
                    <a:pt x="1714496" y="606167"/>
                  </a:lnTo>
                  <a:lnTo>
                    <a:pt x="1714395" y="619318"/>
                  </a:lnTo>
                  <a:lnTo>
                    <a:pt x="1714092" y="632463"/>
                  </a:lnTo>
                  <a:lnTo>
                    <a:pt x="1711975" y="671854"/>
                  </a:lnTo>
                  <a:lnTo>
                    <a:pt x="1708048" y="711103"/>
                  </a:lnTo>
                  <a:lnTo>
                    <a:pt x="1702321" y="750130"/>
                  </a:lnTo>
                  <a:lnTo>
                    <a:pt x="1694803" y="788855"/>
                  </a:lnTo>
                  <a:lnTo>
                    <a:pt x="1685511" y="827194"/>
                  </a:lnTo>
                  <a:lnTo>
                    <a:pt x="1674467" y="865061"/>
                  </a:lnTo>
                  <a:lnTo>
                    <a:pt x="1661692" y="902380"/>
                  </a:lnTo>
                  <a:lnTo>
                    <a:pt x="1647214" y="939075"/>
                  </a:lnTo>
                  <a:lnTo>
                    <a:pt x="1631061" y="975065"/>
                  </a:lnTo>
                  <a:lnTo>
                    <a:pt x="1613273" y="1010272"/>
                  </a:lnTo>
                  <a:lnTo>
                    <a:pt x="1593883" y="1044622"/>
                  </a:lnTo>
                  <a:lnTo>
                    <a:pt x="1572932" y="1078047"/>
                  </a:lnTo>
                  <a:lnTo>
                    <a:pt x="1550465" y="1110472"/>
                  </a:lnTo>
                  <a:lnTo>
                    <a:pt x="1526533" y="1141827"/>
                  </a:lnTo>
                  <a:lnTo>
                    <a:pt x="1501183" y="1172049"/>
                  </a:lnTo>
                  <a:lnTo>
                    <a:pt x="1474468" y="1201074"/>
                  </a:lnTo>
                  <a:lnTo>
                    <a:pt x="1446446" y="1228839"/>
                  </a:lnTo>
                  <a:lnTo>
                    <a:pt x="1417178" y="1255284"/>
                  </a:lnTo>
                  <a:lnTo>
                    <a:pt x="1386725" y="1280354"/>
                  </a:lnTo>
                  <a:lnTo>
                    <a:pt x="1355148" y="1303999"/>
                  </a:lnTo>
                  <a:lnTo>
                    <a:pt x="1322517" y="1326167"/>
                  </a:lnTo>
                  <a:lnTo>
                    <a:pt x="1288904" y="1346808"/>
                  </a:lnTo>
                  <a:lnTo>
                    <a:pt x="1254376" y="1365880"/>
                  </a:lnTo>
                  <a:lnTo>
                    <a:pt x="1219005" y="1383346"/>
                  </a:lnTo>
                  <a:lnTo>
                    <a:pt x="1182868" y="1399166"/>
                  </a:lnTo>
                  <a:lnTo>
                    <a:pt x="1146044" y="1413305"/>
                  </a:lnTo>
                  <a:lnTo>
                    <a:pt x="1108609" y="1425736"/>
                  </a:lnTo>
                  <a:lnTo>
                    <a:pt x="1070639" y="1436432"/>
                  </a:lnTo>
                  <a:lnTo>
                    <a:pt x="1032216" y="1445370"/>
                  </a:lnTo>
                  <a:lnTo>
                    <a:pt x="993426" y="1452531"/>
                  </a:lnTo>
                  <a:lnTo>
                    <a:pt x="954348" y="1457899"/>
                  </a:lnTo>
                  <a:lnTo>
                    <a:pt x="915062" y="1461465"/>
                  </a:lnTo>
                  <a:lnTo>
                    <a:pt x="875652" y="1463219"/>
                  </a:lnTo>
                  <a:lnTo>
                    <a:pt x="862505" y="1463400"/>
                  </a:lnTo>
                  <a:lnTo>
                    <a:pt x="849357" y="1463380"/>
                  </a:lnTo>
                  <a:lnTo>
                    <a:pt x="809929" y="1462110"/>
                  </a:lnTo>
                  <a:lnTo>
                    <a:pt x="770602" y="1459027"/>
                  </a:lnTo>
                  <a:lnTo>
                    <a:pt x="731461" y="1454138"/>
                  </a:lnTo>
                  <a:lnTo>
                    <a:pt x="692586" y="1447454"/>
                  </a:lnTo>
                  <a:lnTo>
                    <a:pt x="654057" y="1438988"/>
                  </a:lnTo>
                  <a:lnTo>
                    <a:pt x="615958" y="1428759"/>
                  </a:lnTo>
                  <a:lnTo>
                    <a:pt x="578373" y="1416788"/>
                  </a:lnTo>
                  <a:lnTo>
                    <a:pt x="541379" y="1403102"/>
                  </a:lnTo>
                  <a:lnTo>
                    <a:pt x="505050" y="1387727"/>
                  </a:lnTo>
                  <a:lnTo>
                    <a:pt x="469467" y="1370696"/>
                  </a:lnTo>
                  <a:lnTo>
                    <a:pt x="434708" y="1352048"/>
                  </a:lnTo>
                  <a:lnTo>
                    <a:pt x="400844" y="1331822"/>
                  </a:lnTo>
                  <a:lnTo>
                    <a:pt x="367944" y="1310057"/>
                  </a:lnTo>
                  <a:lnTo>
                    <a:pt x="336079" y="1286801"/>
                  </a:lnTo>
                  <a:lnTo>
                    <a:pt x="305321" y="1262106"/>
                  </a:lnTo>
                  <a:lnTo>
                    <a:pt x="275731" y="1236022"/>
                  </a:lnTo>
                  <a:lnTo>
                    <a:pt x="247370" y="1208603"/>
                  </a:lnTo>
                  <a:lnTo>
                    <a:pt x="220301" y="1179908"/>
                  </a:lnTo>
                  <a:lnTo>
                    <a:pt x="194582" y="1150000"/>
                  </a:lnTo>
                  <a:lnTo>
                    <a:pt x="170267" y="1118941"/>
                  </a:lnTo>
                  <a:lnTo>
                    <a:pt x="147404" y="1086794"/>
                  </a:lnTo>
                  <a:lnTo>
                    <a:pt x="126044" y="1053628"/>
                  </a:lnTo>
                  <a:lnTo>
                    <a:pt x="106234" y="1019518"/>
                  </a:lnTo>
                  <a:lnTo>
                    <a:pt x="88015" y="984533"/>
                  </a:lnTo>
                  <a:lnTo>
                    <a:pt x="71422" y="948744"/>
                  </a:lnTo>
                  <a:lnTo>
                    <a:pt x="56494" y="912230"/>
                  </a:lnTo>
                  <a:lnTo>
                    <a:pt x="43263" y="875070"/>
                  </a:lnTo>
                  <a:lnTo>
                    <a:pt x="31754" y="837341"/>
                  </a:lnTo>
                  <a:lnTo>
                    <a:pt x="21993" y="799120"/>
                  </a:lnTo>
                  <a:lnTo>
                    <a:pt x="14001" y="760490"/>
                  </a:lnTo>
                  <a:lnTo>
                    <a:pt x="7794" y="721536"/>
                  </a:lnTo>
                  <a:lnTo>
                    <a:pt x="3386" y="682338"/>
                  </a:lnTo>
                  <a:lnTo>
                    <a:pt x="786" y="642975"/>
                  </a:lnTo>
                  <a:lnTo>
                    <a:pt x="0" y="603535"/>
                  </a:lnTo>
                  <a:lnTo>
                    <a:pt x="141" y="590387"/>
                  </a:lnTo>
                  <a:lnTo>
                    <a:pt x="1774" y="550973"/>
                  </a:lnTo>
                  <a:lnTo>
                    <a:pt x="5219" y="511678"/>
                  </a:lnTo>
                  <a:lnTo>
                    <a:pt x="10467" y="472584"/>
                  </a:lnTo>
                  <a:lnTo>
                    <a:pt x="17509" y="433770"/>
                  </a:lnTo>
                  <a:lnTo>
                    <a:pt x="26330" y="395320"/>
                  </a:lnTo>
                  <a:lnTo>
                    <a:pt x="36909" y="357320"/>
                  </a:lnTo>
                  <a:lnTo>
                    <a:pt x="49224" y="319847"/>
                  </a:lnTo>
                  <a:lnTo>
                    <a:pt x="63252" y="282977"/>
                  </a:lnTo>
                  <a:lnTo>
                    <a:pt x="78961" y="246792"/>
                  </a:lnTo>
                  <a:lnTo>
                    <a:pt x="96317" y="211370"/>
                  </a:lnTo>
                  <a:lnTo>
                    <a:pt x="115283" y="176784"/>
                  </a:lnTo>
                  <a:lnTo>
                    <a:pt x="135823" y="143105"/>
                  </a:lnTo>
                  <a:lnTo>
                    <a:pt x="157890" y="110406"/>
                  </a:lnTo>
                  <a:lnTo>
                    <a:pt x="181436" y="78759"/>
                  </a:lnTo>
                  <a:lnTo>
                    <a:pt x="206413" y="48230"/>
                  </a:lnTo>
                  <a:lnTo>
                    <a:pt x="232770" y="18879"/>
                  </a:lnTo>
                  <a:lnTo>
                    <a:pt x="251078" y="0"/>
                  </a:lnTo>
                  <a:lnTo>
                    <a:pt x="857246" y="606167"/>
                  </a:lnTo>
                </a:path>
              </a:pathLst>
            </a:custGeom>
            <a:ln w="9524">
              <a:solidFill>
                <a:srgbClr val="FFFFFF"/>
              </a:solidFill>
            </a:ln>
          </p:spPr>
          <p:txBody>
            <a:bodyPr wrap="square" lIns="0" tIns="0" rIns="0" bIns="0" rtlCol="0"/>
            <a:lstStyle/>
            <a:p>
              <a:endParaRPr sz="1634"/>
            </a:p>
          </p:txBody>
        </p:sp>
      </p:grpSp>
      <p:sp>
        <p:nvSpPr>
          <p:cNvPr id="32" name="object 32"/>
          <p:cNvSpPr txBox="1"/>
          <p:nvPr/>
        </p:nvSpPr>
        <p:spPr>
          <a:xfrm>
            <a:off x="4890427" y="6280787"/>
            <a:ext cx="317543" cy="137379"/>
          </a:xfrm>
          <a:prstGeom prst="rect">
            <a:avLst/>
          </a:prstGeom>
        </p:spPr>
        <p:txBody>
          <a:bodyPr vert="horz" wrap="square" lIns="0" tIns="11526" rIns="0" bIns="0" rtlCol="0">
            <a:spAutoFit/>
          </a:bodyPr>
          <a:lstStyle/>
          <a:p>
            <a:pPr marL="11527">
              <a:spcBef>
                <a:spcPts val="91"/>
              </a:spcBef>
            </a:pPr>
            <a:r>
              <a:rPr sz="817" dirty="0">
                <a:solidFill>
                  <a:srgbClr val="FFFFFF"/>
                </a:solidFill>
                <a:latin typeface="Arial"/>
                <a:cs typeface="Arial"/>
              </a:rPr>
              <a:t>62.5%</a:t>
            </a:r>
            <a:endParaRPr sz="817">
              <a:latin typeface="Arial"/>
              <a:cs typeface="Arial"/>
            </a:endParaRPr>
          </a:p>
        </p:txBody>
      </p:sp>
      <p:sp>
        <p:nvSpPr>
          <p:cNvPr id="34" name="object 34"/>
          <p:cNvSpPr txBox="1">
            <a:spLocks noGrp="1"/>
          </p:cNvSpPr>
          <p:nvPr>
            <p:ph type="ftr" sz="quarter" idx="5"/>
          </p:nvPr>
        </p:nvSpPr>
        <p:spPr>
          <a:xfrm>
            <a:off x="323254" y="7251700"/>
            <a:ext cx="4275455" cy="127000"/>
          </a:xfrm>
          <a:prstGeom prst="rect">
            <a:avLst/>
          </a:prstGeom>
        </p:spPr>
        <p:txBody>
          <a:bodyPr vert="horz" wrap="square" lIns="0" tIns="0" rIns="0" bIns="0" rtlCol="0">
            <a:spAutoFit/>
          </a:bodyPr>
          <a:lstStyle>
            <a:defPPr>
              <a:defRPr lang="en-US"/>
            </a:defPPr>
            <a:lvl1pPr marL="0" algn="l" defTabSz="914400" rtl="0" eaLnBrk="1" latinLnBrk="0" hangingPunct="1">
              <a:defRPr sz="800" b="0" i="0" kern="1200">
                <a:solidFill>
                  <a:schemeClr val="tx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527">
              <a:lnSpc>
                <a:spcPts val="781"/>
              </a:lnSpc>
            </a:pPr>
            <a:r>
              <a:rPr lang="en-GB" spc="-5"/>
              <a:t>https://docs.google.com/forms/d/1Gx8cK4evkBp_QjFwBLr3vsL1GjfAjWt-oevYq8_xpnk/viewanalytics</a:t>
            </a:r>
            <a:endParaRPr spc="-5" dirty="0"/>
          </a:p>
        </p:txBody>
      </p:sp>
      <p:sp>
        <p:nvSpPr>
          <p:cNvPr id="35" name="object 35"/>
          <p:cNvSpPr txBox="1">
            <a:spLocks noGrp="1"/>
          </p:cNvSpPr>
          <p:nvPr>
            <p:ph type="sldNum" sz="quarter" idx="7"/>
          </p:nvPr>
        </p:nvSpPr>
        <p:spPr>
          <a:xfrm>
            <a:off x="10075069" y="7251700"/>
            <a:ext cx="282575" cy="127000"/>
          </a:xfrm>
          <a:prstGeom prst="rect">
            <a:avLst/>
          </a:prstGeom>
        </p:spPr>
        <p:txBody>
          <a:bodyPr vert="horz" wrap="square" lIns="0" tIns="0" rIns="0" bIns="0" rtlCol="0">
            <a:spAutoFit/>
          </a:bodyPr>
          <a:lstStyle>
            <a:defPPr>
              <a:defRPr lang="en-US"/>
            </a:defPPr>
            <a:lvl1pPr marL="0" algn="l" defTabSz="914400" rtl="0" eaLnBrk="1" latinLnBrk="0" hangingPunct="1">
              <a:defRPr sz="800" b="0" i="0" kern="1200">
                <a:solidFill>
                  <a:schemeClr val="tx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860"/>
              </a:lnSpc>
            </a:pPr>
            <a:fld id="{81D60167-4931-47E6-BA6A-407CBD079E47}" type="slidenum">
              <a:rPr lang="en-GB" smtClean="0"/>
              <a:pPr marL="38100">
                <a:lnSpc>
                  <a:spcPts val="860"/>
                </a:lnSpc>
              </a:pPr>
              <a:t>29</a:t>
            </a:fld>
            <a:r>
              <a:rPr lang="en-GB" spc="-5"/>
              <a:t>/</a:t>
            </a:r>
            <a:r>
              <a:rPr lang="en-GB"/>
              <a:t>17</a:t>
            </a:r>
            <a:endParaRPr dirty="0"/>
          </a:p>
        </p:txBody>
      </p:sp>
      <p:sp>
        <p:nvSpPr>
          <p:cNvPr id="37" name="object 5">
            <a:extLst>
              <a:ext uri="{FF2B5EF4-FFF2-40B4-BE49-F238E27FC236}">
                <a16:creationId xmlns:a16="http://schemas.microsoft.com/office/drawing/2014/main" id="{1F3DB4A9-F131-41C3-9E4B-C420CDD2F129}"/>
              </a:ext>
            </a:extLst>
          </p:cNvPr>
          <p:cNvSpPr/>
          <p:nvPr/>
        </p:nvSpPr>
        <p:spPr>
          <a:xfrm>
            <a:off x="3339833" y="971097"/>
            <a:ext cx="5523860" cy="2740318"/>
          </a:xfrm>
          <a:custGeom>
            <a:avLst/>
            <a:gdLst/>
            <a:ahLst/>
            <a:cxnLst/>
            <a:rect l="l" t="t" r="r" b="b"/>
            <a:pathLst>
              <a:path w="6086475" h="3019425">
                <a:moveTo>
                  <a:pt x="0" y="2947987"/>
                </a:moveTo>
                <a:lnTo>
                  <a:pt x="0" y="71437"/>
                </a:lnTo>
                <a:lnTo>
                  <a:pt x="0" y="66744"/>
                </a:lnTo>
                <a:lnTo>
                  <a:pt x="457" y="62098"/>
                </a:lnTo>
                <a:lnTo>
                  <a:pt x="1372" y="57498"/>
                </a:lnTo>
                <a:lnTo>
                  <a:pt x="2287" y="52894"/>
                </a:lnTo>
                <a:lnTo>
                  <a:pt x="3642" y="48425"/>
                </a:lnTo>
                <a:lnTo>
                  <a:pt x="20923" y="20914"/>
                </a:lnTo>
                <a:lnTo>
                  <a:pt x="24240" y="17599"/>
                </a:lnTo>
                <a:lnTo>
                  <a:pt x="27848" y="14636"/>
                </a:lnTo>
                <a:lnTo>
                  <a:pt x="31749" y="12031"/>
                </a:lnTo>
                <a:lnTo>
                  <a:pt x="35649" y="9423"/>
                </a:lnTo>
                <a:lnTo>
                  <a:pt x="39765" y="7222"/>
                </a:lnTo>
                <a:lnTo>
                  <a:pt x="44099" y="5432"/>
                </a:lnTo>
                <a:lnTo>
                  <a:pt x="48433" y="3641"/>
                </a:lnTo>
                <a:lnTo>
                  <a:pt x="52900" y="2287"/>
                </a:lnTo>
                <a:lnTo>
                  <a:pt x="57500" y="1371"/>
                </a:lnTo>
                <a:lnTo>
                  <a:pt x="62101" y="456"/>
                </a:lnTo>
                <a:lnTo>
                  <a:pt x="66747" y="0"/>
                </a:lnTo>
                <a:lnTo>
                  <a:pt x="71437" y="0"/>
                </a:lnTo>
                <a:lnTo>
                  <a:pt x="6015037" y="0"/>
                </a:lnTo>
                <a:lnTo>
                  <a:pt x="6019727" y="0"/>
                </a:lnTo>
                <a:lnTo>
                  <a:pt x="6024373" y="456"/>
                </a:lnTo>
                <a:lnTo>
                  <a:pt x="6062234" y="17599"/>
                </a:lnTo>
                <a:lnTo>
                  <a:pt x="6065550" y="20914"/>
                </a:lnTo>
                <a:lnTo>
                  <a:pt x="6068867" y="24230"/>
                </a:lnTo>
                <a:lnTo>
                  <a:pt x="6085101" y="57498"/>
                </a:lnTo>
                <a:lnTo>
                  <a:pt x="6086017" y="62098"/>
                </a:lnTo>
                <a:lnTo>
                  <a:pt x="6086474" y="66744"/>
                </a:lnTo>
                <a:lnTo>
                  <a:pt x="6086474" y="71437"/>
                </a:lnTo>
                <a:lnTo>
                  <a:pt x="6086474" y="2947987"/>
                </a:lnTo>
                <a:lnTo>
                  <a:pt x="6086474" y="2952675"/>
                </a:lnTo>
                <a:lnTo>
                  <a:pt x="6086017" y="2957317"/>
                </a:lnTo>
                <a:lnTo>
                  <a:pt x="6085101" y="2961916"/>
                </a:lnTo>
                <a:lnTo>
                  <a:pt x="6084186" y="2966521"/>
                </a:lnTo>
                <a:lnTo>
                  <a:pt x="6082831" y="2970990"/>
                </a:lnTo>
                <a:lnTo>
                  <a:pt x="6081036" y="2975320"/>
                </a:lnTo>
                <a:lnTo>
                  <a:pt x="6079241" y="2979650"/>
                </a:lnTo>
                <a:lnTo>
                  <a:pt x="6077040" y="2983770"/>
                </a:lnTo>
                <a:lnTo>
                  <a:pt x="6074434" y="2987673"/>
                </a:lnTo>
                <a:lnTo>
                  <a:pt x="6071829" y="2991575"/>
                </a:lnTo>
                <a:lnTo>
                  <a:pt x="6068867" y="2995179"/>
                </a:lnTo>
                <a:lnTo>
                  <a:pt x="6065550" y="2998495"/>
                </a:lnTo>
                <a:lnTo>
                  <a:pt x="6062234" y="3001812"/>
                </a:lnTo>
                <a:lnTo>
                  <a:pt x="6028972" y="3018048"/>
                </a:lnTo>
                <a:lnTo>
                  <a:pt x="6024372" y="3018964"/>
                </a:lnTo>
                <a:lnTo>
                  <a:pt x="6019727" y="3019424"/>
                </a:lnTo>
                <a:lnTo>
                  <a:pt x="6015037" y="3019424"/>
                </a:lnTo>
                <a:lnTo>
                  <a:pt x="71437" y="3019424"/>
                </a:lnTo>
                <a:lnTo>
                  <a:pt x="66747" y="3019424"/>
                </a:lnTo>
                <a:lnTo>
                  <a:pt x="62101" y="3018964"/>
                </a:lnTo>
                <a:lnTo>
                  <a:pt x="24240" y="3001812"/>
                </a:lnTo>
                <a:lnTo>
                  <a:pt x="20923" y="2998495"/>
                </a:lnTo>
                <a:lnTo>
                  <a:pt x="17606" y="2995179"/>
                </a:lnTo>
                <a:lnTo>
                  <a:pt x="14645" y="2991570"/>
                </a:lnTo>
                <a:lnTo>
                  <a:pt x="12039" y="2987663"/>
                </a:lnTo>
                <a:lnTo>
                  <a:pt x="9433" y="2983766"/>
                </a:lnTo>
                <a:lnTo>
                  <a:pt x="7232" y="2979650"/>
                </a:lnTo>
                <a:lnTo>
                  <a:pt x="5437" y="2975315"/>
                </a:lnTo>
                <a:lnTo>
                  <a:pt x="3642" y="2970986"/>
                </a:lnTo>
                <a:lnTo>
                  <a:pt x="2287" y="2966516"/>
                </a:lnTo>
                <a:lnTo>
                  <a:pt x="1372" y="2961916"/>
                </a:lnTo>
                <a:lnTo>
                  <a:pt x="457" y="2957317"/>
                </a:lnTo>
                <a:lnTo>
                  <a:pt x="0" y="2952675"/>
                </a:lnTo>
                <a:lnTo>
                  <a:pt x="0" y="2947987"/>
                </a:lnTo>
                <a:close/>
              </a:path>
            </a:pathLst>
          </a:custGeom>
          <a:ln w="9524">
            <a:solidFill>
              <a:srgbClr val="D9DBDF"/>
            </a:solidFill>
          </a:ln>
        </p:spPr>
        <p:txBody>
          <a:bodyPr wrap="square" lIns="0" tIns="0" rIns="0" bIns="0" rtlCol="0"/>
          <a:lstStyle/>
          <a:p>
            <a:endParaRPr sz="1634"/>
          </a:p>
        </p:txBody>
      </p:sp>
      <p:sp>
        <p:nvSpPr>
          <p:cNvPr id="38" name="object 7">
            <a:extLst>
              <a:ext uri="{FF2B5EF4-FFF2-40B4-BE49-F238E27FC236}">
                <a16:creationId xmlns:a16="http://schemas.microsoft.com/office/drawing/2014/main" id="{B438822D-0F89-4F54-84C0-F0074A0E137D}"/>
              </a:ext>
            </a:extLst>
          </p:cNvPr>
          <p:cNvSpPr txBox="1"/>
          <p:nvPr/>
        </p:nvSpPr>
        <p:spPr>
          <a:xfrm>
            <a:off x="3540097" y="1145430"/>
            <a:ext cx="2790457" cy="706701"/>
          </a:xfrm>
          <a:prstGeom prst="rect">
            <a:avLst/>
          </a:prstGeom>
        </p:spPr>
        <p:txBody>
          <a:bodyPr vert="horz" wrap="square" lIns="0" tIns="11526" rIns="0" bIns="0" rtlCol="0">
            <a:spAutoFit/>
          </a:bodyPr>
          <a:lstStyle/>
          <a:p>
            <a:pPr marL="11527">
              <a:spcBef>
                <a:spcPts val="91"/>
              </a:spcBef>
            </a:pPr>
            <a:r>
              <a:rPr sz="1400" spc="45" dirty="0">
                <a:solidFill>
                  <a:srgbClr val="202024"/>
                </a:solidFill>
                <a:latin typeface="Calibri"/>
                <a:cs typeface="Calibri"/>
              </a:rPr>
              <a:t>What</a:t>
            </a:r>
            <a:r>
              <a:rPr sz="1400" spc="14" dirty="0">
                <a:solidFill>
                  <a:srgbClr val="202024"/>
                </a:solidFill>
                <a:latin typeface="Calibri"/>
                <a:cs typeface="Calibri"/>
              </a:rPr>
              <a:t> </a:t>
            </a:r>
            <a:r>
              <a:rPr sz="1400" spc="41" dirty="0">
                <a:solidFill>
                  <a:srgbClr val="202024"/>
                </a:solidFill>
                <a:latin typeface="Calibri"/>
                <a:cs typeface="Calibri"/>
              </a:rPr>
              <a:t>is</a:t>
            </a:r>
            <a:r>
              <a:rPr sz="1400" spc="18" dirty="0">
                <a:solidFill>
                  <a:srgbClr val="202024"/>
                </a:solidFill>
                <a:latin typeface="Calibri"/>
                <a:cs typeface="Calibri"/>
              </a:rPr>
              <a:t> </a:t>
            </a:r>
            <a:r>
              <a:rPr sz="1400" spc="45" dirty="0">
                <a:solidFill>
                  <a:srgbClr val="202024"/>
                </a:solidFill>
                <a:latin typeface="Calibri"/>
                <a:cs typeface="Calibri"/>
              </a:rPr>
              <a:t>your</a:t>
            </a:r>
            <a:r>
              <a:rPr sz="1400" spc="18" dirty="0">
                <a:solidFill>
                  <a:srgbClr val="202024"/>
                </a:solidFill>
                <a:latin typeface="Calibri"/>
                <a:cs typeface="Calibri"/>
              </a:rPr>
              <a:t> </a:t>
            </a:r>
            <a:r>
              <a:rPr sz="1400" spc="41" dirty="0">
                <a:solidFill>
                  <a:srgbClr val="202024"/>
                </a:solidFill>
                <a:latin typeface="Calibri"/>
                <a:cs typeface="Calibri"/>
              </a:rPr>
              <a:t>opinion</a:t>
            </a:r>
            <a:r>
              <a:rPr sz="1400" spc="18" dirty="0">
                <a:solidFill>
                  <a:srgbClr val="202024"/>
                </a:solidFill>
                <a:latin typeface="Calibri"/>
                <a:cs typeface="Calibri"/>
              </a:rPr>
              <a:t> </a:t>
            </a:r>
            <a:r>
              <a:rPr sz="1400" spc="68" dirty="0">
                <a:solidFill>
                  <a:srgbClr val="202024"/>
                </a:solidFill>
                <a:latin typeface="Calibri"/>
                <a:cs typeface="Calibri"/>
              </a:rPr>
              <a:t>of</a:t>
            </a:r>
            <a:r>
              <a:rPr sz="1400" spc="18" dirty="0">
                <a:solidFill>
                  <a:srgbClr val="202024"/>
                </a:solidFill>
                <a:latin typeface="Calibri"/>
                <a:cs typeface="Calibri"/>
              </a:rPr>
              <a:t> </a:t>
            </a:r>
            <a:r>
              <a:rPr sz="1400" spc="50" dirty="0">
                <a:solidFill>
                  <a:srgbClr val="202024"/>
                </a:solidFill>
                <a:latin typeface="Calibri"/>
                <a:cs typeface="Calibri"/>
              </a:rPr>
              <a:t>the</a:t>
            </a:r>
            <a:r>
              <a:rPr sz="1400" spc="18" dirty="0">
                <a:solidFill>
                  <a:srgbClr val="202024"/>
                </a:solidFill>
                <a:latin typeface="Calibri"/>
                <a:cs typeface="Calibri"/>
              </a:rPr>
              <a:t> </a:t>
            </a:r>
            <a:r>
              <a:rPr sz="1400" spc="77" dirty="0">
                <a:solidFill>
                  <a:srgbClr val="202024"/>
                </a:solidFill>
                <a:latin typeface="Calibri"/>
                <a:cs typeface="Calibri"/>
              </a:rPr>
              <a:t>Facebook</a:t>
            </a:r>
            <a:r>
              <a:rPr sz="1400" spc="18" dirty="0">
                <a:solidFill>
                  <a:srgbClr val="202024"/>
                </a:solidFill>
                <a:latin typeface="Calibri"/>
                <a:cs typeface="Calibri"/>
              </a:rPr>
              <a:t> </a:t>
            </a:r>
            <a:r>
              <a:rPr sz="1400" spc="77" dirty="0">
                <a:solidFill>
                  <a:srgbClr val="202024"/>
                </a:solidFill>
                <a:latin typeface="Calibri"/>
                <a:cs typeface="Calibri"/>
              </a:rPr>
              <a:t>page?</a:t>
            </a:r>
            <a:endParaRPr sz="1400" dirty="0">
              <a:latin typeface="Calibri"/>
              <a:cs typeface="Calibri"/>
            </a:endParaRPr>
          </a:p>
          <a:p>
            <a:pPr marL="11527">
              <a:spcBef>
                <a:spcPts val="803"/>
              </a:spcBef>
            </a:pPr>
            <a:r>
              <a:rPr sz="1050" spc="9" dirty="0">
                <a:solidFill>
                  <a:srgbClr val="202024"/>
                </a:solidFill>
                <a:latin typeface="Roboto"/>
                <a:cs typeface="Roboto"/>
              </a:rPr>
              <a:t>40</a:t>
            </a:r>
            <a:r>
              <a:rPr sz="1050" dirty="0">
                <a:solidFill>
                  <a:srgbClr val="202024"/>
                </a:solidFill>
                <a:latin typeface="Roboto"/>
                <a:cs typeface="Roboto"/>
              </a:rPr>
              <a:t> </a:t>
            </a:r>
            <a:r>
              <a:rPr sz="1050" spc="14" dirty="0">
                <a:solidFill>
                  <a:srgbClr val="202024"/>
                </a:solidFill>
                <a:latin typeface="Roboto"/>
                <a:cs typeface="Roboto"/>
              </a:rPr>
              <a:t>responses</a:t>
            </a:r>
            <a:endParaRPr sz="1050" dirty="0">
              <a:latin typeface="Roboto"/>
              <a:cs typeface="Roboto"/>
            </a:endParaRPr>
          </a:p>
        </p:txBody>
      </p:sp>
      <p:pic>
        <p:nvPicPr>
          <p:cNvPr id="41" name="object 33">
            <a:extLst>
              <a:ext uri="{FF2B5EF4-FFF2-40B4-BE49-F238E27FC236}">
                <a16:creationId xmlns:a16="http://schemas.microsoft.com/office/drawing/2014/main" id="{C6955E49-10CB-4A66-A0B4-425E79A6916D}"/>
              </a:ext>
            </a:extLst>
          </p:cNvPr>
          <p:cNvPicPr/>
          <p:nvPr/>
        </p:nvPicPr>
        <p:blipFill>
          <a:blip r:embed="rId2" cstate="print"/>
          <a:stretch>
            <a:fillRect/>
          </a:stretch>
        </p:blipFill>
        <p:spPr>
          <a:xfrm>
            <a:off x="6871126" y="1857163"/>
            <a:ext cx="103734" cy="103734"/>
          </a:xfrm>
          <a:prstGeom prst="rect">
            <a:avLst/>
          </a:prstGeom>
        </p:spPr>
      </p:pic>
      <p:pic>
        <p:nvPicPr>
          <p:cNvPr id="42" name="object 34">
            <a:extLst>
              <a:ext uri="{FF2B5EF4-FFF2-40B4-BE49-F238E27FC236}">
                <a16:creationId xmlns:a16="http://schemas.microsoft.com/office/drawing/2014/main" id="{48664166-BCEA-4198-AE9F-9DB265E2CC72}"/>
              </a:ext>
            </a:extLst>
          </p:cNvPr>
          <p:cNvPicPr/>
          <p:nvPr/>
        </p:nvPicPr>
        <p:blipFill>
          <a:blip r:embed="rId3" cstate="print"/>
          <a:stretch>
            <a:fillRect/>
          </a:stretch>
        </p:blipFill>
        <p:spPr>
          <a:xfrm>
            <a:off x="6871126" y="2021410"/>
            <a:ext cx="103734" cy="103734"/>
          </a:xfrm>
          <a:prstGeom prst="rect">
            <a:avLst/>
          </a:prstGeom>
        </p:spPr>
      </p:pic>
      <p:pic>
        <p:nvPicPr>
          <p:cNvPr id="43" name="object 35">
            <a:extLst>
              <a:ext uri="{FF2B5EF4-FFF2-40B4-BE49-F238E27FC236}">
                <a16:creationId xmlns:a16="http://schemas.microsoft.com/office/drawing/2014/main" id="{EE11BC0A-A17F-4139-8638-D2FBAD91B5AE}"/>
              </a:ext>
            </a:extLst>
          </p:cNvPr>
          <p:cNvPicPr/>
          <p:nvPr/>
        </p:nvPicPr>
        <p:blipFill>
          <a:blip r:embed="rId4" cstate="print"/>
          <a:stretch>
            <a:fillRect/>
          </a:stretch>
        </p:blipFill>
        <p:spPr>
          <a:xfrm>
            <a:off x="6871126" y="2185656"/>
            <a:ext cx="103734" cy="103734"/>
          </a:xfrm>
          <a:prstGeom prst="rect">
            <a:avLst/>
          </a:prstGeom>
        </p:spPr>
      </p:pic>
      <p:pic>
        <p:nvPicPr>
          <p:cNvPr id="44" name="object 36">
            <a:extLst>
              <a:ext uri="{FF2B5EF4-FFF2-40B4-BE49-F238E27FC236}">
                <a16:creationId xmlns:a16="http://schemas.microsoft.com/office/drawing/2014/main" id="{8FF80EAC-B913-48D7-9A59-96706C679D7B}"/>
              </a:ext>
            </a:extLst>
          </p:cNvPr>
          <p:cNvPicPr/>
          <p:nvPr/>
        </p:nvPicPr>
        <p:blipFill>
          <a:blip r:embed="rId5" cstate="print"/>
          <a:stretch>
            <a:fillRect/>
          </a:stretch>
        </p:blipFill>
        <p:spPr>
          <a:xfrm>
            <a:off x="6871126" y="2349902"/>
            <a:ext cx="103734" cy="103734"/>
          </a:xfrm>
          <a:prstGeom prst="rect">
            <a:avLst/>
          </a:prstGeom>
        </p:spPr>
      </p:pic>
      <p:pic>
        <p:nvPicPr>
          <p:cNvPr id="45" name="object 37">
            <a:extLst>
              <a:ext uri="{FF2B5EF4-FFF2-40B4-BE49-F238E27FC236}">
                <a16:creationId xmlns:a16="http://schemas.microsoft.com/office/drawing/2014/main" id="{3EA82794-D2C1-48CD-81C0-E56A9C48128D}"/>
              </a:ext>
            </a:extLst>
          </p:cNvPr>
          <p:cNvPicPr/>
          <p:nvPr/>
        </p:nvPicPr>
        <p:blipFill>
          <a:blip r:embed="rId6" cstate="print"/>
          <a:stretch>
            <a:fillRect/>
          </a:stretch>
        </p:blipFill>
        <p:spPr>
          <a:xfrm>
            <a:off x="6871126" y="2514148"/>
            <a:ext cx="103734" cy="103734"/>
          </a:xfrm>
          <a:prstGeom prst="rect">
            <a:avLst/>
          </a:prstGeom>
        </p:spPr>
      </p:pic>
      <p:sp>
        <p:nvSpPr>
          <p:cNvPr id="46" name="object 38">
            <a:extLst>
              <a:ext uri="{FF2B5EF4-FFF2-40B4-BE49-F238E27FC236}">
                <a16:creationId xmlns:a16="http://schemas.microsoft.com/office/drawing/2014/main" id="{4C88C528-DD6D-431B-8168-04DA36F79BB4}"/>
              </a:ext>
            </a:extLst>
          </p:cNvPr>
          <p:cNvSpPr txBox="1"/>
          <p:nvPr/>
        </p:nvSpPr>
        <p:spPr>
          <a:xfrm>
            <a:off x="7006558" y="1790314"/>
            <a:ext cx="940525" cy="1004090"/>
          </a:xfrm>
          <a:prstGeom prst="rect">
            <a:avLst/>
          </a:prstGeom>
        </p:spPr>
        <p:txBody>
          <a:bodyPr vert="horz" wrap="square" lIns="0" tIns="11526" rIns="0" bIns="0" rtlCol="0">
            <a:spAutoFit/>
          </a:bodyPr>
          <a:lstStyle/>
          <a:p>
            <a:pPr marL="11527" marR="667386">
              <a:lnSpc>
                <a:spcPct val="131900"/>
              </a:lnSpc>
              <a:spcBef>
                <a:spcPts val="91"/>
              </a:spcBef>
            </a:pPr>
            <a:r>
              <a:rPr sz="817" dirty="0">
                <a:solidFill>
                  <a:srgbClr val="212121"/>
                </a:solidFill>
                <a:latin typeface="Arial"/>
                <a:cs typeface="Arial"/>
              </a:rPr>
              <a:t>Good  Ok</a:t>
            </a:r>
            <a:endParaRPr sz="817">
              <a:latin typeface="Arial"/>
              <a:cs typeface="Arial"/>
            </a:endParaRPr>
          </a:p>
          <a:p>
            <a:pPr marL="11527" marR="4611">
              <a:lnSpc>
                <a:spcPct val="131900"/>
              </a:lnSpc>
            </a:pPr>
            <a:r>
              <a:rPr sz="817" dirty="0">
                <a:solidFill>
                  <a:srgbClr val="212121"/>
                </a:solidFill>
                <a:latin typeface="Arial"/>
                <a:cs typeface="Arial"/>
              </a:rPr>
              <a:t>Neither</a:t>
            </a:r>
            <a:r>
              <a:rPr sz="817" spc="-32" dirty="0">
                <a:solidFill>
                  <a:srgbClr val="212121"/>
                </a:solidFill>
                <a:latin typeface="Arial"/>
                <a:cs typeface="Arial"/>
              </a:rPr>
              <a:t> </a:t>
            </a:r>
            <a:r>
              <a:rPr sz="817" dirty="0">
                <a:solidFill>
                  <a:srgbClr val="212121"/>
                </a:solidFill>
                <a:latin typeface="Arial"/>
                <a:cs typeface="Arial"/>
              </a:rPr>
              <a:t>good</a:t>
            </a:r>
            <a:r>
              <a:rPr sz="817" spc="-32" dirty="0">
                <a:solidFill>
                  <a:srgbClr val="212121"/>
                </a:solidFill>
                <a:latin typeface="Arial"/>
                <a:cs typeface="Arial"/>
              </a:rPr>
              <a:t> </a:t>
            </a:r>
            <a:r>
              <a:rPr sz="817" dirty="0">
                <a:solidFill>
                  <a:srgbClr val="212121"/>
                </a:solidFill>
                <a:latin typeface="Arial"/>
                <a:cs typeface="Arial"/>
              </a:rPr>
              <a:t>or</a:t>
            </a:r>
            <a:r>
              <a:rPr sz="817" spc="-27" dirty="0">
                <a:solidFill>
                  <a:srgbClr val="212121"/>
                </a:solidFill>
                <a:latin typeface="Arial"/>
                <a:cs typeface="Arial"/>
              </a:rPr>
              <a:t> </a:t>
            </a:r>
            <a:r>
              <a:rPr sz="817" dirty="0">
                <a:solidFill>
                  <a:srgbClr val="212121"/>
                </a:solidFill>
                <a:latin typeface="Arial"/>
                <a:cs typeface="Arial"/>
              </a:rPr>
              <a:t>bad </a:t>
            </a:r>
            <a:r>
              <a:rPr sz="817" spc="-218" dirty="0">
                <a:solidFill>
                  <a:srgbClr val="212121"/>
                </a:solidFill>
                <a:latin typeface="Arial"/>
                <a:cs typeface="Arial"/>
              </a:rPr>
              <a:t> </a:t>
            </a:r>
            <a:r>
              <a:rPr sz="817" dirty="0">
                <a:solidFill>
                  <a:srgbClr val="212121"/>
                </a:solidFill>
                <a:latin typeface="Arial"/>
                <a:cs typeface="Arial"/>
              </a:rPr>
              <a:t>Not</a:t>
            </a:r>
            <a:r>
              <a:rPr sz="817" spc="-9" dirty="0">
                <a:solidFill>
                  <a:srgbClr val="212121"/>
                </a:solidFill>
                <a:latin typeface="Arial"/>
                <a:cs typeface="Arial"/>
              </a:rPr>
              <a:t> </a:t>
            </a:r>
            <a:r>
              <a:rPr sz="817" dirty="0">
                <a:solidFill>
                  <a:srgbClr val="212121"/>
                </a:solidFill>
                <a:latin typeface="Arial"/>
                <a:cs typeface="Arial"/>
              </a:rPr>
              <a:t>great</a:t>
            </a:r>
            <a:endParaRPr sz="817">
              <a:latin typeface="Arial"/>
              <a:cs typeface="Arial"/>
            </a:endParaRPr>
          </a:p>
          <a:p>
            <a:pPr marL="11527">
              <a:spcBef>
                <a:spcPts val="313"/>
              </a:spcBef>
            </a:pPr>
            <a:r>
              <a:rPr sz="817" dirty="0">
                <a:solidFill>
                  <a:srgbClr val="212121"/>
                </a:solidFill>
                <a:latin typeface="Arial"/>
                <a:cs typeface="Arial"/>
              </a:rPr>
              <a:t>Bad</a:t>
            </a:r>
            <a:endParaRPr sz="817">
              <a:latin typeface="Arial"/>
              <a:cs typeface="Arial"/>
            </a:endParaRPr>
          </a:p>
          <a:p>
            <a:pPr marL="11527">
              <a:spcBef>
                <a:spcPts val="313"/>
              </a:spcBef>
            </a:pPr>
            <a:r>
              <a:rPr sz="817" dirty="0">
                <a:solidFill>
                  <a:srgbClr val="212121"/>
                </a:solidFill>
                <a:latin typeface="Arial"/>
                <a:cs typeface="Arial"/>
              </a:rPr>
              <a:t>I</a:t>
            </a:r>
            <a:r>
              <a:rPr sz="817" spc="-18" dirty="0">
                <a:solidFill>
                  <a:srgbClr val="212121"/>
                </a:solidFill>
                <a:latin typeface="Arial"/>
                <a:cs typeface="Arial"/>
              </a:rPr>
              <a:t> </a:t>
            </a:r>
            <a:r>
              <a:rPr sz="817" dirty="0">
                <a:solidFill>
                  <a:srgbClr val="212121"/>
                </a:solidFill>
                <a:latin typeface="Arial"/>
                <a:cs typeface="Arial"/>
              </a:rPr>
              <a:t>have</a:t>
            </a:r>
            <a:r>
              <a:rPr sz="817" spc="-18" dirty="0">
                <a:solidFill>
                  <a:srgbClr val="212121"/>
                </a:solidFill>
                <a:latin typeface="Arial"/>
                <a:cs typeface="Arial"/>
              </a:rPr>
              <a:t> </a:t>
            </a:r>
            <a:r>
              <a:rPr sz="817" dirty="0">
                <a:solidFill>
                  <a:srgbClr val="212121"/>
                </a:solidFill>
                <a:latin typeface="Arial"/>
                <a:cs typeface="Arial"/>
              </a:rPr>
              <a:t>not</a:t>
            </a:r>
            <a:r>
              <a:rPr sz="817" spc="-18" dirty="0">
                <a:solidFill>
                  <a:srgbClr val="212121"/>
                </a:solidFill>
                <a:latin typeface="Arial"/>
                <a:cs typeface="Arial"/>
              </a:rPr>
              <a:t> </a:t>
            </a:r>
            <a:r>
              <a:rPr sz="817" dirty="0">
                <a:solidFill>
                  <a:srgbClr val="212121"/>
                </a:solidFill>
                <a:latin typeface="Arial"/>
                <a:cs typeface="Arial"/>
              </a:rPr>
              <a:t>seen</a:t>
            </a:r>
            <a:r>
              <a:rPr sz="817" spc="-18" dirty="0">
                <a:solidFill>
                  <a:srgbClr val="212121"/>
                </a:solidFill>
                <a:latin typeface="Arial"/>
                <a:cs typeface="Arial"/>
              </a:rPr>
              <a:t> </a:t>
            </a:r>
            <a:r>
              <a:rPr sz="817" dirty="0">
                <a:solidFill>
                  <a:srgbClr val="212121"/>
                </a:solidFill>
                <a:latin typeface="Arial"/>
                <a:cs typeface="Arial"/>
              </a:rPr>
              <a:t>it</a:t>
            </a:r>
            <a:endParaRPr sz="817">
              <a:latin typeface="Arial"/>
              <a:cs typeface="Arial"/>
            </a:endParaRPr>
          </a:p>
        </p:txBody>
      </p:sp>
      <p:grpSp>
        <p:nvGrpSpPr>
          <p:cNvPr id="47" name="object 39">
            <a:extLst>
              <a:ext uri="{FF2B5EF4-FFF2-40B4-BE49-F238E27FC236}">
                <a16:creationId xmlns:a16="http://schemas.microsoft.com/office/drawing/2014/main" id="{527EDF62-EBDC-49E2-BFB5-0BC19A6ABCA5}"/>
              </a:ext>
            </a:extLst>
          </p:cNvPr>
          <p:cNvGrpSpPr/>
          <p:nvPr/>
        </p:nvGrpSpPr>
        <p:grpSpPr>
          <a:xfrm>
            <a:off x="4565710" y="1852857"/>
            <a:ext cx="2409521" cy="1479945"/>
            <a:chOff x="3654197" y="4475176"/>
            <a:chExt cx="2654935" cy="1630680"/>
          </a:xfrm>
        </p:grpSpPr>
        <p:pic>
          <p:nvPicPr>
            <p:cNvPr id="48" name="object 40">
              <a:extLst>
                <a:ext uri="{FF2B5EF4-FFF2-40B4-BE49-F238E27FC236}">
                  <a16:creationId xmlns:a16="http://schemas.microsoft.com/office/drawing/2014/main" id="{BC302201-F8EF-4B8B-8B5C-2713A8E4A710}"/>
                </a:ext>
              </a:extLst>
            </p:cNvPr>
            <p:cNvPicPr/>
            <p:nvPr/>
          </p:nvPicPr>
          <p:blipFill>
            <a:blip r:embed="rId7" cstate="print"/>
            <a:stretch>
              <a:fillRect/>
            </a:stretch>
          </p:blipFill>
          <p:spPr>
            <a:xfrm>
              <a:off x="6194424" y="5384797"/>
              <a:ext cx="114300" cy="114299"/>
            </a:xfrm>
            <a:prstGeom prst="rect">
              <a:avLst/>
            </a:prstGeom>
          </p:spPr>
        </p:pic>
        <p:sp>
          <p:nvSpPr>
            <p:cNvPr id="49" name="object 41">
              <a:extLst>
                <a:ext uri="{FF2B5EF4-FFF2-40B4-BE49-F238E27FC236}">
                  <a16:creationId xmlns:a16="http://schemas.microsoft.com/office/drawing/2014/main" id="{22457C3B-FBE0-41AF-9452-5BBE9FE3CF62}"/>
                </a:ext>
              </a:extLst>
            </p:cNvPr>
            <p:cNvSpPr/>
            <p:nvPr/>
          </p:nvSpPr>
          <p:spPr>
            <a:xfrm>
              <a:off x="4422774" y="5337172"/>
              <a:ext cx="857250" cy="763905"/>
            </a:xfrm>
            <a:custGeom>
              <a:avLst/>
              <a:gdLst/>
              <a:ahLst/>
              <a:cxnLst/>
              <a:rect l="l" t="t" r="r" b="b"/>
              <a:pathLst>
                <a:path w="857250" h="763904">
                  <a:moveTo>
                    <a:pt x="389183" y="763815"/>
                  </a:moveTo>
                  <a:lnTo>
                    <a:pt x="0" y="0"/>
                  </a:lnTo>
                  <a:lnTo>
                    <a:pt x="857249" y="0"/>
                  </a:lnTo>
                  <a:lnTo>
                    <a:pt x="855228" y="58866"/>
                  </a:lnTo>
                  <a:lnTo>
                    <a:pt x="849165" y="117453"/>
                  </a:lnTo>
                  <a:lnTo>
                    <a:pt x="839098" y="175487"/>
                  </a:lnTo>
                  <a:lnTo>
                    <a:pt x="825064" y="232692"/>
                  </a:lnTo>
                  <a:lnTo>
                    <a:pt x="807140" y="288799"/>
                  </a:lnTo>
                  <a:lnTo>
                    <a:pt x="785401" y="343541"/>
                  </a:lnTo>
                  <a:lnTo>
                    <a:pt x="759959" y="396664"/>
                  </a:lnTo>
                  <a:lnTo>
                    <a:pt x="730925" y="447911"/>
                  </a:lnTo>
                  <a:lnTo>
                    <a:pt x="698444" y="497047"/>
                  </a:lnTo>
                  <a:lnTo>
                    <a:pt x="662662" y="543833"/>
                  </a:lnTo>
                  <a:lnTo>
                    <a:pt x="623756" y="588055"/>
                  </a:lnTo>
                  <a:lnTo>
                    <a:pt x="581901" y="629497"/>
                  </a:lnTo>
                  <a:lnTo>
                    <a:pt x="537302" y="667972"/>
                  </a:lnTo>
                  <a:lnTo>
                    <a:pt x="490164" y="703289"/>
                  </a:lnTo>
                  <a:lnTo>
                    <a:pt x="440715" y="735289"/>
                  </a:lnTo>
                  <a:lnTo>
                    <a:pt x="389183" y="763815"/>
                  </a:lnTo>
                  <a:close/>
                </a:path>
              </a:pathLst>
            </a:custGeom>
            <a:solidFill>
              <a:srgbClr val="3366CC"/>
            </a:solidFill>
          </p:spPr>
          <p:txBody>
            <a:bodyPr wrap="square" lIns="0" tIns="0" rIns="0" bIns="0" rtlCol="0"/>
            <a:lstStyle/>
            <a:p>
              <a:endParaRPr sz="1634"/>
            </a:p>
          </p:txBody>
        </p:sp>
        <p:sp>
          <p:nvSpPr>
            <p:cNvPr id="50" name="object 42">
              <a:extLst>
                <a:ext uri="{FF2B5EF4-FFF2-40B4-BE49-F238E27FC236}">
                  <a16:creationId xmlns:a16="http://schemas.microsoft.com/office/drawing/2014/main" id="{14B0F7D0-5F7D-4015-9517-5362987F1E3F}"/>
                </a:ext>
              </a:extLst>
            </p:cNvPr>
            <p:cNvSpPr/>
            <p:nvPr/>
          </p:nvSpPr>
          <p:spPr>
            <a:xfrm>
              <a:off x="4422774" y="5337172"/>
              <a:ext cx="857250" cy="763905"/>
            </a:xfrm>
            <a:custGeom>
              <a:avLst/>
              <a:gdLst/>
              <a:ahLst/>
              <a:cxnLst/>
              <a:rect l="l" t="t" r="r" b="b"/>
              <a:pathLst>
                <a:path w="857250" h="763904">
                  <a:moveTo>
                    <a:pt x="0" y="0"/>
                  </a:moveTo>
                  <a:lnTo>
                    <a:pt x="857249" y="0"/>
                  </a:lnTo>
                  <a:lnTo>
                    <a:pt x="856744" y="29467"/>
                  </a:lnTo>
                  <a:lnTo>
                    <a:pt x="852702" y="88194"/>
                  </a:lnTo>
                  <a:lnTo>
                    <a:pt x="844627" y="146574"/>
                  </a:lnTo>
                  <a:lnTo>
                    <a:pt x="832577" y="204193"/>
                  </a:lnTo>
                  <a:lnTo>
                    <a:pt x="816579" y="260916"/>
                  </a:lnTo>
                  <a:lnTo>
                    <a:pt x="796747" y="316341"/>
                  </a:lnTo>
                  <a:lnTo>
                    <a:pt x="773129" y="370337"/>
                  </a:lnTo>
                  <a:lnTo>
                    <a:pt x="745891" y="422522"/>
                  </a:lnTo>
                  <a:lnTo>
                    <a:pt x="715097" y="472773"/>
                  </a:lnTo>
                  <a:lnTo>
                    <a:pt x="680966" y="520734"/>
                  </a:lnTo>
                  <a:lnTo>
                    <a:pt x="643578" y="566291"/>
                  </a:lnTo>
                  <a:lnTo>
                    <a:pt x="603197" y="609123"/>
                  </a:lnTo>
                  <a:lnTo>
                    <a:pt x="559919" y="649129"/>
                  </a:lnTo>
                  <a:lnTo>
                    <a:pt x="514051" y="686025"/>
                  </a:lnTo>
                  <a:lnTo>
                    <a:pt x="465700" y="719723"/>
                  </a:lnTo>
                  <a:lnTo>
                    <a:pt x="415209" y="749986"/>
                  </a:lnTo>
                  <a:lnTo>
                    <a:pt x="389183" y="763815"/>
                  </a:lnTo>
                  <a:lnTo>
                    <a:pt x="0" y="0"/>
                  </a:lnTo>
                </a:path>
              </a:pathLst>
            </a:custGeom>
            <a:ln w="9524">
              <a:solidFill>
                <a:srgbClr val="FFFFFF"/>
              </a:solidFill>
            </a:ln>
          </p:spPr>
          <p:txBody>
            <a:bodyPr wrap="square" lIns="0" tIns="0" rIns="0" bIns="0" rtlCol="0"/>
            <a:lstStyle/>
            <a:p>
              <a:endParaRPr sz="1634"/>
            </a:p>
          </p:txBody>
        </p:sp>
        <p:sp>
          <p:nvSpPr>
            <p:cNvPr id="51" name="object 43">
              <a:extLst>
                <a:ext uri="{FF2B5EF4-FFF2-40B4-BE49-F238E27FC236}">
                  <a16:creationId xmlns:a16="http://schemas.microsoft.com/office/drawing/2014/main" id="{5B2AB4E2-15F8-41AE-B057-DD2370B9C233}"/>
                </a:ext>
              </a:extLst>
            </p:cNvPr>
            <p:cNvSpPr/>
            <p:nvPr/>
          </p:nvSpPr>
          <p:spPr>
            <a:xfrm>
              <a:off x="3658959" y="4479938"/>
              <a:ext cx="1621155" cy="857250"/>
            </a:xfrm>
            <a:custGeom>
              <a:avLst/>
              <a:gdLst/>
              <a:ahLst/>
              <a:cxnLst/>
              <a:rect l="l" t="t" r="r" b="b"/>
              <a:pathLst>
                <a:path w="1621154" h="857250">
                  <a:moveTo>
                    <a:pt x="1621065" y="857234"/>
                  </a:moveTo>
                  <a:lnTo>
                    <a:pt x="763815" y="857234"/>
                  </a:lnTo>
                  <a:lnTo>
                    <a:pt x="0" y="468050"/>
                  </a:lnTo>
                  <a:lnTo>
                    <a:pt x="25834" y="421042"/>
                  </a:lnTo>
                  <a:lnTo>
                    <a:pt x="54563" y="375736"/>
                  </a:lnTo>
                  <a:lnTo>
                    <a:pt x="86070" y="332315"/>
                  </a:lnTo>
                  <a:lnTo>
                    <a:pt x="120226" y="290956"/>
                  </a:lnTo>
                  <a:lnTo>
                    <a:pt x="156901" y="251813"/>
                  </a:lnTo>
                  <a:lnTo>
                    <a:pt x="195959" y="215036"/>
                  </a:lnTo>
                  <a:lnTo>
                    <a:pt x="237240" y="180774"/>
                  </a:lnTo>
                  <a:lnTo>
                    <a:pt x="280578" y="149166"/>
                  </a:lnTo>
                  <a:lnTo>
                    <a:pt x="325807" y="120330"/>
                  </a:lnTo>
                  <a:lnTo>
                    <a:pt x="372758" y="94375"/>
                  </a:lnTo>
                  <a:lnTo>
                    <a:pt x="421240" y="71409"/>
                  </a:lnTo>
                  <a:lnTo>
                    <a:pt x="471058" y="51522"/>
                  </a:lnTo>
                  <a:lnTo>
                    <a:pt x="522021" y="34790"/>
                  </a:lnTo>
                  <a:lnTo>
                    <a:pt x="573938" y="21276"/>
                  </a:lnTo>
                  <a:lnTo>
                    <a:pt x="626599" y="11036"/>
                  </a:lnTo>
                  <a:lnTo>
                    <a:pt x="679789" y="4111"/>
                  </a:lnTo>
                  <a:lnTo>
                    <a:pt x="733309" y="526"/>
                  </a:lnTo>
                  <a:lnTo>
                    <a:pt x="769079" y="0"/>
                  </a:lnTo>
                  <a:lnTo>
                    <a:pt x="786956" y="296"/>
                  </a:lnTo>
                  <a:lnTo>
                    <a:pt x="840512" y="3421"/>
                  </a:lnTo>
                  <a:lnTo>
                    <a:pt x="893760" y="9890"/>
                  </a:lnTo>
                  <a:lnTo>
                    <a:pt x="946500" y="19675"/>
                  </a:lnTo>
                  <a:lnTo>
                    <a:pt x="998532" y="32742"/>
                  </a:lnTo>
                  <a:lnTo>
                    <a:pt x="1049644" y="49038"/>
                  </a:lnTo>
                  <a:lnTo>
                    <a:pt x="1099630" y="68497"/>
                  </a:lnTo>
                  <a:lnTo>
                    <a:pt x="1148301" y="91043"/>
                  </a:lnTo>
                  <a:lnTo>
                    <a:pt x="1195473" y="116592"/>
                  </a:lnTo>
                  <a:lnTo>
                    <a:pt x="1240955" y="145043"/>
                  </a:lnTo>
                  <a:lnTo>
                    <a:pt x="1284562" y="176278"/>
                  </a:lnTo>
                  <a:lnTo>
                    <a:pt x="1326130" y="210179"/>
                  </a:lnTo>
                  <a:lnTo>
                    <a:pt x="1365503" y="246619"/>
                  </a:lnTo>
                  <a:lnTo>
                    <a:pt x="1402519" y="285451"/>
                  </a:lnTo>
                  <a:lnTo>
                    <a:pt x="1437028" y="326515"/>
                  </a:lnTo>
                  <a:lnTo>
                    <a:pt x="1468902" y="369657"/>
                  </a:lnTo>
                  <a:lnTo>
                    <a:pt x="1498019" y="414715"/>
                  </a:lnTo>
                  <a:lnTo>
                    <a:pt x="1524261" y="461507"/>
                  </a:lnTo>
                  <a:lnTo>
                    <a:pt x="1547521" y="509840"/>
                  </a:lnTo>
                  <a:lnTo>
                    <a:pt x="1567713" y="559534"/>
                  </a:lnTo>
                  <a:lnTo>
                    <a:pt x="1584760" y="610401"/>
                  </a:lnTo>
                  <a:lnTo>
                    <a:pt x="1598592" y="662235"/>
                  </a:lnTo>
                  <a:lnTo>
                    <a:pt x="1609153" y="714824"/>
                  </a:lnTo>
                  <a:lnTo>
                    <a:pt x="1616405" y="767971"/>
                  </a:lnTo>
                  <a:lnTo>
                    <a:pt x="1620319" y="821476"/>
                  </a:lnTo>
                  <a:lnTo>
                    <a:pt x="1621065" y="857234"/>
                  </a:lnTo>
                  <a:close/>
                </a:path>
              </a:pathLst>
            </a:custGeom>
            <a:solidFill>
              <a:srgbClr val="0099C6"/>
            </a:solidFill>
          </p:spPr>
          <p:txBody>
            <a:bodyPr wrap="square" lIns="0" tIns="0" rIns="0" bIns="0" rtlCol="0"/>
            <a:lstStyle/>
            <a:p>
              <a:endParaRPr sz="1634"/>
            </a:p>
          </p:txBody>
        </p:sp>
        <p:sp>
          <p:nvSpPr>
            <p:cNvPr id="52" name="object 44">
              <a:extLst>
                <a:ext uri="{FF2B5EF4-FFF2-40B4-BE49-F238E27FC236}">
                  <a16:creationId xmlns:a16="http://schemas.microsoft.com/office/drawing/2014/main" id="{FFF5253D-DE93-4D7C-A7A2-4DC2EB78E6D2}"/>
                </a:ext>
              </a:extLst>
            </p:cNvPr>
            <p:cNvSpPr/>
            <p:nvPr/>
          </p:nvSpPr>
          <p:spPr>
            <a:xfrm>
              <a:off x="3658959" y="4479938"/>
              <a:ext cx="1621155" cy="857250"/>
            </a:xfrm>
            <a:custGeom>
              <a:avLst/>
              <a:gdLst/>
              <a:ahLst/>
              <a:cxnLst/>
              <a:rect l="l" t="t" r="r" b="b"/>
              <a:pathLst>
                <a:path w="1621154" h="857250">
                  <a:moveTo>
                    <a:pt x="763815" y="857234"/>
                  </a:moveTo>
                  <a:lnTo>
                    <a:pt x="0" y="468050"/>
                  </a:lnTo>
                  <a:lnTo>
                    <a:pt x="8286" y="452198"/>
                  </a:lnTo>
                  <a:lnTo>
                    <a:pt x="16898" y="436528"/>
                  </a:lnTo>
                  <a:lnTo>
                    <a:pt x="44676" y="390633"/>
                  </a:lnTo>
                  <a:lnTo>
                    <a:pt x="75265" y="346570"/>
                  </a:lnTo>
                  <a:lnTo>
                    <a:pt x="108550" y="304507"/>
                  </a:lnTo>
                  <a:lnTo>
                    <a:pt x="144406" y="264603"/>
                  </a:lnTo>
                  <a:lnTo>
                    <a:pt x="182688" y="227019"/>
                  </a:lnTo>
                  <a:lnTo>
                    <a:pt x="223240" y="191909"/>
                  </a:lnTo>
                  <a:lnTo>
                    <a:pt x="265909" y="159403"/>
                  </a:lnTo>
                  <a:lnTo>
                    <a:pt x="310533" y="129625"/>
                  </a:lnTo>
                  <a:lnTo>
                    <a:pt x="356933" y="102697"/>
                  </a:lnTo>
                  <a:lnTo>
                    <a:pt x="404919" y="78728"/>
                  </a:lnTo>
                  <a:lnTo>
                    <a:pt x="454310" y="57806"/>
                  </a:lnTo>
                  <a:lnTo>
                    <a:pt x="504920" y="40012"/>
                  </a:lnTo>
                  <a:lnTo>
                    <a:pt x="556544" y="25418"/>
                  </a:lnTo>
                  <a:lnTo>
                    <a:pt x="608973" y="14084"/>
                  </a:lnTo>
                  <a:lnTo>
                    <a:pt x="662007" y="6050"/>
                  </a:lnTo>
                  <a:lnTo>
                    <a:pt x="715448" y="1349"/>
                  </a:lnTo>
                  <a:lnTo>
                    <a:pt x="769079" y="0"/>
                  </a:lnTo>
                  <a:lnTo>
                    <a:pt x="786956" y="296"/>
                  </a:lnTo>
                  <a:lnTo>
                    <a:pt x="840512" y="3421"/>
                  </a:lnTo>
                  <a:lnTo>
                    <a:pt x="893760" y="9890"/>
                  </a:lnTo>
                  <a:lnTo>
                    <a:pt x="946500" y="19675"/>
                  </a:lnTo>
                  <a:lnTo>
                    <a:pt x="998532" y="32742"/>
                  </a:lnTo>
                  <a:lnTo>
                    <a:pt x="1049644" y="49038"/>
                  </a:lnTo>
                  <a:lnTo>
                    <a:pt x="1099630" y="68497"/>
                  </a:lnTo>
                  <a:lnTo>
                    <a:pt x="1148301" y="91043"/>
                  </a:lnTo>
                  <a:lnTo>
                    <a:pt x="1195473" y="116592"/>
                  </a:lnTo>
                  <a:lnTo>
                    <a:pt x="1240955" y="145043"/>
                  </a:lnTo>
                  <a:lnTo>
                    <a:pt x="1284562" y="176278"/>
                  </a:lnTo>
                  <a:lnTo>
                    <a:pt x="1326130" y="210179"/>
                  </a:lnTo>
                  <a:lnTo>
                    <a:pt x="1365503" y="246619"/>
                  </a:lnTo>
                  <a:lnTo>
                    <a:pt x="1402519" y="285451"/>
                  </a:lnTo>
                  <a:lnTo>
                    <a:pt x="1437028" y="326515"/>
                  </a:lnTo>
                  <a:lnTo>
                    <a:pt x="1468902" y="369657"/>
                  </a:lnTo>
                  <a:lnTo>
                    <a:pt x="1498019" y="414715"/>
                  </a:lnTo>
                  <a:lnTo>
                    <a:pt x="1524261" y="461507"/>
                  </a:lnTo>
                  <a:lnTo>
                    <a:pt x="1547521" y="509840"/>
                  </a:lnTo>
                  <a:lnTo>
                    <a:pt x="1567713" y="559534"/>
                  </a:lnTo>
                  <a:lnTo>
                    <a:pt x="1584760" y="610401"/>
                  </a:lnTo>
                  <a:lnTo>
                    <a:pt x="1598592" y="662235"/>
                  </a:lnTo>
                  <a:lnTo>
                    <a:pt x="1609153" y="714824"/>
                  </a:lnTo>
                  <a:lnTo>
                    <a:pt x="1616405" y="767971"/>
                  </a:lnTo>
                  <a:lnTo>
                    <a:pt x="1620319" y="821476"/>
                  </a:lnTo>
                  <a:lnTo>
                    <a:pt x="1621065" y="857234"/>
                  </a:lnTo>
                  <a:lnTo>
                    <a:pt x="763815" y="857234"/>
                  </a:lnTo>
                </a:path>
              </a:pathLst>
            </a:custGeom>
            <a:ln w="9524">
              <a:solidFill>
                <a:srgbClr val="FFFFFF"/>
              </a:solidFill>
            </a:ln>
          </p:spPr>
          <p:txBody>
            <a:bodyPr wrap="square" lIns="0" tIns="0" rIns="0" bIns="0" rtlCol="0"/>
            <a:lstStyle/>
            <a:p>
              <a:endParaRPr sz="1634"/>
            </a:p>
          </p:txBody>
        </p:sp>
      </p:grpSp>
      <p:sp>
        <p:nvSpPr>
          <p:cNvPr id="53" name="object 45">
            <a:extLst>
              <a:ext uri="{FF2B5EF4-FFF2-40B4-BE49-F238E27FC236}">
                <a16:creationId xmlns:a16="http://schemas.microsoft.com/office/drawing/2014/main" id="{1EEEAAF2-35CA-4320-B807-EA374FC87241}"/>
              </a:ext>
            </a:extLst>
          </p:cNvPr>
          <p:cNvSpPr txBox="1"/>
          <p:nvPr/>
        </p:nvSpPr>
        <p:spPr>
          <a:xfrm>
            <a:off x="5239393" y="1995427"/>
            <a:ext cx="317543" cy="137379"/>
          </a:xfrm>
          <a:prstGeom prst="rect">
            <a:avLst/>
          </a:prstGeom>
        </p:spPr>
        <p:txBody>
          <a:bodyPr vert="horz" wrap="square" lIns="0" tIns="11526" rIns="0" bIns="0" rtlCol="0">
            <a:spAutoFit/>
          </a:bodyPr>
          <a:lstStyle/>
          <a:p>
            <a:pPr marL="11527">
              <a:spcBef>
                <a:spcPts val="91"/>
              </a:spcBef>
            </a:pPr>
            <a:r>
              <a:rPr sz="817" dirty="0">
                <a:solidFill>
                  <a:srgbClr val="FFFFFF"/>
                </a:solidFill>
                <a:latin typeface="Arial"/>
                <a:cs typeface="Arial"/>
              </a:rPr>
              <a:t>42.5%</a:t>
            </a:r>
            <a:endParaRPr sz="817">
              <a:latin typeface="Arial"/>
              <a:cs typeface="Arial"/>
            </a:endParaRPr>
          </a:p>
        </p:txBody>
      </p:sp>
      <p:grpSp>
        <p:nvGrpSpPr>
          <p:cNvPr id="54" name="object 46">
            <a:extLst>
              <a:ext uri="{FF2B5EF4-FFF2-40B4-BE49-F238E27FC236}">
                <a16:creationId xmlns:a16="http://schemas.microsoft.com/office/drawing/2014/main" id="{2AD4FBD2-0EF8-479C-B9C1-D617D2A2C63B}"/>
              </a:ext>
            </a:extLst>
          </p:cNvPr>
          <p:cNvGrpSpPr/>
          <p:nvPr/>
        </p:nvGrpSpPr>
        <p:grpSpPr>
          <a:xfrm>
            <a:off x="4480948" y="2277642"/>
            <a:ext cx="786653" cy="912287"/>
            <a:chOff x="3560802" y="4943226"/>
            <a:chExt cx="866775" cy="1005205"/>
          </a:xfrm>
        </p:grpSpPr>
        <p:sp>
          <p:nvSpPr>
            <p:cNvPr id="55" name="object 47">
              <a:extLst>
                <a:ext uri="{FF2B5EF4-FFF2-40B4-BE49-F238E27FC236}">
                  <a16:creationId xmlns:a16="http://schemas.microsoft.com/office/drawing/2014/main" id="{ACCAF2AA-ED79-4516-B670-30E88B450054}"/>
                </a:ext>
              </a:extLst>
            </p:cNvPr>
            <p:cNvSpPr/>
            <p:nvPr/>
          </p:nvSpPr>
          <p:spPr>
            <a:xfrm>
              <a:off x="3658959" y="4947989"/>
              <a:ext cx="763905" cy="389255"/>
            </a:xfrm>
            <a:custGeom>
              <a:avLst/>
              <a:gdLst/>
              <a:ahLst/>
              <a:cxnLst/>
              <a:rect l="l" t="t" r="r" b="b"/>
              <a:pathLst>
                <a:path w="763904" h="389254">
                  <a:moveTo>
                    <a:pt x="763815" y="389183"/>
                  </a:moveTo>
                  <a:lnTo>
                    <a:pt x="0" y="0"/>
                  </a:lnTo>
                  <a:lnTo>
                    <a:pt x="763815" y="389183"/>
                  </a:lnTo>
                  <a:close/>
                </a:path>
              </a:pathLst>
            </a:custGeom>
            <a:solidFill>
              <a:srgbClr val="990099"/>
            </a:solidFill>
          </p:spPr>
          <p:txBody>
            <a:bodyPr wrap="square" lIns="0" tIns="0" rIns="0" bIns="0" rtlCol="0"/>
            <a:lstStyle/>
            <a:p>
              <a:endParaRPr sz="1634"/>
            </a:p>
          </p:txBody>
        </p:sp>
        <p:sp>
          <p:nvSpPr>
            <p:cNvPr id="56" name="object 48">
              <a:extLst>
                <a:ext uri="{FF2B5EF4-FFF2-40B4-BE49-F238E27FC236}">
                  <a16:creationId xmlns:a16="http://schemas.microsoft.com/office/drawing/2014/main" id="{D297D3B6-520A-407B-89F9-A3FA387B4319}"/>
                </a:ext>
              </a:extLst>
            </p:cNvPr>
            <p:cNvSpPr/>
            <p:nvPr/>
          </p:nvSpPr>
          <p:spPr>
            <a:xfrm>
              <a:off x="3658959" y="4947989"/>
              <a:ext cx="763905" cy="389255"/>
            </a:xfrm>
            <a:custGeom>
              <a:avLst/>
              <a:gdLst/>
              <a:ahLst/>
              <a:cxnLst/>
              <a:rect l="l" t="t" r="r" b="b"/>
              <a:pathLst>
                <a:path w="763904" h="389254">
                  <a:moveTo>
                    <a:pt x="763815" y="389183"/>
                  </a:moveTo>
                  <a:lnTo>
                    <a:pt x="0" y="0"/>
                  </a:lnTo>
                  <a:lnTo>
                    <a:pt x="763815" y="389183"/>
                  </a:lnTo>
                </a:path>
              </a:pathLst>
            </a:custGeom>
            <a:ln w="9524">
              <a:solidFill>
                <a:srgbClr val="FFFFFF"/>
              </a:solidFill>
            </a:ln>
          </p:spPr>
          <p:txBody>
            <a:bodyPr wrap="square" lIns="0" tIns="0" rIns="0" bIns="0" rtlCol="0"/>
            <a:lstStyle/>
            <a:p>
              <a:endParaRPr sz="1634"/>
            </a:p>
          </p:txBody>
        </p:sp>
        <p:sp>
          <p:nvSpPr>
            <p:cNvPr id="57" name="object 49">
              <a:extLst>
                <a:ext uri="{FF2B5EF4-FFF2-40B4-BE49-F238E27FC236}">
                  <a16:creationId xmlns:a16="http://schemas.microsoft.com/office/drawing/2014/main" id="{8E5DB4F4-7DCA-4F0A-AFF3-B31884FC16F4}"/>
                </a:ext>
              </a:extLst>
            </p:cNvPr>
            <p:cNvSpPr/>
            <p:nvPr/>
          </p:nvSpPr>
          <p:spPr>
            <a:xfrm>
              <a:off x="3576079" y="4947989"/>
              <a:ext cx="847090" cy="389255"/>
            </a:xfrm>
            <a:custGeom>
              <a:avLst/>
              <a:gdLst/>
              <a:ahLst/>
              <a:cxnLst/>
              <a:rect l="l" t="t" r="r" b="b"/>
              <a:pathLst>
                <a:path w="847089" h="389254">
                  <a:moveTo>
                    <a:pt x="846695" y="389183"/>
                  </a:moveTo>
                  <a:lnTo>
                    <a:pt x="0" y="255079"/>
                  </a:lnTo>
                  <a:lnTo>
                    <a:pt x="10111" y="201963"/>
                  </a:lnTo>
                  <a:lnTo>
                    <a:pt x="23455" y="149897"/>
                  </a:lnTo>
                  <a:lnTo>
                    <a:pt x="40032" y="98881"/>
                  </a:lnTo>
                  <a:lnTo>
                    <a:pt x="59840" y="48915"/>
                  </a:lnTo>
                  <a:lnTo>
                    <a:pt x="82880" y="0"/>
                  </a:lnTo>
                  <a:lnTo>
                    <a:pt x="846695" y="389183"/>
                  </a:lnTo>
                  <a:close/>
                </a:path>
              </a:pathLst>
            </a:custGeom>
            <a:solidFill>
              <a:srgbClr val="0F9517"/>
            </a:solidFill>
          </p:spPr>
          <p:txBody>
            <a:bodyPr wrap="square" lIns="0" tIns="0" rIns="0" bIns="0" rtlCol="0"/>
            <a:lstStyle/>
            <a:p>
              <a:endParaRPr sz="1634"/>
            </a:p>
          </p:txBody>
        </p:sp>
        <p:sp>
          <p:nvSpPr>
            <p:cNvPr id="58" name="object 50">
              <a:extLst>
                <a:ext uri="{FF2B5EF4-FFF2-40B4-BE49-F238E27FC236}">
                  <a16:creationId xmlns:a16="http://schemas.microsoft.com/office/drawing/2014/main" id="{7FAB0A6B-C21A-465E-A700-39A048865C5D}"/>
                </a:ext>
              </a:extLst>
            </p:cNvPr>
            <p:cNvSpPr/>
            <p:nvPr/>
          </p:nvSpPr>
          <p:spPr>
            <a:xfrm>
              <a:off x="3576079" y="4947989"/>
              <a:ext cx="847090" cy="389255"/>
            </a:xfrm>
            <a:custGeom>
              <a:avLst/>
              <a:gdLst/>
              <a:ahLst/>
              <a:cxnLst/>
              <a:rect l="l" t="t" r="r" b="b"/>
              <a:pathLst>
                <a:path w="847089" h="389254">
                  <a:moveTo>
                    <a:pt x="846695" y="389183"/>
                  </a:moveTo>
                  <a:lnTo>
                    <a:pt x="0" y="255079"/>
                  </a:lnTo>
                  <a:lnTo>
                    <a:pt x="10111" y="201963"/>
                  </a:lnTo>
                  <a:lnTo>
                    <a:pt x="23455" y="149897"/>
                  </a:lnTo>
                  <a:lnTo>
                    <a:pt x="40032" y="98881"/>
                  </a:lnTo>
                  <a:lnTo>
                    <a:pt x="59840" y="48915"/>
                  </a:lnTo>
                  <a:lnTo>
                    <a:pt x="82880" y="0"/>
                  </a:lnTo>
                  <a:lnTo>
                    <a:pt x="846695" y="389183"/>
                  </a:lnTo>
                </a:path>
              </a:pathLst>
            </a:custGeom>
            <a:ln w="9524">
              <a:solidFill>
                <a:srgbClr val="FFFFFF"/>
              </a:solidFill>
            </a:ln>
          </p:spPr>
          <p:txBody>
            <a:bodyPr wrap="square" lIns="0" tIns="0" rIns="0" bIns="0" rtlCol="0"/>
            <a:lstStyle/>
            <a:p>
              <a:endParaRPr sz="1634"/>
            </a:p>
          </p:txBody>
        </p:sp>
        <p:sp>
          <p:nvSpPr>
            <p:cNvPr id="59" name="object 51">
              <a:extLst>
                <a:ext uri="{FF2B5EF4-FFF2-40B4-BE49-F238E27FC236}">
                  <a16:creationId xmlns:a16="http://schemas.microsoft.com/office/drawing/2014/main" id="{1E3FE61D-DCA8-4DC4-A08B-69B1276940D6}"/>
                </a:ext>
              </a:extLst>
            </p:cNvPr>
            <p:cNvSpPr/>
            <p:nvPr/>
          </p:nvSpPr>
          <p:spPr>
            <a:xfrm>
              <a:off x="3565565" y="5203069"/>
              <a:ext cx="857250" cy="740410"/>
            </a:xfrm>
            <a:custGeom>
              <a:avLst/>
              <a:gdLst/>
              <a:ahLst/>
              <a:cxnLst/>
              <a:rect l="l" t="t" r="r" b="b"/>
              <a:pathLst>
                <a:path w="857250" h="740410">
                  <a:moveTo>
                    <a:pt x="251042" y="740270"/>
                  </a:moveTo>
                  <a:lnTo>
                    <a:pt x="216406" y="703534"/>
                  </a:lnTo>
                  <a:lnTo>
                    <a:pt x="183996" y="664821"/>
                  </a:lnTo>
                  <a:lnTo>
                    <a:pt x="153919" y="624269"/>
                  </a:lnTo>
                  <a:lnTo>
                    <a:pt x="126283" y="582015"/>
                  </a:lnTo>
                  <a:lnTo>
                    <a:pt x="101181" y="538208"/>
                  </a:lnTo>
                  <a:lnTo>
                    <a:pt x="78703" y="492999"/>
                  </a:lnTo>
                  <a:lnTo>
                    <a:pt x="58924" y="446546"/>
                  </a:lnTo>
                  <a:lnTo>
                    <a:pt x="41916" y="399008"/>
                  </a:lnTo>
                  <a:lnTo>
                    <a:pt x="27734" y="350552"/>
                  </a:lnTo>
                  <a:lnTo>
                    <a:pt x="16431" y="301344"/>
                  </a:lnTo>
                  <a:lnTo>
                    <a:pt x="8042" y="251557"/>
                  </a:lnTo>
                  <a:lnTo>
                    <a:pt x="2602" y="201362"/>
                  </a:lnTo>
                  <a:lnTo>
                    <a:pt x="123" y="150934"/>
                  </a:lnTo>
                  <a:lnTo>
                    <a:pt x="0" y="125698"/>
                  </a:lnTo>
                  <a:lnTo>
                    <a:pt x="620" y="100447"/>
                  </a:lnTo>
                  <a:lnTo>
                    <a:pt x="1983" y="75226"/>
                  </a:lnTo>
                  <a:lnTo>
                    <a:pt x="4086" y="50078"/>
                  </a:lnTo>
                  <a:lnTo>
                    <a:pt x="6929" y="25002"/>
                  </a:lnTo>
                  <a:lnTo>
                    <a:pt x="10513" y="0"/>
                  </a:lnTo>
                  <a:lnTo>
                    <a:pt x="857209" y="134103"/>
                  </a:lnTo>
                  <a:lnTo>
                    <a:pt x="251042" y="740270"/>
                  </a:lnTo>
                  <a:close/>
                </a:path>
              </a:pathLst>
            </a:custGeom>
            <a:solidFill>
              <a:srgbClr val="FF9900"/>
            </a:solidFill>
          </p:spPr>
          <p:txBody>
            <a:bodyPr wrap="square" lIns="0" tIns="0" rIns="0" bIns="0" rtlCol="0"/>
            <a:lstStyle/>
            <a:p>
              <a:endParaRPr sz="1634"/>
            </a:p>
          </p:txBody>
        </p:sp>
        <p:sp>
          <p:nvSpPr>
            <p:cNvPr id="60" name="object 52">
              <a:extLst>
                <a:ext uri="{FF2B5EF4-FFF2-40B4-BE49-F238E27FC236}">
                  <a16:creationId xmlns:a16="http://schemas.microsoft.com/office/drawing/2014/main" id="{41F1BB79-ED77-442A-98D8-0B2D8F566A7D}"/>
                </a:ext>
              </a:extLst>
            </p:cNvPr>
            <p:cNvSpPr/>
            <p:nvPr/>
          </p:nvSpPr>
          <p:spPr>
            <a:xfrm>
              <a:off x="3565565" y="5203069"/>
              <a:ext cx="857250" cy="740410"/>
            </a:xfrm>
            <a:custGeom>
              <a:avLst/>
              <a:gdLst/>
              <a:ahLst/>
              <a:cxnLst/>
              <a:rect l="l" t="t" r="r" b="b"/>
              <a:pathLst>
                <a:path w="857250" h="740410">
                  <a:moveTo>
                    <a:pt x="857209" y="134103"/>
                  </a:moveTo>
                  <a:lnTo>
                    <a:pt x="251042" y="740270"/>
                  </a:lnTo>
                  <a:lnTo>
                    <a:pt x="233446" y="722149"/>
                  </a:lnTo>
                  <a:lnTo>
                    <a:pt x="216406" y="703534"/>
                  </a:lnTo>
                  <a:lnTo>
                    <a:pt x="183996" y="664821"/>
                  </a:lnTo>
                  <a:lnTo>
                    <a:pt x="153919" y="624269"/>
                  </a:lnTo>
                  <a:lnTo>
                    <a:pt x="126283" y="582015"/>
                  </a:lnTo>
                  <a:lnTo>
                    <a:pt x="101181" y="538208"/>
                  </a:lnTo>
                  <a:lnTo>
                    <a:pt x="78703" y="492999"/>
                  </a:lnTo>
                  <a:lnTo>
                    <a:pt x="58924" y="446546"/>
                  </a:lnTo>
                  <a:lnTo>
                    <a:pt x="41916" y="399008"/>
                  </a:lnTo>
                  <a:lnTo>
                    <a:pt x="27734" y="350552"/>
                  </a:lnTo>
                  <a:lnTo>
                    <a:pt x="16431" y="301344"/>
                  </a:lnTo>
                  <a:lnTo>
                    <a:pt x="8042" y="251557"/>
                  </a:lnTo>
                  <a:lnTo>
                    <a:pt x="2602" y="201362"/>
                  </a:lnTo>
                  <a:lnTo>
                    <a:pt x="123" y="150934"/>
                  </a:lnTo>
                  <a:lnTo>
                    <a:pt x="0" y="125698"/>
                  </a:lnTo>
                  <a:lnTo>
                    <a:pt x="620" y="100447"/>
                  </a:lnTo>
                  <a:lnTo>
                    <a:pt x="1983" y="75226"/>
                  </a:lnTo>
                  <a:lnTo>
                    <a:pt x="4086" y="50078"/>
                  </a:lnTo>
                  <a:lnTo>
                    <a:pt x="6929" y="25002"/>
                  </a:lnTo>
                  <a:lnTo>
                    <a:pt x="10513" y="0"/>
                  </a:lnTo>
                  <a:lnTo>
                    <a:pt x="857209" y="134103"/>
                  </a:lnTo>
                </a:path>
              </a:pathLst>
            </a:custGeom>
            <a:ln w="9524">
              <a:solidFill>
                <a:srgbClr val="FFFFFF"/>
              </a:solidFill>
            </a:ln>
          </p:spPr>
          <p:txBody>
            <a:bodyPr wrap="square" lIns="0" tIns="0" rIns="0" bIns="0" rtlCol="0"/>
            <a:lstStyle/>
            <a:p>
              <a:endParaRPr sz="1634"/>
            </a:p>
          </p:txBody>
        </p:sp>
      </p:grpSp>
      <p:sp>
        <p:nvSpPr>
          <p:cNvPr id="61" name="object 53">
            <a:extLst>
              <a:ext uri="{FF2B5EF4-FFF2-40B4-BE49-F238E27FC236}">
                <a16:creationId xmlns:a16="http://schemas.microsoft.com/office/drawing/2014/main" id="{DEDB4892-D44C-4AB7-8C13-D37DEBE12DFB}"/>
              </a:ext>
            </a:extLst>
          </p:cNvPr>
          <p:cNvSpPr txBox="1"/>
          <p:nvPr/>
        </p:nvSpPr>
        <p:spPr>
          <a:xfrm>
            <a:off x="4615992" y="2729073"/>
            <a:ext cx="231097" cy="137379"/>
          </a:xfrm>
          <a:prstGeom prst="rect">
            <a:avLst/>
          </a:prstGeom>
        </p:spPr>
        <p:txBody>
          <a:bodyPr vert="horz" wrap="square" lIns="0" tIns="11526" rIns="0" bIns="0" rtlCol="0">
            <a:spAutoFit/>
          </a:bodyPr>
          <a:lstStyle/>
          <a:p>
            <a:pPr marL="11527">
              <a:spcBef>
                <a:spcPts val="91"/>
              </a:spcBef>
            </a:pPr>
            <a:r>
              <a:rPr sz="817" dirty="0">
                <a:solidFill>
                  <a:srgbClr val="FFFFFF"/>
                </a:solidFill>
                <a:latin typeface="Arial"/>
                <a:cs typeface="Arial"/>
              </a:rPr>
              <a:t>15%</a:t>
            </a:r>
            <a:endParaRPr sz="817">
              <a:latin typeface="Arial"/>
              <a:cs typeface="Arial"/>
            </a:endParaRPr>
          </a:p>
        </p:txBody>
      </p:sp>
      <p:grpSp>
        <p:nvGrpSpPr>
          <p:cNvPr id="62" name="object 54">
            <a:extLst>
              <a:ext uri="{FF2B5EF4-FFF2-40B4-BE49-F238E27FC236}">
                <a16:creationId xmlns:a16="http://schemas.microsoft.com/office/drawing/2014/main" id="{BD62FF90-8A17-4E33-8C39-F2FD2059D069}"/>
              </a:ext>
            </a:extLst>
          </p:cNvPr>
          <p:cNvGrpSpPr/>
          <p:nvPr/>
        </p:nvGrpSpPr>
        <p:grpSpPr>
          <a:xfrm>
            <a:off x="4708785" y="2630851"/>
            <a:ext cx="912287" cy="786653"/>
            <a:chOff x="3811844" y="5332410"/>
            <a:chExt cx="1005205" cy="866775"/>
          </a:xfrm>
        </p:grpSpPr>
        <p:sp>
          <p:nvSpPr>
            <p:cNvPr id="63" name="object 55">
              <a:extLst>
                <a:ext uri="{FF2B5EF4-FFF2-40B4-BE49-F238E27FC236}">
                  <a16:creationId xmlns:a16="http://schemas.microsoft.com/office/drawing/2014/main" id="{1EF536AB-B686-4D30-AAFC-30FF633D319C}"/>
                </a:ext>
              </a:extLst>
            </p:cNvPr>
            <p:cNvSpPr/>
            <p:nvPr/>
          </p:nvSpPr>
          <p:spPr>
            <a:xfrm>
              <a:off x="3816607" y="5337172"/>
              <a:ext cx="995680" cy="857250"/>
            </a:xfrm>
            <a:custGeom>
              <a:avLst/>
              <a:gdLst/>
              <a:ahLst/>
              <a:cxnLst/>
              <a:rect l="l" t="t" r="r" b="b"/>
              <a:pathLst>
                <a:path w="995679" h="857250">
                  <a:moveTo>
                    <a:pt x="606167" y="857250"/>
                  </a:moveTo>
                  <a:lnTo>
                    <a:pt x="555703" y="855763"/>
                  </a:lnTo>
                  <a:lnTo>
                    <a:pt x="505408" y="851308"/>
                  </a:lnTo>
                  <a:lnTo>
                    <a:pt x="455462" y="843899"/>
                  </a:lnTo>
                  <a:lnTo>
                    <a:pt x="406046" y="833564"/>
                  </a:lnTo>
                  <a:lnTo>
                    <a:pt x="357323" y="820338"/>
                  </a:lnTo>
                  <a:lnTo>
                    <a:pt x="309458" y="804265"/>
                  </a:lnTo>
                  <a:lnTo>
                    <a:pt x="262622" y="785401"/>
                  </a:lnTo>
                  <a:lnTo>
                    <a:pt x="216983" y="763815"/>
                  </a:lnTo>
                  <a:lnTo>
                    <a:pt x="172695" y="739581"/>
                  </a:lnTo>
                  <a:lnTo>
                    <a:pt x="129904" y="712777"/>
                  </a:lnTo>
                  <a:lnTo>
                    <a:pt x="88766" y="683501"/>
                  </a:lnTo>
                  <a:lnTo>
                    <a:pt x="49428" y="651858"/>
                  </a:lnTo>
                  <a:lnTo>
                    <a:pt x="12020" y="617954"/>
                  </a:lnTo>
                  <a:lnTo>
                    <a:pt x="0" y="606167"/>
                  </a:lnTo>
                  <a:lnTo>
                    <a:pt x="606167" y="0"/>
                  </a:lnTo>
                  <a:lnTo>
                    <a:pt x="995350" y="763815"/>
                  </a:lnTo>
                  <a:lnTo>
                    <a:pt x="980276" y="771310"/>
                  </a:lnTo>
                  <a:lnTo>
                    <a:pt x="934222" y="791995"/>
                  </a:lnTo>
                  <a:lnTo>
                    <a:pt x="887031" y="809934"/>
                  </a:lnTo>
                  <a:lnTo>
                    <a:pt x="838859" y="825065"/>
                  </a:lnTo>
                  <a:lnTo>
                    <a:pt x="789880" y="837333"/>
                  </a:lnTo>
                  <a:lnTo>
                    <a:pt x="740270" y="846695"/>
                  </a:lnTo>
                  <a:lnTo>
                    <a:pt x="690195" y="853122"/>
                  </a:lnTo>
                  <a:lnTo>
                    <a:pt x="639822" y="856589"/>
                  </a:lnTo>
                  <a:lnTo>
                    <a:pt x="606167" y="857250"/>
                  </a:lnTo>
                  <a:close/>
                </a:path>
              </a:pathLst>
            </a:custGeom>
            <a:solidFill>
              <a:srgbClr val="DB3812"/>
            </a:solidFill>
          </p:spPr>
          <p:txBody>
            <a:bodyPr wrap="square" lIns="0" tIns="0" rIns="0" bIns="0" rtlCol="0"/>
            <a:lstStyle/>
            <a:p>
              <a:endParaRPr sz="1634"/>
            </a:p>
          </p:txBody>
        </p:sp>
        <p:sp>
          <p:nvSpPr>
            <p:cNvPr id="64" name="object 56">
              <a:extLst>
                <a:ext uri="{FF2B5EF4-FFF2-40B4-BE49-F238E27FC236}">
                  <a16:creationId xmlns:a16="http://schemas.microsoft.com/office/drawing/2014/main" id="{BD7116A3-9A4C-4B7F-A5C2-5A2778C10AB5}"/>
                </a:ext>
              </a:extLst>
            </p:cNvPr>
            <p:cNvSpPr/>
            <p:nvPr/>
          </p:nvSpPr>
          <p:spPr>
            <a:xfrm>
              <a:off x="3816607" y="5337172"/>
              <a:ext cx="995680" cy="857250"/>
            </a:xfrm>
            <a:custGeom>
              <a:avLst/>
              <a:gdLst/>
              <a:ahLst/>
              <a:cxnLst/>
              <a:rect l="l" t="t" r="r" b="b"/>
              <a:pathLst>
                <a:path w="995679" h="857250">
                  <a:moveTo>
                    <a:pt x="606167" y="0"/>
                  </a:moveTo>
                  <a:lnTo>
                    <a:pt x="995350" y="763815"/>
                  </a:lnTo>
                  <a:lnTo>
                    <a:pt x="980276" y="771310"/>
                  </a:lnTo>
                  <a:lnTo>
                    <a:pt x="965063" y="778505"/>
                  </a:lnTo>
                  <a:lnTo>
                    <a:pt x="918606" y="798285"/>
                  </a:lnTo>
                  <a:lnTo>
                    <a:pt x="871072" y="815293"/>
                  </a:lnTo>
                  <a:lnTo>
                    <a:pt x="822619" y="829473"/>
                  </a:lnTo>
                  <a:lnTo>
                    <a:pt x="773408" y="840778"/>
                  </a:lnTo>
                  <a:lnTo>
                    <a:pt x="723617" y="849166"/>
                  </a:lnTo>
                  <a:lnTo>
                    <a:pt x="673426" y="854607"/>
                  </a:lnTo>
                  <a:lnTo>
                    <a:pt x="623001" y="857085"/>
                  </a:lnTo>
                  <a:lnTo>
                    <a:pt x="606167" y="857250"/>
                  </a:lnTo>
                  <a:lnTo>
                    <a:pt x="589333" y="857085"/>
                  </a:lnTo>
                  <a:lnTo>
                    <a:pt x="538908" y="854607"/>
                  </a:lnTo>
                  <a:lnTo>
                    <a:pt x="488716" y="849166"/>
                  </a:lnTo>
                  <a:lnTo>
                    <a:pt x="438925" y="840778"/>
                  </a:lnTo>
                  <a:lnTo>
                    <a:pt x="389715" y="829473"/>
                  </a:lnTo>
                  <a:lnTo>
                    <a:pt x="341262" y="815293"/>
                  </a:lnTo>
                  <a:lnTo>
                    <a:pt x="293728" y="798285"/>
                  </a:lnTo>
                  <a:lnTo>
                    <a:pt x="247271" y="778506"/>
                  </a:lnTo>
                  <a:lnTo>
                    <a:pt x="202059" y="756025"/>
                  </a:lnTo>
                  <a:lnTo>
                    <a:pt x="158255" y="730926"/>
                  </a:lnTo>
                  <a:lnTo>
                    <a:pt x="116004" y="703291"/>
                  </a:lnTo>
                  <a:lnTo>
                    <a:pt x="75448" y="673213"/>
                  </a:lnTo>
                  <a:lnTo>
                    <a:pt x="36734" y="640799"/>
                  </a:lnTo>
                  <a:lnTo>
                    <a:pt x="0" y="606167"/>
                  </a:lnTo>
                  <a:lnTo>
                    <a:pt x="606167" y="0"/>
                  </a:lnTo>
                </a:path>
              </a:pathLst>
            </a:custGeom>
            <a:ln w="9524">
              <a:solidFill>
                <a:srgbClr val="FFFFFF"/>
              </a:solidFill>
            </a:ln>
          </p:spPr>
          <p:txBody>
            <a:bodyPr wrap="square" lIns="0" tIns="0" rIns="0" bIns="0" rtlCol="0"/>
            <a:lstStyle/>
            <a:p>
              <a:endParaRPr sz="1634"/>
            </a:p>
          </p:txBody>
        </p:sp>
      </p:grpSp>
      <p:sp>
        <p:nvSpPr>
          <p:cNvPr id="65" name="object 57">
            <a:extLst>
              <a:ext uri="{FF2B5EF4-FFF2-40B4-BE49-F238E27FC236}">
                <a16:creationId xmlns:a16="http://schemas.microsoft.com/office/drawing/2014/main" id="{8CA29966-C642-417D-99B6-38A39A1092BD}"/>
              </a:ext>
            </a:extLst>
          </p:cNvPr>
          <p:cNvSpPr txBox="1"/>
          <p:nvPr/>
        </p:nvSpPr>
        <p:spPr>
          <a:xfrm>
            <a:off x="5054092" y="2828485"/>
            <a:ext cx="812587" cy="465609"/>
          </a:xfrm>
          <a:prstGeom prst="rect">
            <a:avLst/>
          </a:prstGeom>
        </p:spPr>
        <p:txBody>
          <a:bodyPr vert="horz" wrap="square" lIns="0" tIns="11526" rIns="0" bIns="0" rtlCol="0">
            <a:spAutoFit/>
          </a:bodyPr>
          <a:lstStyle/>
          <a:p>
            <a:pPr marL="506014">
              <a:spcBef>
                <a:spcPts val="91"/>
              </a:spcBef>
            </a:pPr>
            <a:r>
              <a:rPr sz="817" dirty="0">
                <a:solidFill>
                  <a:srgbClr val="FFFFFF"/>
                </a:solidFill>
                <a:latin typeface="Arial"/>
                <a:cs typeface="Arial"/>
              </a:rPr>
              <a:t>17.5%</a:t>
            </a:r>
            <a:endParaRPr sz="817">
              <a:latin typeface="Arial"/>
              <a:cs typeface="Arial"/>
            </a:endParaRPr>
          </a:p>
          <a:p>
            <a:pPr>
              <a:spcBef>
                <a:spcPts val="27"/>
              </a:spcBef>
            </a:pPr>
            <a:endParaRPr sz="1316">
              <a:latin typeface="Arial"/>
              <a:cs typeface="Arial"/>
            </a:endParaRPr>
          </a:p>
          <a:p>
            <a:pPr marL="11527"/>
            <a:r>
              <a:rPr sz="817" dirty="0">
                <a:solidFill>
                  <a:srgbClr val="FFFFFF"/>
                </a:solidFill>
                <a:latin typeface="Arial"/>
                <a:cs typeface="Arial"/>
              </a:rPr>
              <a:t>20%</a:t>
            </a:r>
            <a:endParaRPr sz="817">
              <a:latin typeface="Arial"/>
              <a:cs typeface="Arial"/>
            </a:endParaRPr>
          </a:p>
        </p:txBody>
      </p:sp>
      <p:sp>
        <p:nvSpPr>
          <p:cNvPr id="66" name="Title 1">
            <a:extLst>
              <a:ext uri="{FF2B5EF4-FFF2-40B4-BE49-F238E27FC236}">
                <a16:creationId xmlns:a16="http://schemas.microsoft.com/office/drawing/2014/main" id="{431060DE-B90F-4E4C-B78D-7F06A97E03A9}"/>
              </a:ext>
            </a:extLst>
          </p:cNvPr>
          <p:cNvSpPr txBox="1">
            <a:spLocks/>
          </p:cNvSpPr>
          <p:nvPr/>
        </p:nvSpPr>
        <p:spPr>
          <a:xfrm>
            <a:off x="2716326" y="111942"/>
            <a:ext cx="5837139" cy="990710"/>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1">
                    <a:lumMod val="50000"/>
                  </a:schemeClr>
                </a:solidFill>
              </a:rPr>
              <a:t>Membership Survey 2021 </a:t>
            </a:r>
            <a:br>
              <a:rPr lang="en-US" b="1" dirty="0">
                <a:solidFill>
                  <a:schemeClr val="accent1">
                    <a:lumMod val="50000"/>
                  </a:schemeClr>
                </a:solidFill>
              </a:rPr>
            </a:br>
            <a:r>
              <a:rPr lang="en-US" sz="2700" b="1" dirty="0">
                <a:solidFill>
                  <a:schemeClr val="accent1">
                    <a:lumMod val="50000"/>
                  </a:schemeClr>
                </a:solidFill>
              </a:rPr>
              <a:t>Communication</a:t>
            </a:r>
            <a:endParaRPr lang="en-US" sz="2700" dirty="0"/>
          </a:p>
        </p:txBody>
      </p:sp>
      <p:pic>
        <p:nvPicPr>
          <p:cNvPr id="67" name="Picture 66">
            <a:extLst>
              <a:ext uri="{FF2B5EF4-FFF2-40B4-BE49-F238E27FC236}">
                <a16:creationId xmlns:a16="http://schemas.microsoft.com/office/drawing/2014/main" id="{73CD1F15-C678-4A91-9267-A8190211C3D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8834" y="111942"/>
            <a:ext cx="1375234" cy="9715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3FF2F-5C57-864A-A264-841FDBBA9A44}"/>
              </a:ext>
            </a:extLst>
          </p:cNvPr>
          <p:cNvSpPr>
            <a:spLocks noGrp="1"/>
          </p:cNvSpPr>
          <p:nvPr>
            <p:ph type="title"/>
          </p:nvPr>
        </p:nvSpPr>
        <p:spPr>
          <a:xfrm>
            <a:off x="3467100" y="320461"/>
            <a:ext cx="5257800" cy="763031"/>
          </a:xfrm>
        </p:spPr>
        <p:txBody>
          <a:bodyPr>
            <a:normAutofit fontScale="90000"/>
          </a:bodyPr>
          <a:lstStyle/>
          <a:p>
            <a:pPr algn="ctr"/>
            <a:r>
              <a:rPr lang="en-US" b="1" dirty="0">
                <a:solidFill>
                  <a:schemeClr val="accent1">
                    <a:lumMod val="50000"/>
                  </a:schemeClr>
                </a:solidFill>
              </a:rPr>
              <a:t>Vice-Commodores Report</a:t>
            </a:r>
            <a:br>
              <a:rPr lang="en-US" b="1" dirty="0">
                <a:solidFill>
                  <a:schemeClr val="accent1">
                    <a:lumMod val="50000"/>
                  </a:schemeClr>
                </a:solidFill>
              </a:rPr>
            </a:br>
            <a:r>
              <a:rPr lang="en-US" sz="2200" b="1" dirty="0">
                <a:solidFill>
                  <a:schemeClr val="accent1">
                    <a:lumMod val="50000"/>
                  </a:schemeClr>
                </a:solidFill>
              </a:rPr>
              <a:t>Peter Cox</a:t>
            </a:r>
          </a:p>
        </p:txBody>
      </p:sp>
      <p:sp>
        <p:nvSpPr>
          <p:cNvPr id="3" name="Content Placeholder 2">
            <a:extLst>
              <a:ext uri="{FF2B5EF4-FFF2-40B4-BE49-F238E27FC236}">
                <a16:creationId xmlns:a16="http://schemas.microsoft.com/office/drawing/2014/main" id="{E66C3E9F-226C-3A48-BF80-1506201820B2}"/>
              </a:ext>
            </a:extLst>
          </p:cNvPr>
          <p:cNvSpPr>
            <a:spLocks noGrp="1"/>
          </p:cNvSpPr>
          <p:nvPr>
            <p:ph idx="1"/>
          </p:nvPr>
        </p:nvSpPr>
        <p:spPr>
          <a:xfrm>
            <a:off x="838200" y="1645920"/>
            <a:ext cx="10515600" cy="2050869"/>
          </a:xfrm>
        </p:spPr>
        <p:txBody>
          <a:bodyPr/>
          <a:lstStyle/>
          <a:p>
            <a:r>
              <a:rPr lang="en-GB" dirty="0">
                <a:solidFill>
                  <a:schemeClr val="accent1">
                    <a:lumMod val="50000"/>
                  </a:schemeClr>
                </a:solidFill>
              </a:rPr>
              <a:t>This was sent to all members.</a:t>
            </a:r>
          </a:p>
          <a:p>
            <a:endParaRPr lang="en-GB" dirty="0">
              <a:solidFill>
                <a:schemeClr val="accent1">
                  <a:lumMod val="50000"/>
                </a:schemeClr>
              </a:solidFill>
            </a:endParaRPr>
          </a:p>
          <a:p>
            <a:pPr algn="ctr"/>
            <a:r>
              <a:rPr lang="en-GB" dirty="0">
                <a:solidFill>
                  <a:schemeClr val="accent1">
                    <a:lumMod val="50000"/>
                  </a:schemeClr>
                </a:solidFill>
              </a:rPr>
              <a:t>Any questions?</a:t>
            </a:r>
          </a:p>
        </p:txBody>
      </p:sp>
      <p:pic>
        <p:nvPicPr>
          <p:cNvPr id="4" name="Picture 3">
            <a:extLst>
              <a:ext uri="{FF2B5EF4-FFF2-40B4-BE49-F238E27FC236}">
                <a16:creationId xmlns:a16="http://schemas.microsoft.com/office/drawing/2014/main" id="{9A56DE58-86C8-284B-AC17-464F550512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834" y="111942"/>
            <a:ext cx="1375234" cy="971550"/>
          </a:xfrm>
          <a:prstGeom prst="rect">
            <a:avLst/>
          </a:prstGeom>
        </p:spPr>
      </p:pic>
    </p:spTree>
    <p:extLst>
      <p:ext uri="{BB962C8B-B14F-4D97-AF65-F5344CB8AC3E}">
        <p14:creationId xmlns:p14="http://schemas.microsoft.com/office/powerpoint/2010/main" val="12370190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object 5"/>
          <p:cNvSpPr/>
          <p:nvPr/>
        </p:nvSpPr>
        <p:spPr>
          <a:xfrm>
            <a:off x="3339821" y="1126680"/>
            <a:ext cx="5532504" cy="2740318"/>
          </a:xfrm>
          <a:custGeom>
            <a:avLst/>
            <a:gdLst/>
            <a:ahLst/>
            <a:cxnLst/>
            <a:rect l="l" t="t" r="r" b="b"/>
            <a:pathLst>
              <a:path w="6096000" h="3019425">
                <a:moveTo>
                  <a:pt x="6096000" y="0"/>
                </a:moveTo>
                <a:lnTo>
                  <a:pt x="6086475" y="0"/>
                </a:lnTo>
                <a:lnTo>
                  <a:pt x="6086475" y="2943225"/>
                </a:lnTo>
                <a:lnTo>
                  <a:pt x="6086157" y="2949803"/>
                </a:lnTo>
                <a:lnTo>
                  <a:pt x="6071374" y="2985503"/>
                </a:lnTo>
                <a:lnTo>
                  <a:pt x="6066460" y="2990824"/>
                </a:lnTo>
                <a:lnTo>
                  <a:pt x="6026378" y="3009595"/>
                </a:lnTo>
                <a:lnTo>
                  <a:pt x="6019800" y="3009912"/>
                </a:lnTo>
                <a:lnTo>
                  <a:pt x="76212" y="3009912"/>
                </a:lnTo>
                <a:lnTo>
                  <a:pt x="39154" y="2998686"/>
                </a:lnTo>
                <a:lnTo>
                  <a:pt x="29540" y="2990837"/>
                </a:lnTo>
                <a:lnTo>
                  <a:pt x="24638" y="2985503"/>
                </a:lnTo>
                <a:lnTo>
                  <a:pt x="9842" y="2949803"/>
                </a:lnTo>
                <a:lnTo>
                  <a:pt x="9525" y="2943225"/>
                </a:lnTo>
                <a:lnTo>
                  <a:pt x="9525" y="0"/>
                </a:lnTo>
                <a:lnTo>
                  <a:pt x="0" y="0"/>
                </a:lnTo>
                <a:lnTo>
                  <a:pt x="0" y="2943225"/>
                </a:lnTo>
                <a:lnTo>
                  <a:pt x="368" y="2950730"/>
                </a:lnTo>
                <a:lnTo>
                  <a:pt x="17272" y="2991548"/>
                </a:lnTo>
                <a:lnTo>
                  <a:pt x="22364" y="2997073"/>
                </a:lnTo>
                <a:lnTo>
                  <a:pt x="61341" y="3017977"/>
                </a:lnTo>
                <a:lnTo>
                  <a:pt x="76123" y="3019425"/>
                </a:lnTo>
                <a:lnTo>
                  <a:pt x="6019889" y="3019425"/>
                </a:lnTo>
                <a:lnTo>
                  <a:pt x="6062142" y="3006598"/>
                </a:lnTo>
                <a:lnTo>
                  <a:pt x="6073191" y="2997555"/>
                </a:lnTo>
                <a:lnTo>
                  <a:pt x="6073686" y="2997111"/>
                </a:lnTo>
                <a:lnTo>
                  <a:pt x="6078740" y="2991548"/>
                </a:lnTo>
                <a:lnTo>
                  <a:pt x="6083173" y="2985566"/>
                </a:lnTo>
                <a:lnTo>
                  <a:pt x="6096000" y="2943237"/>
                </a:lnTo>
                <a:lnTo>
                  <a:pt x="6096000" y="0"/>
                </a:lnTo>
                <a:close/>
              </a:path>
            </a:pathLst>
          </a:custGeom>
          <a:solidFill>
            <a:srgbClr val="D9DBDF"/>
          </a:solidFill>
        </p:spPr>
        <p:txBody>
          <a:bodyPr wrap="square" lIns="0" tIns="0" rIns="0" bIns="0" rtlCol="0"/>
          <a:lstStyle/>
          <a:p>
            <a:endParaRPr sz="1634"/>
          </a:p>
        </p:txBody>
      </p:sp>
      <p:pic>
        <p:nvPicPr>
          <p:cNvPr id="6" name="object 6"/>
          <p:cNvPicPr/>
          <p:nvPr/>
        </p:nvPicPr>
        <p:blipFill>
          <a:blip r:embed="rId2" cstate="print"/>
          <a:stretch>
            <a:fillRect/>
          </a:stretch>
        </p:blipFill>
        <p:spPr>
          <a:xfrm>
            <a:off x="6875448" y="2008421"/>
            <a:ext cx="103734" cy="103734"/>
          </a:xfrm>
          <a:prstGeom prst="rect">
            <a:avLst/>
          </a:prstGeom>
        </p:spPr>
      </p:pic>
      <p:pic>
        <p:nvPicPr>
          <p:cNvPr id="7" name="object 7"/>
          <p:cNvPicPr/>
          <p:nvPr/>
        </p:nvPicPr>
        <p:blipFill>
          <a:blip r:embed="rId3" cstate="print"/>
          <a:stretch>
            <a:fillRect/>
          </a:stretch>
        </p:blipFill>
        <p:spPr>
          <a:xfrm>
            <a:off x="6875448" y="2172667"/>
            <a:ext cx="103734" cy="103734"/>
          </a:xfrm>
          <a:prstGeom prst="rect">
            <a:avLst/>
          </a:prstGeom>
        </p:spPr>
      </p:pic>
      <p:pic>
        <p:nvPicPr>
          <p:cNvPr id="8" name="object 8"/>
          <p:cNvPicPr/>
          <p:nvPr/>
        </p:nvPicPr>
        <p:blipFill>
          <a:blip r:embed="rId4" cstate="print"/>
          <a:stretch>
            <a:fillRect/>
          </a:stretch>
        </p:blipFill>
        <p:spPr>
          <a:xfrm>
            <a:off x="6875448" y="2336913"/>
            <a:ext cx="103734" cy="103734"/>
          </a:xfrm>
          <a:prstGeom prst="rect">
            <a:avLst/>
          </a:prstGeom>
        </p:spPr>
      </p:pic>
      <p:sp>
        <p:nvSpPr>
          <p:cNvPr id="9" name="object 9"/>
          <p:cNvSpPr/>
          <p:nvPr/>
        </p:nvSpPr>
        <p:spPr>
          <a:xfrm>
            <a:off x="5267564" y="2329128"/>
            <a:ext cx="778008" cy="457584"/>
          </a:xfrm>
          <a:custGeom>
            <a:avLst/>
            <a:gdLst/>
            <a:ahLst/>
            <a:cxnLst/>
            <a:rect l="l" t="t" r="r" b="b"/>
            <a:pathLst>
              <a:path w="857250" h="504189">
                <a:moveTo>
                  <a:pt x="857249" y="503878"/>
                </a:moveTo>
                <a:lnTo>
                  <a:pt x="0" y="503878"/>
                </a:lnTo>
                <a:lnTo>
                  <a:pt x="693529" y="0"/>
                </a:lnTo>
                <a:lnTo>
                  <a:pt x="730929" y="55964"/>
                </a:lnTo>
                <a:lnTo>
                  <a:pt x="763815" y="114695"/>
                </a:lnTo>
                <a:lnTo>
                  <a:pt x="791999" y="175822"/>
                </a:lnTo>
                <a:lnTo>
                  <a:pt x="815293" y="238974"/>
                </a:lnTo>
                <a:lnTo>
                  <a:pt x="833568" y="303756"/>
                </a:lnTo>
                <a:lnTo>
                  <a:pt x="846695" y="369775"/>
                </a:lnTo>
                <a:lnTo>
                  <a:pt x="854611" y="436619"/>
                </a:lnTo>
                <a:lnTo>
                  <a:pt x="857249" y="503878"/>
                </a:lnTo>
                <a:close/>
              </a:path>
            </a:pathLst>
          </a:custGeom>
          <a:solidFill>
            <a:srgbClr val="FF9900"/>
          </a:solidFill>
        </p:spPr>
        <p:txBody>
          <a:bodyPr wrap="square" lIns="0" tIns="0" rIns="0" bIns="0" rtlCol="0"/>
          <a:lstStyle/>
          <a:p>
            <a:endParaRPr sz="1634"/>
          </a:p>
        </p:txBody>
      </p:sp>
      <p:sp>
        <p:nvSpPr>
          <p:cNvPr id="10" name="object 10"/>
          <p:cNvSpPr/>
          <p:nvPr/>
        </p:nvSpPr>
        <p:spPr>
          <a:xfrm>
            <a:off x="3344155" y="3975050"/>
            <a:ext cx="5523860" cy="2740318"/>
          </a:xfrm>
          <a:custGeom>
            <a:avLst/>
            <a:gdLst/>
            <a:ahLst/>
            <a:cxnLst/>
            <a:rect l="l" t="t" r="r" b="b"/>
            <a:pathLst>
              <a:path w="6086475" h="3019425">
                <a:moveTo>
                  <a:pt x="0" y="2947987"/>
                </a:moveTo>
                <a:lnTo>
                  <a:pt x="0" y="71437"/>
                </a:lnTo>
                <a:lnTo>
                  <a:pt x="0" y="66739"/>
                </a:lnTo>
                <a:lnTo>
                  <a:pt x="457" y="62098"/>
                </a:lnTo>
                <a:lnTo>
                  <a:pt x="1372" y="57503"/>
                </a:lnTo>
                <a:lnTo>
                  <a:pt x="2287" y="52898"/>
                </a:lnTo>
                <a:lnTo>
                  <a:pt x="3642" y="48425"/>
                </a:lnTo>
                <a:lnTo>
                  <a:pt x="20923" y="20919"/>
                </a:lnTo>
                <a:lnTo>
                  <a:pt x="24240" y="17599"/>
                </a:lnTo>
                <a:lnTo>
                  <a:pt x="27848" y="14631"/>
                </a:lnTo>
                <a:lnTo>
                  <a:pt x="31749" y="12027"/>
                </a:lnTo>
                <a:lnTo>
                  <a:pt x="35649" y="9423"/>
                </a:lnTo>
                <a:lnTo>
                  <a:pt x="39765" y="7227"/>
                </a:lnTo>
                <a:lnTo>
                  <a:pt x="44099" y="5432"/>
                </a:lnTo>
                <a:lnTo>
                  <a:pt x="48433" y="3636"/>
                </a:lnTo>
                <a:lnTo>
                  <a:pt x="52900" y="2287"/>
                </a:lnTo>
                <a:lnTo>
                  <a:pt x="57500" y="1376"/>
                </a:lnTo>
                <a:lnTo>
                  <a:pt x="62101" y="456"/>
                </a:lnTo>
                <a:lnTo>
                  <a:pt x="66747" y="0"/>
                </a:lnTo>
                <a:lnTo>
                  <a:pt x="71437" y="0"/>
                </a:lnTo>
                <a:lnTo>
                  <a:pt x="6015037" y="0"/>
                </a:lnTo>
                <a:lnTo>
                  <a:pt x="6019727" y="0"/>
                </a:lnTo>
                <a:lnTo>
                  <a:pt x="6024373" y="456"/>
                </a:lnTo>
                <a:lnTo>
                  <a:pt x="6028973" y="1376"/>
                </a:lnTo>
                <a:lnTo>
                  <a:pt x="6033573" y="2287"/>
                </a:lnTo>
                <a:lnTo>
                  <a:pt x="6065550" y="20919"/>
                </a:lnTo>
                <a:lnTo>
                  <a:pt x="6068867" y="24230"/>
                </a:lnTo>
                <a:lnTo>
                  <a:pt x="6081036" y="44090"/>
                </a:lnTo>
                <a:lnTo>
                  <a:pt x="6082831" y="48425"/>
                </a:lnTo>
                <a:lnTo>
                  <a:pt x="6084186" y="52898"/>
                </a:lnTo>
                <a:lnTo>
                  <a:pt x="6085101" y="57503"/>
                </a:lnTo>
                <a:lnTo>
                  <a:pt x="6086017" y="62098"/>
                </a:lnTo>
                <a:lnTo>
                  <a:pt x="6086474" y="66739"/>
                </a:lnTo>
                <a:lnTo>
                  <a:pt x="6086474" y="71437"/>
                </a:lnTo>
                <a:lnTo>
                  <a:pt x="6086474" y="2947987"/>
                </a:lnTo>
                <a:lnTo>
                  <a:pt x="6086474" y="2952684"/>
                </a:lnTo>
                <a:lnTo>
                  <a:pt x="6086017" y="2957326"/>
                </a:lnTo>
                <a:lnTo>
                  <a:pt x="6085101" y="2961921"/>
                </a:lnTo>
                <a:lnTo>
                  <a:pt x="6084186" y="2966525"/>
                </a:lnTo>
                <a:lnTo>
                  <a:pt x="6082831" y="2970990"/>
                </a:lnTo>
                <a:lnTo>
                  <a:pt x="6081036" y="2975324"/>
                </a:lnTo>
                <a:lnTo>
                  <a:pt x="6079241" y="2979659"/>
                </a:lnTo>
                <a:lnTo>
                  <a:pt x="6077040" y="2983770"/>
                </a:lnTo>
                <a:lnTo>
                  <a:pt x="6074434" y="2987668"/>
                </a:lnTo>
                <a:lnTo>
                  <a:pt x="6071829" y="2991566"/>
                </a:lnTo>
                <a:lnTo>
                  <a:pt x="6068867" y="2995175"/>
                </a:lnTo>
                <a:lnTo>
                  <a:pt x="6065550" y="2998495"/>
                </a:lnTo>
                <a:lnTo>
                  <a:pt x="6062234" y="3001816"/>
                </a:lnTo>
                <a:lnTo>
                  <a:pt x="6042373" y="3013973"/>
                </a:lnTo>
                <a:lnTo>
                  <a:pt x="6038039" y="3015769"/>
                </a:lnTo>
                <a:lnTo>
                  <a:pt x="6015037" y="3019424"/>
                </a:lnTo>
                <a:lnTo>
                  <a:pt x="71437" y="3019424"/>
                </a:lnTo>
                <a:lnTo>
                  <a:pt x="44099" y="3013973"/>
                </a:lnTo>
                <a:lnTo>
                  <a:pt x="39765" y="3012179"/>
                </a:lnTo>
                <a:lnTo>
                  <a:pt x="20923" y="2998495"/>
                </a:lnTo>
                <a:lnTo>
                  <a:pt x="17606" y="2995175"/>
                </a:lnTo>
                <a:lnTo>
                  <a:pt x="5437" y="2975324"/>
                </a:lnTo>
                <a:lnTo>
                  <a:pt x="3642" y="2970990"/>
                </a:lnTo>
                <a:lnTo>
                  <a:pt x="2287" y="2966525"/>
                </a:lnTo>
                <a:lnTo>
                  <a:pt x="1372" y="2961921"/>
                </a:lnTo>
                <a:lnTo>
                  <a:pt x="457" y="2957326"/>
                </a:lnTo>
                <a:lnTo>
                  <a:pt x="0" y="2952684"/>
                </a:lnTo>
                <a:lnTo>
                  <a:pt x="0" y="2947987"/>
                </a:lnTo>
                <a:close/>
              </a:path>
            </a:pathLst>
          </a:custGeom>
          <a:ln w="9524">
            <a:solidFill>
              <a:srgbClr val="D9DBDF"/>
            </a:solidFill>
          </a:ln>
        </p:spPr>
        <p:txBody>
          <a:bodyPr wrap="square" lIns="0" tIns="0" rIns="0" bIns="0" rtlCol="0"/>
          <a:lstStyle/>
          <a:p>
            <a:endParaRPr sz="1634"/>
          </a:p>
        </p:txBody>
      </p:sp>
      <p:sp>
        <p:nvSpPr>
          <p:cNvPr id="11" name="object 11"/>
          <p:cNvSpPr txBox="1"/>
          <p:nvPr/>
        </p:nvSpPr>
        <p:spPr>
          <a:xfrm>
            <a:off x="3544419" y="1296686"/>
            <a:ext cx="4378747" cy="1431258"/>
          </a:xfrm>
          <a:prstGeom prst="rect">
            <a:avLst/>
          </a:prstGeom>
        </p:spPr>
        <p:txBody>
          <a:bodyPr vert="horz" wrap="square" lIns="0" tIns="11526" rIns="0" bIns="0" rtlCol="0">
            <a:spAutoFit/>
          </a:bodyPr>
          <a:lstStyle/>
          <a:p>
            <a:pPr marL="11527">
              <a:spcBef>
                <a:spcPts val="91"/>
              </a:spcBef>
            </a:pPr>
            <a:r>
              <a:rPr sz="1400" spc="77" dirty="0">
                <a:solidFill>
                  <a:srgbClr val="202024"/>
                </a:solidFill>
                <a:latin typeface="Calibri"/>
                <a:cs typeface="Calibri"/>
              </a:rPr>
              <a:t>Do</a:t>
            </a:r>
            <a:r>
              <a:rPr sz="1400" spc="18" dirty="0">
                <a:solidFill>
                  <a:srgbClr val="202024"/>
                </a:solidFill>
                <a:latin typeface="Calibri"/>
                <a:cs typeface="Calibri"/>
              </a:rPr>
              <a:t> </a:t>
            </a:r>
            <a:r>
              <a:rPr sz="1400" spc="54" dirty="0">
                <a:solidFill>
                  <a:srgbClr val="202024"/>
                </a:solidFill>
                <a:latin typeface="Calibri"/>
                <a:cs typeface="Calibri"/>
              </a:rPr>
              <a:t>you</a:t>
            </a:r>
            <a:r>
              <a:rPr sz="1400" spc="18" dirty="0">
                <a:solidFill>
                  <a:srgbClr val="202024"/>
                </a:solidFill>
                <a:latin typeface="Calibri"/>
                <a:cs typeface="Calibri"/>
              </a:rPr>
              <a:t> </a:t>
            </a:r>
            <a:r>
              <a:rPr sz="1400" spc="45" dirty="0">
                <a:solidFill>
                  <a:srgbClr val="202024"/>
                </a:solidFill>
                <a:latin typeface="Calibri"/>
                <a:cs typeface="Calibri"/>
              </a:rPr>
              <a:t>feel</a:t>
            </a:r>
            <a:r>
              <a:rPr sz="1400" spc="23" dirty="0">
                <a:solidFill>
                  <a:srgbClr val="202024"/>
                </a:solidFill>
                <a:latin typeface="Calibri"/>
                <a:cs typeface="Calibri"/>
              </a:rPr>
              <a:t> </a:t>
            </a:r>
            <a:r>
              <a:rPr sz="1400" spc="54" dirty="0">
                <a:solidFill>
                  <a:srgbClr val="202024"/>
                </a:solidFill>
                <a:latin typeface="Calibri"/>
                <a:cs typeface="Calibri"/>
              </a:rPr>
              <a:t>you</a:t>
            </a:r>
            <a:r>
              <a:rPr sz="1400" spc="18" dirty="0">
                <a:solidFill>
                  <a:srgbClr val="202024"/>
                </a:solidFill>
                <a:latin typeface="Calibri"/>
                <a:cs typeface="Calibri"/>
              </a:rPr>
              <a:t> </a:t>
            </a:r>
            <a:r>
              <a:rPr sz="1400" spc="73" dirty="0">
                <a:solidFill>
                  <a:srgbClr val="202024"/>
                </a:solidFill>
                <a:latin typeface="Calibri"/>
                <a:cs typeface="Calibri"/>
              </a:rPr>
              <a:t>get</a:t>
            </a:r>
            <a:r>
              <a:rPr sz="1400" spc="23" dirty="0">
                <a:solidFill>
                  <a:srgbClr val="202024"/>
                </a:solidFill>
                <a:latin typeface="Calibri"/>
                <a:cs typeface="Calibri"/>
              </a:rPr>
              <a:t> </a:t>
            </a:r>
            <a:r>
              <a:rPr sz="1400" spc="41" dirty="0">
                <a:solidFill>
                  <a:srgbClr val="202024"/>
                </a:solidFill>
                <a:latin typeface="Calibri"/>
                <a:cs typeface="Calibri"/>
              </a:rPr>
              <a:t>value</a:t>
            </a:r>
            <a:r>
              <a:rPr sz="1400" spc="18" dirty="0">
                <a:solidFill>
                  <a:srgbClr val="202024"/>
                </a:solidFill>
                <a:latin typeface="Calibri"/>
                <a:cs typeface="Calibri"/>
              </a:rPr>
              <a:t> </a:t>
            </a:r>
            <a:r>
              <a:rPr sz="1400" spc="50" dirty="0">
                <a:solidFill>
                  <a:srgbClr val="202024"/>
                </a:solidFill>
                <a:latin typeface="Calibri"/>
                <a:cs typeface="Calibri"/>
              </a:rPr>
              <a:t>for</a:t>
            </a:r>
            <a:r>
              <a:rPr sz="1400" spc="23" dirty="0">
                <a:solidFill>
                  <a:srgbClr val="202024"/>
                </a:solidFill>
                <a:latin typeface="Calibri"/>
                <a:cs typeface="Calibri"/>
              </a:rPr>
              <a:t> </a:t>
            </a:r>
            <a:r>
              <a:rPr sz="1400" spc="64" dirty="0">
                <a:solidFill>
                  <a:srgbClr val="202024"/>
                </a:solidFill>
                <a:latin typeface="Calibri"/>
                <a:cs typeface="Calibri"/>
              </a:rPr>
              <a:t>money</a:t>
            </a:r>
            <a:r>
              <a:rPr sz="1400" spc="18" dirty="0">
                <a:solidFill>
                  <a:srgbClr val="202024"/>
                </a:solidFill>
                <a:latin typeface="Calibri"/>
                <a:cs typeface="Calibri"/>
              </a:rPr>
              <a:t> </a:t>
            </a:r>
            <a:r>
              <a:rPr sz="1400" spc="59" dirty="0">
                <a:solidFill>
                  <a:srgbClr val="202024"/>
                </a:solidFill>
                <a:latin typeface="Calibri"/>
                <a:cs typeface="Calibri"/>
              </a:rPr>
              <a:t>from</a:t>
            </a:r>
            <a:r>
              <a:rPr sz="1400" spc="23" dirty="0">
                <a:solidFill>
                  <a:srgbClr val="202024"/>
                </a:solidFill>
                <a:latin typeface="Calibri"/>
                <a:cs typeface="Calibri"/>
              </a:rPr>
              <a:t> </a:t>
            </a:r>
            <a:r>
              <a:rPr sz="1400" spc="45" dirty="0">
                <a:solidFill>
                  <a:srgbClr val="202024"/>
                </a:solidFill>
                <a:latin typeface="Calibri"/>
                <a:cs typeface="Calibri"/>
              </a:rPr>
              <a:t>your</a:t>
            </a:r>
            <a:r>
              <a:rPr sz="1400" spc="18" dirty="0">
                <a:solidFill>
                  <a:srgbClr val="202024"/>
                </a:solidFill>
                <a:latin typeface="Calibri"/>
                <a:cs typeface="Calibri"/>
              </a:rPr>
              <a:t> </a:t>
            </a:r>
            <a:r>
              <a:rPr sz="1400" spc="64" dirty="0">
                <a:solidFill>
                  <a:srgbClr val="202024"/>
                </a:solidFill>
                <a:latin typeface="Calibri"/>
                <a:cs typeface="Calibri"/>
              </a:rPr>
              <a:t>membership</a:t>
            </a:r>
            <a:r>
              <a:rPr sz="1400" spc="23" dirty="0">
                <a:solidFill>
                  <a:srgbClr val="202024"/>
                </a:solidFill>
                <a:latin typeface="Calibri"/>
                <a:cs typeface="Calibri"/>
              </a:rPr>
              <a:t> </a:t>
            </a:r>
            <a:r>
              <a:rPr sz="1400" spc="68" dirty="0">
                <a:solidFill>
                  <a:srgbClr val="202024"/>
                </a:solidFill>
                <a:latin typeface="Calibri"/>
                <a:cs typeface="Calibri"/>
              </a:rPr>
              <a:t>of</a:t>
            </a:r>
            <a:r>
              <a:rPr sz="1400" spc="18" dirty="0">
                <a:solidFill>
                  <a:srgbClr val="202024"/>
                </a:solidFill>
                <a:latin typeface="Calibri"/>
                <a:cs typeface="Calibri"/>
              </a:rPr>
              <a:t> </a:t>
            </a:r>
            <a:r>
              <a:rPr sz="1400" spc="95" dirty="0">
                <a:solidFill>
                  <a:srgbClr val="202024"/>
                </a:solidFill>
                <a:latin typeface="Calibri"/>
                <a:cs typeface="Calibri"/>
              </a:rPr>
              <a:t>SPYC?</a:t>
            </a:r>
            <a:endParaRPr lang="en-GB" sz="1400" dirty="0">
              <a:latin typeface="Calibri"/>
              <a:cs typeface="Calibri"/>
            </a:endParaRPr>
          </a:p>
          <a:p>
            <a:pPr marL="11527">
              <a:spcBef>
                <a:spcPts val="803"/>
              </a:spcBef>
            </a:pPr>
            <a:r>
              <a:rPr lang="en-GB" sz="1050" spc="9" dirty="0">
                <a:solidFill>
                  <a:srgbClr val="202024"/>
                </a:solidFill>
                <a:latin typeface="Roboto"/>
                <a:cs typeface="Roboto"/>
              </a:rPr>
              <a:t>40</a:t>
            </a:r>
            <a:r>
              <a:rPr lang="en-GB" sz="1050" dirty="0">
                <a:solidFill>
                  <a:srgbClr val="202024"/>
                </a:solidFill>
                <a:latin typeface="Roboto"/>
                <a:cs typeface="Roboto"/>
              </a:rPr>
              <a:t> </a:t>
            </a:r>
            <a:r>
              <a:rPr lang="en-GB" sz="1050" spc="14" dirty="0">
                <a:solidFill>
                  <a:srgbClr val="202024"/>
                </a:solidFill>
                <a:latin typeface="Roboto"/>
                <a:cs typeface="Roboto"/>
              </a:rPr>
              <a:t>responses</a:t>
            </a:r>
            <a:endParaRPr lang="en-GB" sz="1050" dirty="0">
              <a:latin typeface="Roboto"/>
              <a:cs typeface="Roboto"/>
            </a:endParaRPr>
          </a:p>
          <a:p>
            <a:pPr marL="3477551" marR="723865">
              <a:lnSpc>
                <a:spcPct val="131900"/>
              </a:lnSpc>
            </a:pPr>
            <a:r>
              <a:rPr lang="en-GB" sz="817" spc="-77" dirty="0">
                <a:solidFill>
                  <a:srgbClr val="212121"/>
                </a:solidFill>
                <a:latin typeface="Arial"/>
                <a:cs typeface="Arial"/>
              </a:rPr>
              <a:t>Y</a:t>
            </a:r>
            <a:r>
              <a:rPr lang="en-GB" sz="817" dirty="0">
                <a:solidFill>
                  <a:srgbClr val="212121"/>
                </a:solidFill>
                <a:latin typeface="Arial"/>
                <a:cs typeface="Arial"/>
              </a:rPr>
              <a:t>es  No</a:t>
            </a:r>
            <a:endParaRPr lang="en-GB" sz="817" dirty="0">
              <a:latin typeface="Arial"/>
              <a:cs typeface="Arial"/>
            </a:endParaRPr>
          </a:p>
          <a:p>
            <a:pPr marL="3477551">
              <a:spcBef>
                <a:spcPts val="313"/>
              </a:spcBef>
            </a:pPr>
            <a:r>
              <a:rPr sz="817" dirty="0">
                <a:solidFill>
                  <a:srgbClr val="212121"/>
                </a:solidFill>
                <a:latin typeface="Arial"/>
                <a:cs typeface="Arial"/>
              </a:rPr>
              <a:t>I'm</a:t>
            </a:r>
            <a:r>
              <a:rPr sz="817" spc="-32" dirty="0">
                <a:solidFill>
                  <a:srgbClr val="212121"/>
                </a:solidFill>
                <a:latin typeface="Arial"/>
                <a:cs typeface="Arial"/>
              </a:rPr>
              <a:t> </a:t>
            </a:r>
            <a:r>
              <a:rPr sz="817" dirty="0">
                <a:solidFill>
                  <a:srgbClr val="212121"/>
                </a:solidFill>
                <a:latin typeface="Arial"/>
                <a:cs typeface="Arial"/>
              </a:rPr>
              <a:t>not</a:t>
            </a:r>
            <a:r>
              <a:rPr sz="817" spc="-27" dirty="0">
                <a:solidFill>
                  <a:srgbClr val="212121"/>
                </a:solidFill>
                <a:latin typeface="Arial"/>
                <a:cs typeface="Arial"/>
              </a:rPr>
              <a:t> </a:t>
            </a:r>
            <a:r>
              <a:rPr sz="817" dirty="0">
                <a:solidFill>
                  <a:srgbClr val="212121"/>
                </a:solidFill>
                <a:latin typeface="Arial"/>
                <a:cs typeface="Arial"/>
              </a:rPr>
              <a:t>sure</a:t>
            </a:r>
            <a:endParaRPr sz="817" dirty="0">
              <a:latin typeface="Arial"/>
              <a:cs typeface="Arial"/>
            </a:endParaRPr>
          </a:p>
          <a:p>
            <a:pPr marL="131979" algn="ctr">
              <a:spcBef>
                <a:spcPts val="789"/>
              </a:spcBef>
            </a:pPr>
            <a:r>
              <a:rPr sz="817" dirty="0">
                <a:solidFill>
                  <a:srgbClr val="FFFFFF"/>
                </a:solidFill>
                <a:latin typeface="Arial"/>
                <a:cs typeface="Arial"/>
              </a:rPr>
              <a:t>10%</a:t>
            </a:r>
            <a:endParaRPr sz="817" dirty="0">
              <a:latin typeface="Arial"/>
              <a:cs typeface="Arial"/>
            </a:endParaRPr>
          </a:p>
        </p:txBody>
      </p:sp>
      <p:sp>
        <p:nvSpPr>
          <p:cNvPr id="12" name="object 12"/>
          <p:cNvSpPr txBox="1"/>
          <p:nvPr/>
        </p:nvSpPr>
        <p:spPr>
          <a:xfrm>
            <a:off x="3544420" y="4149384"/>
            <a:ext cx="2933956" cy="706701"/>
          </a:xfrm>
          <a:prstGeom prst="rect">
            <a:avLst/>
          </a:prstGeom>
        </p:spPr>
        <p:txBody>
          <a:bodyPr vert="horz" wrap="square" lIns="0" tIns="11526" rIns="0" bIns="0" rtlCol="0">
            <a:spAutoFit/>
          </a:bodyPr>
          <a:lstStyle/>
          <a:p>
            <a:pPr marL="11527">
              <a:spcBef>
                <a:spcPts val="91"/>
              </a:spcBef>
            </a:pPr>
            <a:r>
              <a:rPr sz="1400" spc="54" dirty="0">
                <a:solidFill>
                  <a:srgbClr val="202024"/>
                </a:solidFill>
                <a:latin typeface="Calibri"/>
                <a:cs typeface="Calibri"/>
              </a:rPr>
              <a:t>Should</a:t>
            </a:r>
            <a:r>
              <a:rPr sz="1400" spc="14" dirty="0">
                <a:solidFill>
                  <a:srgbClr val="202024"/>
                </a:solidFill>
                <a:latin typeface="Calibri"/>
                <a:cs typeface="Calibri"/>
              </a:rPr>
              <a:t> </a:t>
            </a:r>
            <a:r>
              <a:rPr sz="1400" spc="45" dirty="0">
                <a:solidFill>
                  <a:srgbClr val="202024"/>
                </a:solidFill>
                <a:latin typeface="Calibri"/>
                <a:cs typeface="Calibri"/>
              </a:rPr>
              <a:t>there</a:t>
            </a:r>
            <a:r>
              <a:rPr sz="1400" spc="18" dirty="0">
                <a:solidFill>
                  <a:srgbClr val="202024"/>
                </a:solidFill>
                <a:latin typeface="Calibri"/>
                <a:cs typeface="Calibri"/>
              </a:rPr>
              <a:t> </a:t>
            </a:r>
            <a:r>
              <a:rPr sz="1400" spc="77" dirty="0">
                <a:solidFill>
                  <a:srgbClr val="202024"/>
                </a:solidFill>
                <a:latin typeface="Calibri"/>
                <a:cs typeface="Calibri"/>
              </a:rPr>
              <a:t>be</a:t>
            </a:r>
            <a:r>
              <a:rPr sz="1400" spc="18" dirty="0">
                <a:solidFill>
                  <a:srgbClr val="202024"/>
                </a:solidFill>
                <a:latin typeface="Calibri"/>
                <a:cs typeface="Calibri"/>
              </a:rPr>
              <a:t> </a:t>
            </a:r>
            <a:r>
              <a:rPr sz="1400" spc="36" dirty="0">
                <a:solidFill>
                  <a:srgbClr val="202024"/>
                </a:solidFill>
                <a:latin typeface="Calibri"/>
                <a:cs typeface="Calibri"/>
              </a:rPr>
              <a:t>just</a:t>
            </a:r>
            <a:r>
              <a:rPr sz="1400" spc="18" dirty="0">
                <a:solidFill>
                  <a:srgbClr val="202024"/>
                </a:solidFill>
                <a:latin typeface="Calibri"/>
                <a:cs typeface="Calibri"/>
              </a:rPr>
              <a:t> </a:t>
            </a:r>
            <a:r>
              <a:rPr sz="1400" spc="59" dirty="0">
                <a:solidFill>
                  <a:srgbClr val="202024"/>
                </a:solidFill>
                <a:latin typeface="Calibri"/>
                <a:cs typeface="Calibri"/>
              </a:rPr>
              <a:t>one</a:t>
            </a:r>
            <a:r>
              <a:rPr sz="1400" spc="18" dirty="0">
                <a:solidFill>
                  <a:srgbClr val="202024"/>
                </a:solidFill>
                <a:latin typeface="Calibri"/>
                <a:cs typeface="Calibri"/>
              </a:rPr>
              <a:t> </a:t>
            </a:r>
            <a:r>
              <a:rPr sz="1400" spc="27" dirty="0">
                <a:solidFill>
                  <a:srgbClr val="202024"/>
                </a:solidFill>
                <a:latin typeface="Calibri"/>
                <a:cs typeface="Calibri"/>
              </a:rPr>
              <a:t>level</a:t>
            </a:r>
            <a:r>
              <a:rPr sz="1400" spc="18" dirty="0">
                <a:solidFill>
                  <a:srgbClr val="202024"/>
                </a:solidFill>
                <a:latin typeface="Calibri"/>
                <a:cs typeface="Calibri"/>
              </a:rPr>
              <a:t> </a:t>
            </a:r>
            <a:r>
              <a:rPr sz="1400" spc="68" dirty="0">
                <a:solidFill>
                  <a:srgbClr val="202024"/>
                </a:solidFill>
                <a:latin typeface="Calibri"/>
                <a:cs typeface="Calibri"/>
              </a:rPr>
              <a:t>of</a:t>
            </a:r>
            <a:r>
              <a:rPr sz="1400" spc="18" dirty="0">
                <a:solidFill>
                  <a:srgbClr val="202024"/>
                </a:solidFill>
                <a:latin typeface="Calibri"/>
                <a:cs typeface="Calibri"/>
              </a:rPr>
              <a:t> </a:t>
            </a:r>
            <a:r>
              <a:rPr sz="1400" spc="59" dirty="0">
                <a:solidFill>
                  <a:srgbClr val="202024"/>
                </a:solidFill>
                <a:latin typeface="Calibri"/>
                <a:cs typeface="Calibri"/>
              </a:rPr>
              <a:t>membership?</a:t>
            </a:r>
            <a:endParaRPr sz="1400" dirty="0">
              <a:latin typeface="Calibri"/>
              <a:cs typeface="Calibri"/>
            </a:endParaRPr>
          </a:p>
          <a:p>
            <a:pPr marL="11527">
              <a:spcBef>
                <a:spcPts val="803"/>
              </a:spcBef>
            </a:pPr>
            <a:r>
              <a:rPr sz="1050" spc="9" dirty="0">
                <a:solidFill>
                  <a:srgbClr val="202024"/>
                </a:solidFill>
                <a:latin typeface="Roboto"/>
                <a:cs typeface="Roboto"/>
              </a:rPr>
              <a:t>40</a:t>
            </a:r>
            <a:r>
              <a:rPr sz="1050" dirty="0">
                <a:solidFill>
                  <a:srgbClr val="202024"/>
                </a:solidFill>
                <a:latin typeface="Roboto"/>
                <a:cs typeface="Roboto"/>
              </a:rPr>
              <a:t> </a:t>
            </a:r>
            <a:r>
              <a:rPr sz="1050" spc="14" dirty="0">
                <a:solidFill>
                  <a:srgbClr val="202024"/>
                </a:solidFill>
                <a:latin typeface="Roboto"/>
                <a:cs typeface="Roboto"/>
              </a:rPr>
              <a:t>responses</a:t>
            </a:r>
            <a:endParaRPr sz="1050" dirty="0">
              <a:latin typeface="Roboto"/>
              <a:cs typeface="Roboto"/>
            </a:endParaRPr>
          </a:p>
        </p:txBody>
      </p:sp>
      <p:sp>
        <p:nvSpPr>
          <p:cNvPr id="14" name="object 14"/>
          <p:cNvSpPr/>
          <p:nvPr/>
        </p:nvSpPr>
        <p:spPr>
          <a:xfrm>
            <a:off x="5267564" y="2236294"/>
            <a:ext cx="629899" cy="550369"/>
          </a:xfrm>
          <a:custGeom>
            <a:avLst/>
            <a:gdLst/>
            <a:ahLst/>
            <a:cxnLst/>
            <a:rect l="l" t="t" r="r" b="b"/>
            <a:pathLst>
              <a:path w="694054" h="606425">
                <a:moveTo>
                  <a:pt x="0" y="606167"/>
                </a:moveTo>
                <a:lnTo>
                  <a:pt x="606167" y="0"/>
                </a:lnTo>
                <a:lnTo>
                  <a:pt x="629517" y="24282"/>
                </a:lnTo>
                <a:lnTo>
                  <a:pt x="651861" y="49425"/>
                </a:lnTo>
                <a:lnTo>
                  <a:pt x="673198" y="75427"/>
                </a:lnTo>
                <a:lnTo>
                  <a:pt x="693529" y="102288"/>
                </a:lnTo>
                <a:lnTo>
                  <a:pt x="0" y="606167"/>
                </a:lnTo>
                <a:close/>
              </a:path>
            </a:pathLst>
          </a:custGeom>
          <a:solidFill>
            <a:srgbClr val="DB3812"/>
          </a:solidFill>
        </p:spPr>
        <p:txBody>
          <a:bodyPr wrap="square" lIns="0" tIns="0" rIns="0" bIns="0" rtlCol="0"/>
          <a:lstStyle/>
          <a:p>
            <a:endParaRPr sz="1634"/>
          </a:p>
        </p:txBody>
      </p:sp>
      <p:sp>
        <p:nvSpPr>
          <p:cNvPr id="15" name="object 15"/>
          <p:cNvSpPr/>
          <p:nvPr/>
        </p:nvSpPr>
        <p:spPr>
          <a:xfrm>
            <a:off x="5267564" y="2236294"/>
            <a:ext cx="629899" cy="550369"/>
          </a:xfrm>
          <a:custGeom>
            <a:avLst/>
            <a:gdLst/>
            <a:ahLst/>
            <a:cxnLst/>
            <a:rect l="l" t="t" r="r" b="b"/>
            <a:pathLst>
              <a:path w="694054" h="606425">
                <a:moveTo>
                  <a:pt x="0" y="606167"/>
                </a:moveTo>
                <a:lnTo>
                  <a:pt x="606167" y="0"/>
                </a:lnTo>
                <a:lnTo>
                  <a:pt x="629517" y="24282"/>
                </a:lnTo>
                <a:lnTo>
                  <a:pt x="651861" y="49425"/>
                </a:lnTo>
                <a:lnTo>
                  <a:pt x="673198" y="75427"/>
                </a:lnTo>
                <a:lnTo>
                  <a:pt x="693529" y="102288"/>
                </a:lnTo>
                <a:lnTo>
                  <a:pt x="0" y="606167"/>
                </a:lnTo>
              </a:path>
            </a:pathLst>
          </a:custGeom>
          <a:ln w="9524">
            <a:solidFill>
              <a:srgbClr val="FFFFFF"/>
            </a:solidFill>
          </a:ln>
        </p:spPr>
        <p:txBody>
          <a:bodyPr wrap="square" lIns="0" tIns="0" rIns="0" bIns="0" rtlCol="0"/>
          <a:lstStyle/>
          <a:p>
            <a:endParaRPr sz="1634"/>
          </a:p>
        </p:txBody>
      </p:sp>
      <p:sp>
        <p:nvSpPr>
          <p:cNvPr id="16" name="object 16"/>
          <p:cNvSpPr/>
          <p:nvPr/>
        </p:nvSpPr>
        <p:spPr>
          <a:xfrm>
            <a:off x="4489582" y="2008479"/>
            <a:ext cx="1556017" cy="1556017"/>
          </a:xfrm>
          <a:custGeom>
            <a:avLst/>
            <a:gdLst/>
            <a:ahLst/>
            <a:cxnLst/>
            <a:rect l="l" t="t" r="r" b="b"/>
            <a:pathLst>
              <a:path w="1714500" h="1714500">
                <a:moveTo>
                  <a:pt x="853714" y="1714428"/>
                </a:moveTo>
                <a:lnTo>
                  <a:pt x="804653" y="1712822"/>
                </a:lnTo>
                <a:lnTo>
                  <a:pt x="755765" y="1708410"/>
                </a:lnTo>
                <a:lnTo>
                  <a:pt x="707210" y="1701208"/>
                </a:lnTo>
                <a:lnTo>
                  <a:pt x="659146" y="1691238"/>
                </a:lnTo>
                <a:lnTo>
                  <a:pt x="611732" y="1678533"/>
                </a:lnTo>
                <a:lnTo>
                  <a:pt x="565123" y="1663135"/>
                </a:lnTo>
                <a:lnTo>
                  <a:pt x="519471" y="1645095"/>
                </a:lnTo>
                <a:lnTo>
                  <a:pt x="474927" y="1624472"/>
                </a:lnTo>
                <a:lnTo>
                  <a:pt x="431636" y="1601332"/>
                </a:lnTo>
                <a:lnTo>
                  <a:pt x="389741" y="1575753"/>
                </a:lnTo>
                <a:lnTo>
                  <a:pt x="349378" y="1547818"/>
                </a:lnTo>
                <a:lnTo>
                  <a:pt x="310681" y="1517618"/>
                </a:lnTo>
                <a:lnTo>
                  <a:pt x="273776" y="1485253"/>
                </a:lnTo>
                <a:lnTo>
                  <a:pt x="238783" y="1450828"/>
                </a:lnTo>
                <a:lnTo>
                  <a:pt x="205818" y="1414457"/>
                </a:lnTo>
                <a:lnTo>
                  <a:pt x="174990" y="1376259"/>
                </a:lnTo>
                <a:lnTo>
                  <a:pt x="146398" y="1336359"/>
                </a:lnTo>
                <a:lnTo>
                  <a:pt x="120136" y="1294888"/>
                </a:lnTo>
                <a:lnTo>
                  <a:pt x="96292" y="1251982"/>
                </a:lnTo>
                <a:lnTo>
                  <a:pt x="74942" y="1207781"/>
                </a:lnTo>
                <a:lnTo>
                  <a:pt x="56157" y="1162431"/>
                </a:lnTo>
                <a:lnTo>
                  <a:pt x="39999" y="1116080"/>
                </a:lnTo>
                <a:lnTo>
                  <a:pt x="26520" y="1068880"/>
                </a:lnTo>
                <a:lnTo>
                  <a:pt x="15766" y="1020985"/>
                </a:lnTo>
                <a:lnTo>
                  <a:pt x="7769" y="972554"/>
                </a:lnTo>
                <a:lnTo>
                  <a:pt x="2559" y="923745"/>
                </a:lnTo>
                <a:lnTo>
                  <a:pt x="150" y="874717"/>
                </a:lnTo>
                <a:lnTo>
                  <a:pt x="0" y="850171"/>
                </a:lnTo>
                <a:lnTo>
                  <a:pt x="552" y="825632"/>
                </a:lnTo>
                <a:lnTo>
                  <a:pt x="3762" y="776650"/>
                </a:lnTo>
                <a:lnTo>
                  <a:pt x="9771" y="727932"/>
                </a:lnTo>
                <a:lnTo>
                  <a:pt x="18558" y="679639"/>
                </a:lnTo>
                <a:lnTo>
                  <a:pt x="30095" y="631927"/>
                </a:lnTo>
                <a:lnTo>
                  <a:pt x="44345" y="584954"/>
                </a:lnTo>
                <a:lnTo>
                  <a:pt x="61259" y="538873"/>
                </a:lnTo>
                <a:lnTo>
                  <a:pt x="80783" y="493836"/>
                </a:lnTo>
                <a:lnTo>
                  <a:pt x="102853" y="449991"/>
                </a:lnTo>
                <a:lnTo>
                  <a:pt x="127397" y="407480"/>
                </a:lnTo>
                <a:lnTo>
                  <a:pt x="154333" y="366444"/>
                </a:lnTo>
                <a:lnTo>
                  <a:pt x="183574" y="327017"/>
                </a:lnTo>
                <a:lnTo>
                  <a:pt x="215024" y="289329"/>
                </a:lnTo>
                <a:lnTo>
                  <a:pt x="248579" y="253502"/>
                </a:lnTo>
                <a:lnTo>
                  <a:pt x="284130" y="219655"/>
                </a:lnTo>
                <a:lnTo>
                  <a:pt x="321560" y="187898"/>
                </a:lnTo>
                <a:lnTo>
                  <a:pt x="360747" y="158335"/>
                </a:lnTo>
                <a:lnTo>
                  <a:pt x="401561" y="131064"/>
                </a:lnTo>
                <a:lnTo>
                  <a:pt x="443869" y="106174"/>
                </a:lnTo>
                <a:lnTo>
                  <a:pt x="487533" y="83746"/>
                </a:lnTo>
                <a:lnTo>
                  <a:pt x="532408" y="63854"/>
                </a:lnTo>
                <a:lnTo>
                  <a:pt x="578349" y="46563"/>
                </a:lnTo>
                <a:lnTo>
                  <a:pt x="625204" y="31930"/>
                </a:lnTo>
                <a:lnTo>
                  <a:pt x="672820" y="20003"/>
                </a:lnTo>
                <a:lnTo>
                  <a:pt x="721040" y="10821"/>
                </a:lnTo>
                <a:lnTo>
                  <a:pt x="769707" y="4414"/>
                </a:lnTo>
                <a:lnTo>
                  <a:pt x="818661" y="803"/>
                </a:lnTo>
                <a:lnTo>
                  <a:pt x="867741" y="0"/>
                </a:lnTo>
                <a:lnTo>
                  <a:pt x="892278" y="652"/>
                </a:lnTo>
                <a:lnTo>
                  <a:pt x="941246" y="4063"/>
                </a:lnTo>
                <a:lnTo>
                  <a:pt x="989939" y="10271"/>
                </a:lnTo>
                <a:lnTo>
                  <a:pt x="1038196" y="19256"/>
                </a:lnTo>
                <a:lnTo>
                  <a:pt x="1085860" y="30988"/>
                </a:lnTo>
                <a:lnTo>
                  <a:pt x="1132775" y="45429"/>
                </a:lnTo>
                <a:lnTo>
                  <a:pt x="1178786" y="62532"/>
                </a:lnTo>
                <a:lnTo>
                  <a:pt x="1223742" y="82240"/>
                </a:lnTo>
                <a:lnTo>
                  <a:pt x="1267497" y="104489"/>
                </a:lnTo>
                <a:lnTo>
                  <a:pt x="1309907" y="129207"/>
                </a:lnTo>
                <a:lnTo>
                  <a:pt x="1350832" y="156311"/>
                </a:lnTo>
                <a:lnTo>
                  <a:pt x="1390139" y="185713"/>
                </a:lnTo>
                <a:lnTo>
                  <a:pt x="1427699" y="217316"/>
                </a:lnTo>
                <a:lnTo>
                  <a:pt x="1463388" y="251018"/>
                </a:lnTo>
                <a:lnTo>
                  <a:pt x="857221" y="857185"/>
                </a:lnTo>
                <a:lnTo>
                  <a:pt x="1714471" y="857185"/>
                </a:lnTo>
                <a:lnTo>
                  <a:pt x="1713065" y="906252"/>
                </a:lnTo>
                <a:lnTo>
                  <a:pt x="1708854" y="955158"/>
                </a:lnTo>
                <a:lnTo>
                  <a:pt x="1701850" y="1003742"/>
                </a:lnTo>
                <a:lnTo>
                  <a:pt x="1692077" y="1051846"/>
                </a:lnTo>
                <a:lnTo>
                  <a:pt x="1679566" y="1099312"/>
                </a:lnTo>
                <a:lnTo>
                  <a:pt x="1664359" y="1145984"/>
                </a:lnTo>
                <a:lnTo>
                  <a:pt x="1646505" y="1191709"/>
                </a:lnTo>
                <a:lnTo>
                  <a:pt x="1626065" y="1236337"/>
                </a:lnTo>
                <a:lnTo>
                  <a:pt x="1603102" y="1279722"/>
                </a:lnTo>
                <a:lnTo>
                  <a:pt x="1577695" y="1321721"/>
                </a:lnTo>
                <a:lnTo>
                  <a:pt x="1549925" y="1362198"/>
                </a:lnTo>
                <a:lnTo>
                  <a:pt x="1519884" y="1401019"/>
                </a:lnTo>
                <a:lnTo>
                  <a:pt x="1487670" y="1438056"/>
                </a:lnTo>
                <a:lnTo>
                  <a:pt x="1453389" y="1473189"/>
                </a:lnTo>
                <a:lnTo>
                  <a:pt x="1417153" y="1506303"/>
                </a:lnTo>
                <a:lnTo>
                  <a:pt x="1379081" y="1537287"/>
                </a:lnTo>
                <a:lnTo>
                  <a:pt x="1339299" y="1566042"/>
                </a:lnTo>
                <a:lnTo>
                  <a:pt x="1297935" y="1592473"/>
                </a:lnTo>
                <a:lnTo>
                  <a:pt x="1255127" y="1616493"/>
                </a:lnTo>
                <a:lnTo>
                  <a:pt x="1211014" y="1638023"/>
                </a:lnTo>
                <a:lnTo>
                  <a:pt x="1165741" y="1656993"/>
                </a:lnTo>
                <a:lnTo>
                  <a:pt x="1119456" y="1673341"/>
                </a:lnTo>
                <a:lnTo>
                  <a:pt x="1072311" y="1687013"/>
                </a:lnTo>
                <a:lnTo>
                  <a:pt x="1024462" y="1697963"/>
                </a:lnTo>
                <a:lnTo>
                  <a:pt x="976063" y="1706157"/>
                </a:lnTo>
                <a:lnTo>
                  <a:pt x="927276" y="1711568"/>
                </a:lnTo>
                <a:lnTo>
                  <a:pt x="878259" y="1714177"/>
                </a:lnTo>
                <a:lnTo>
                  <a:pt x="853714" y="1714428"/>
                </a:lnTo>
                <a:close/>
              </a:path>
            </a:pathLst>
          </a:custGeom>
          <a:solidFill>
            <a:srgbClr val="3366CC"/>
          </a:solidFill>
        </p:spPr>
        <p:txBody>
          <a:bodyPr wrap="square" lIns="0" tIns="0" rIns="0" bIns="0" rtlCol="0"/>
          <a:lstStyle/>
          <a:p>
            <a:endParaRPr sz="1634"/>
          </a:p>
        </p:txBody>
      </p:sp>
      <p:sp>
        <p:nvSpPr>
          <p:cNvPr id="17" name="object 17"/>
          <p:cNvSpPr txBox="1"/>
          <p:nvPr/>
        </p:nvSpPr>
        <p:spPr>
          <a:xfrm>
            <a:off x="4629954" y="2905936"/>
            <a:ext cx="317543" cy="137379"/>
          </a:xfrm>
          <a:prstGeom prst="rect">
            <a:avLst/>
          </a:prstGeom>
        </p:spPr>
        <p:txBody>
          <a:bodyPr vert="horz" wrap="square" lIns="0" tIns="11526" rIns="0" bIns="0" rtlCol="0">
            <a:spAutoFit/>
          </a:bodyPr>
          <a:lstStyle/>
          <a:p>
            <a:pPr marL="11527">
              <a:spcBef>
                <a:spcPts val="91"/>
              </a:spcBef>
            </a:pPr>
            <a:r>
              <a:rPr sz="817" dirty="0">
                <a:solidFill>
                  <a:srgbClr val="FFFFFF"/>
                </a:solidFill>
                <a:latin typeface="Arial"/>
                <a:cs typeface="Arial"/>
              </a:rPr>
              <a:t>87.5%</a:t>
            </a:r>
            <a:endParaRPr sz="817">
              <a:latin typeface="Arial"/>
              <a:cs typeface="Arial"/>
            </a:endParaRPr>
          </a:p>
        </p:txBody>
      </p:sp>
      <p:pic>
        <p:nvPicPr>
          <p:cNvPr id="20" name="object 20"/>
          <p:cNvPicPr/>
          <p:nvPr/>
        </p:nvPicPr>
        <p:blipFill>
          <a:blip r:embed="rId2" cstate="print"/>
          <a:stretch>
            <a:fillRect/>
          </a:stretch>
        </p:blipFill>
        <p:spPr>
          <a:xfrm>
            <a:off x="6875448" y="4861117"/>
            <a:ext cx="103734" cy="103734"/>
          </a:xfrm>
          <a:prstGeom prst="rect">
            <a:avLst/>
          </a:prstGeom>
        </p:spPr>
      </p:pic>
      <p:pic>
        <p:nvPicPr>
          <p:cNvPr id="21" name="object 21"/>
          <p:cNvPicPr/>
          <p:nvPr/>
        </p:nvPicPr>
        <p:blipFill>
          <a:blip r:embed="rId3" cstate="print"/>
          <a:stretch>
            <a:fillRect/>
          </a:stretch>
        </p:blipFill>
        <p:spPr>
          <a:xfrm>
            <a:off x="6875448" y="5025364"/>
            <a:ext cx="103734" cy="103734"/>
          </a:xfrm>
          <a:prstGeom prst="rect">
            <a:avLst/>
          </a:prstGeom>
        </p:spPr>
      </p:pic>
      <p:sp>
        <p:nvSpPr>
          <p:cNvPr id="22" name="object 22"/>
          <p:cNvSpPr txBox="1"/>
          <p:nvPr/>
        </p:nvSpPr>
        <p:spPr>
          <a:xfrm>
            <a:off x="7010880" y="4794266"/>
            <a:ext cx="561895" cy="507865"/>
          </a:xfrm>
          <a:prstGeom prst="rect">
            <a:avLst/>
          </a:prstGeom>
        </p:spPr>
        <p:txBody>
          <a:bodyPr vert="horz" wrap="square" lIns="0" tIns="11526" rIns="0" bIns="0" rtlCol="0">
            <a:spAutoFit/>
          </a:bodyPr>
          <a:lstStyle/>
          <a:p>
            <a:pPr marL="11527" marR="374036">
              <a:lnSpc>
                <a:spcPct val="131900"/>
              </a:lnSpc>
              <a:spcBef>
                <a:spcPts val="91"/>
              </a:spcBef>
            </a:pPr>
            <a:r>
              <a:rPr sz="817" spc="-77" dirty="0">
                <a:solidFill>
                  <a:srgbClr val="212121"/>
                </a:solidFill>
                <a:latin typeface="Arial"/>
                <a:cs typeface="Arial"/>
              </a:rPr>
              <a:t>Y</a:t>
            </a:r>
            <a:r>
              <a:rPr sz="817" dirty="0">
                <a:solidFill>
                  <a:srgbClr val="212121"/>
                </a:solidFill>
                <a:latin typeface="Arial"/>
                <a:cs typeface="Arial"/>
              </a:rPr>
              <a:t>es  No</a:t>
            </a:r>
            <a:endParaRPr sz="817">
              <a:latin typeface="Arial"/>
              <a:cs typeface="Arial"/>
            </a:endParaRPr>
          </a:p>
          <a:p>
            <a:pPr marL="11527">
              <a:spcBef>
                <a:spcPts val="313"/>
              </a:spcBef>
            </a:pPr>
            <a:r>
              <a:rPr sz="817" dirty="0">
                <a:solidFill>
                  <a:srgbClr val="212121"/>
                </a:solidFill>
                <a:latin typeface="Arial"/>
                <a:cs typeface="Arial"/>
              </a:rPr>
              <a:t>I'm</a:t>
            </a:r>
            <a:r>
              <a:rPr sz="817" spc="-41" dirty="0">
                <a:solidFill>
                  <a:srgbClr val="212121"/>
                </a:solidFill>
                <a:latin typeface="Arial"/>
                <a:cs typeface="Arial"/>
              </a:rPr>
              <a:t> </a:t>
            </a:r>
            <a:r>
              <a:rPr sz="817" dirty="0">
                <a:solidFill>
                  <a:srgbClr val="212121"/>
                </a:solidFill>
                <a:latin typeface="Arial"/>
                <a:cs typeface="Arial"/>
              </a:rPr>
              <a:t>not</a:t>
            </a:r>
            <a:r>
              <a:rPr sz="817" spc="-36" dirty="0">
                <a:solidFill>
                  <a:srgbClr val="212121"/>
                </a:solidFill>
                <a:latin typeface="Arial"/>
                <a:cs typeface="Arial"/>
              </a:rPr>
              <a:t> </a:t>
            </a:r>
            <a:r>
              <a:rPr sz="817" dirty="0">
                <a:solidFill>
                  <a:srgbClr val="212121"/>
                </a:solidFill>
                <a:latin typeface="Arial"/>
                <a:cs typeface="Arial"/>
              </a:rPr>
              <a:t>sure</a:t>
            </a:r>
            <a:endParaRPr sz="817">
              <a:latin typeface="Arial"/>
              <a:cs typeface="Arial"/>
            </a:endParaRPr>
          </a:p>
        </p:txBody>
      </p:sp>
      <p:grpSp>
        <p:nvGrpSpPr>
          <p:cNvPr id="23" name="object 23"/>
          <p:cNvGrpSpPr/>
          <p:nvPr/>
        </p:nvGrpSpPr>
        <p:grpSpPr>
          <a:xfrm>
            <a:off x="4523313" y="4856798"/>
            <a:ext cx="2456201" cy="786653"/>
            <a:chOff x="3602719" y="4465637"/>
            <a:chExt cx="2706370" cy="866775"/>
          </a:xfrm>
        </p:grpSpPr>
        <p:pic>
          <p:nvPicPr>
            <p:cNvPr id="24" name="object 24"/>
            <p:cNvPicPr/>
            <p:nvPr/>
          </p:nvPicPr>
          <p:blipFill>
            <a:blip r:embed="rId4" cstate="print"/>
            <a:stretch>
              <a:fillRect/>
            </a:stretch>
          </p:blipFill>
          <p:spPr>
            <a:xfrm>
              <a:off x="6194424" y="4832347"/>
              <a:ext cx="114300" cy="114299"/>
            </a:xfrm>
            <a:prstGeom prst="rect">
              <a:avLst/>
            </a:prstGeom>
          </p:spPr>
        </p:pic>
        <p:sp>
          <p:nvSpPr>
            <p:cNvPr id="25" name="object 25"/>
            <p:cNvSpPr/>
            <p:nvPr/>
          </p:nvSpPr>
          <p:spPr>
            <a:xfrm>
              <a:off x="3607481" y="4470400"/>
              <a:ext cx="1672589" cy="857250"/>
            </a:xfrm>
            <a:custGeom>
              <a:avLst/>
              <a:gdLst/>
              <a:ahLst/>
              <a:cxnLst/>
              <a:rect l="l" t="t" r="r" b="b"/>
              <a:pathLst>
                <a:path w="1672589" h="857250">
                  <a:moveTo>
                    <a:pt x="1672543" y="857247"/>
                  </a:moveTo>
                  <a:lnTo>
                    <a:pt x="815293" y="857247"/>
                  </a:lnTo>
                  <a:lnTo>
                    <a:pt x="0" y="592342"/>
                  </a:lnTo>
                  <a:lnTo>
                    <a:pt x="19329" y="538939"/>
                  </a:lnTo>
                  <a:lnTo>
                    <a:pt x="42156" y="486926"/>
                  </a:lnTo>
                  <a:lnTo>
                    <a:pt x="68378" y="436538"/>
                  </a:lnTo>
                  <a:lnTo>
                    <a:pt x="97874" y="388005"/>
                  </a:lnTo>
                  <a:lnTo>
                    <a:pt x="130519" y="341531"/>
                  </a:lnTo>
                  <a:lnTo>
                    <a:pt x="166175" y="297314"/>
                  </a:lnTo>
                  <a:lnTo>
                    <a:pt x="204682" y="255556"/>
                  </a:lnTo>
                  <a:lnTo>
                    <a:pt x="245862" y="216445"/>
                  </a:lnTo>
                  <a:lnTo>
                    <a:pt x="289542" y="180147"/>
                  </a:lnTo>
                  <a:lnTo>
                    <a:pt x="335537" y="146816"/>
                  </a:lnTo>
                  <a:lnTo>
                    <a:pt x="383639" y="116604"/>
                  </a:lnTo>
                  <a:lnTo>
                    <a:pt x="433627" y="89648"/>
                  </a:lnTo>
                  <a:lnTo>
                    <a:pt x="485290" y="66060"/>
                  </a:lnTo>
                  <a:lnTo>
                    <a:pt x="538411" y="45943"/>
                  </a:lnTo>
                  <a:lnTo>
                    <a:pt x="592747" y="29388"/>
                  </a:lnTo>
                  <a:lnTo>
                    <a:pt x="648052" y="16469"/>
                  </a:lnTo>
                  <a:lnTo>
                    <a:pt x="704090" y="7240"/>
                  </a:lnTo>
                  <a:lnTo>
                    <a:pt x="760626" y="1742"/>
                  </a:lnTo>
                  <a:lnTo>
                    <a:pt x="817401" y="0"/>
                  </a:lnTo>
                  <a:lnTo>
                    <a:pt x="836331" y="255"/>
                  </a:lnTo>
                  <a:lnTo>
                    <a:pt x="893039" y="3530"/>
                  </a:lnTo>
                  <a:lnTo>
                    <a:pt x="949396" y="10551"/>
                  </a:lnTo>
                  <a:lnTo>
                    <a:pt x="1005165" y="21289"/>
                  </a:lnTo>
                  <a:lnTo>
                    <a:pt x="1060110" y="35698"/>
                  </a:lnTo>
                  <a:lnTo>
                    <a:pt x="1113979" y="53715"/>
                  </a:lnTo>
                  <a:lnTo>
                    <a:pt x="1166529" y="75256"/>
                  </a:lnTo>
                  <a:lnTo>
                    <a:pt x="1217537" y="100228"/>
                  </a:lnTo>
                  <a:lnTo>
                    <a:pt x="1266787" y="128529"/>
                  </a:lnTo>
                  <a:lnTo>
                    <a:pt x="1314055" y="160029"/>
                  </a:lnTo>
                  <a:lnTo>
                    <a:pt x="1359126" y="194584"/>
                  </a:lnTo>
                  <a:lnTo>
                    <a:pt x="1401811" y="232048"/>
                  </a:lnTo>
                  <a:lnTo>
                    <a:pt x="1441927" y="272262"/>
                  </a:lnTo>
                  <a:lnTo>
                    <a:pt x="1479292" y="315045"/>
                  </a:lnTo>
                  <a:lnTo>
                    <a:pt x="1513736" y="360201"/>
                  </a:lnTo>
                  <a:lnTo>
                    <a:pt x="1545115" y="407539"/>
                  </a:lnTo>
                  <a:lnTo>
                    <a:pt x="1573295" y="456858"/>
                  </a:lnTo>
                  <a:lnTo>
                    <a:pt x="1598146" y="507936"/>
                  </a:lnTo>
                  <a:lnTo>
                    <a:pt x="1619557" y="560538"/>
                  </a:lnTo>
                  <a:lnTo>
                    <a:pt x="1637438" y="614443"/>
                  </a:lnTo>
                  <a:lnTo>
                    <a:pt x="1651714" y="669422"/>
                  </a:lnTo>
                  <a:lnTo>
                    <a:pt x="1662316" y="725227"/>
                  </a:lnTo>
                  <a:lnTo>
                    <a:pt x="1669198" y="781601"/>
                  </a:lnTo>
                  <a:lnTo>
                    <a:pt x="1672333" y="838308"/>
                  </a:lnTo>
                  <a:lnTo>
                    <a:pt x="1672543" y="857247"/>
                  </a:lnTo>
                  <a:close/>
                </a:path>
              </a:pathLst>
            </a:custGeom>
            <a:solidFill>
              <a:srgbClr val="FF9900"/>
            </a:solidFill>
          </p:spPr>
          <p:txBody>
            <a:bodyPr wrap="square" lIns="0" tIns="0" rIns="0" bIns="0" rtlCol="0"/>
            <a:lstStyle/>
            <a:p>
              <a:endParaRPr sz="1634"/>
            </a:p>
          </p:txBody>
        </p:sp>
        <p:sp>
          <p:nvSpPr>
            <p:cNvPr id="26" name="object 26"/>
            <p:cNvSpPr/>
            <p:nvPr/>
          </p:nvSpPr>
          <p:spPr>
            <a:xfrm>
              <a:off x="3607481" y="4470400"/>
              <a:ext cx="1672589" cy="857250"/>
            </a:xfrm>
            <a:custGeom>
              <a:avLst/>
              <a:gdLst/>
              <a:ahLst/>
              <a:cxnLst/>
              <a:rect l="l" t="t" r="r" b="b"/>
              <a:pathLst>
                <a:path w="1672589" h="857250">
                  <a:moveTo>
                    <a:pt x="815293" y="857247"/>
                  </a:moveTo>
                  <a:lnTo>
                    <a:pt x="0" y="592342"/>
                  </a:lnTo>
                  <a:lnTo>
                    <a:pt x="6051" y="574394"/>
                  </a:lnTo>
                  <a:lnTo>
                    <a:pt x="12494" y="556594"/>
                  </a:lnTo>
                  <a:lnTo>
                    <a:pt x="34167" y="504088"/>
                  </a:lnTo>
                  <a:lnTo>
                    <a:pt x="59266" y="453142"/>
                  </a:lnTo>
                  <a:lnTo>
                    <a:pt x="87682" y="403969"/>
                  </a:lnTo>
                  <a:lnTo>
                    <a:pt x="119298" y="356778"/>
                  </a:lnTo>
                  <a:lnTo>
                    <a:pt x="153969" y="311785"/>
                  </a:lnTo>
                  <a:lnTo>
                    <a:pt x="191538" y="269193"/>
                  </a:lnTo>
                  <a:lnTo>
                    <a:pt x="231844" y="229182"/>
                  </a:lnTo>
                  <a:lnTo>
                    <a:pt x="274718" y="191922"/>
                  </a:lnTo>
                  <a:lnTo>
                    <a:pt x="319966" y="157583"/>
                  </a:lnTo>
                  <a:lnTo>
                    <a:pt x="367381" y="126321"/>
                  </a:lnTo>
                  <a:lnTo>
                    <a:pt x="416762" y="98267"/>
                  </a:lnTo>
                  <a:lnTo>
                    <a:pt x="467900" y="73540"/>
                  </a:lnTo>
                  <a:lnTo>
                    <a:pt x="520563" y="52255"/>
                  </a:lnTo>
                  <a:lnTo>
                    <a:pt x="574512" y="34507"/>
                  </a:lnTo>
                  <a:lnTo>
                    <a:pt x="629517" y="20369"/>
                  </a:lnTo>
                  <a:lnTo>
                    <a:pt x="685347" y="9903"/>
                  </a:lnTo>
                  <a:lnTo>
                    <a:pt x="741748" y="3158"/>
                  </a:lnTo>
                  <a:lnTo>
                    <a:pt x="798462" y="162"/>
                  </a:lnTo>
                  <a:lnTo>
                    <a:pt x="817401" y="0"/>
                  </a:lnTo>
                  <a:lnTo>
                    <a:pt x="836331" y="255"/>
                  </a:lnTo>
                  <a:lnTo>
                    <a:pt x="893039" y="3530"/>
                  </a:lnTo>
                  <a:lnTo>
                    <a:pt x="949396" y="10551"/>
                  </a:lnTo>
                  <a:lnTo>
                    <a:pt x="1005165" y="21289"/>
                  </a:lnTo>
                  <a:lnTo>
                    <a:pt x="1060110" y="35698"/>
                  </a:lnTo>
                  <a:lnTo>
                    <a:pt x="1113979" y="53715"/>
                  </a:lnTo>
                  <a:lnTo>
                    <a:pt x="1166529" y="75256"/>
                  </a:lnTo>
                  <a:lnTo>
                    <a:pt x="1217537" y="100228"/>
                  </a:lnTo>
                  <a:lnTo>
                    <a:pt x="1266787" y="128529"/>
                  </a:lnTo>
                  <a:lnTo>
                    <a:pt x="1314055" y="160029"/>
                  </a:lnTo>
                  <a:lnTo>
                    <a:pt x="1359126" y="194584"/>
                  </a:lnTo>
                  <a:lnTo>
                    <a:pt x="1401811" y="232048"/>
                  </a:lnTo>
                  <a:lnTo>
                    <a:pt x="1441927" y="272262"/>
                  </a:lnTo>
                  <a:lnTo>
                    <a:pt x="1479292" y="315045"/>
                  </a:lnTo>
                  <a:lnTo>
                    <a:pt x="1513736" y="360201"/>
                  </a:lnTo>
                  <a:lnTo>
                    <a:pt x="1545115" y="407539"/>
                  </a:lnTo>
                  <a:lnTo>
                    <a:pt x="1573295" y="456858"/>
                  </a:lnTo>
                  <a:lnTo>
                    <a:pt x="1598146" y="507936"/>
                  </a:lnTo>
                  <a:lnTo>
                    <a:pt x="1619557" y="560538"/>
                  </a:lnTo>
                  <a:lnTo>
                    <a:pt x="1637438" y="614443"/>
                  </a:lnTo>
                  <a:lnTo>
                    <a:pt x="1651714" y="669422"/>
                  </a:lnTo>
                  <a:lnTo>
                    <a:pt x="1662316" y="725227"/>
                  </a:lnTo>
                  <a:lnTo>
                    <a:pt x="1669198" y="781601"/>
                  </a:lnTo>
                  <a:lnTo>
                    <a:pt x="1672333" y="838308"/>
                  </a:lnTo>
                  <a:lnTo>
                    <a:pt x="1672543" y="857247"/>
                  </a:lnTo>
                  <a:lnTo>
                    <a:pt x="815293" y="857247"/>
                  </a:lnTo>
                </a:path>
              </a:pathLst>
            </a:custGeom>
            <a:ln w="9524">
              <a:solidFill>
                <a:srgbClr val="FFFFFF"/>
              </a:solidFill>
            </a:ln>
          </p:spPr>
          <p:txBody>
            <a:bodyPr wrap="square" lIns="0" tIns="0" rIns="0" bIns="0" rtlCol="0"/>
            <a:lstStyle/>
            <a:p>
              <a:endParaRPr sz="1634"/>
            </a:p>
          </p:txBody>
        </p:sp>
      </p:grpSp>
      <p:sp>
        <p:nvSpPr>
          <p:cNvPr id="27" name="object 27"/>
          <p:cNvSpPr txBox="1"/>
          <p:nvPr/>
        </p:nvSpPr>
        <p:spPr>
          <a:xfrm>
            <a:off x="5246194" y="4967377"/>
            <a:ext cx="231097" cy="137379"/>
          </a:xfrm>
          <a:prstGeom prst="rect">
            <a:avLst/>
          </a:prstGeom>
        </p:spPr>
        <p:txBody>
          <a:bodyPr vert="horz" wrap="square" lIns="0" tIns="11526" rIns="0" bIns="0" rtlCol="0">
            <a:spAutoFit/>
          </a:bodyPr>
          <a:lstStyle/>
          <a:p>
            <a:pPr marL="11527">
              <a:spcBef>
                <a:spcPts val="91"/>
              </a:spcBef>
            </a:pPr>
            <a:r>
              <a:rPr sz="817" dirty="0">
                <a:solidFill>
                  <a:srgbClr val="FFFFFF"/>
                </a:solidFill>
                <a:latin typeface="Arial"/>
                <a:cs typeface="Arial"/>
              </a:rPr>
              <a:t>45%</a:t>
            </a:r>
            <a:endParaRPr sz="817">
              <a:latin typeface="Arial"/>
              <a:cs typeface="Arial"/>
            </a:endParaRPr>
          </a:p>
        </p:txBody>
      </p:sp>
      <p:grpSp>
        <p:nvGrpSpPr>
          <p:cNvPr id="28" name="object 28"/>
          <p:cNvGrpSpPr/>
          <p:nvPr/>
        </p:nvGrpSpPr>
        <p:grpSpPr>
          <a:xfrm>
            <a:off x="4485375" y="5394386"/>
            <a:ext cx="786653" cy="602812"/>
            <a:chOff x="3560917" y="5057980"/>
            <a:chExt cx="866775" cy="664210"/>
          </a:xfrm>
        </p:grpSpPr>
        <p:sp>
          <p:nvSpPr>
            <p:cNvPr id="29" name="object 29"/>
            <p:cNvSpPr/>
            <p:nvPr/>
          </p:nvSpPr>
          <p:spPr>
            <a:xfrm>
              <a:off x="3565680" y="5062742"/>
              <a:ext cx="857250" cy="654685"/>
            </a:xfrm>
            <a:custGeom>
              <a:avLst/>
              <a:gdLst/>
              <a:ahLst/>
              <a:cxnLst/>
              <a:rect l="l" t="t" r="r" b="b"/>
              <a:pathLst>
                <a:path w="857250" h="654685">
                  <a:moveTo>
                    <a:pt x="93279" y="654088"/>
                  </a:moveTo>
                  <a:lnTo>
                    <a:pt x="75077" y="616096"/>
                  </a:lnTo>
                  <a:lnTo>
                    <a:pt x="58801" y="577350"/>
                  </a:lnTo>
                  <a:lnTo>
                    <a:pt x="44452" y="537850"/>
                  </a:lnTo>
                  <a:lnTo>
                    <a:pt x="32029" y="497597"/>
                  </a:lnTo>
                  <a:lnTo>
                    <a:pt x="21589" y="456784"/>
                  </a:lnTo>
                  <a:lnTo>
                    <a:pt x="13185" y="415607"/>
                  </a:lnTo>
                  <a:lnTo>
                    <a:pt x="6817" y="374067"/>
                  </a:lnTo>
                  <a:lnTo>
                    <a:pt x="2487" y="332163"/>
                  </a:lnTo>
                  <a:lnTo>
                    <a:pt x="209" y="290098"/>
                  </a:lnTo>
                  <a:lnTo>
                    <a:pt x="0" y="248073"/>
                  </a:lnTo>
                  <a:lnTo>
                    <a:pt x="1859" y="206089"/>
                  </a:lnTo>
                  <a:lnTo>
                    <a:pt x="5786" y="164145"/>
                  </a:lnTo>
                  <a:lnTo>
                    <a:pt x="11759" y="122444"/>
                  </a:lnTo>
                  <a:lnTo>
                    <a:pt x="19752" y="81186"/>
                  </a:lnTo>
                  <a:lnTo>
                    <a:pt x="29766" y="40371"/>
                  </a:lnTo>
                  <a:lnTo>
                    <a:pt x="41801" y="0"/>
                  </a:lnTo>
                  <a:lnTo>
                    <a:pt x="857094" y="264904"/>
                  </a:lnTo>
                  <a:lnTo>
                    <a:pt x="93279" y="654088"/>
                  </a:lnTo>
                  <a:close/>
                </a:path>
              </a:pathLst>
            </a:custGeom>
            <a:solidFill>
              <a:srgbClr val="DB3812"/>
            </a:solidFill>
          </p:spPr>
          <p:txBody>
            <a:bodyPr wrap="square" lIns="0" tIns="0" rIns="0" bIns="0" rtlCol="0"/>
            <a:lstStyle/>
            <a:p>
              <a:endParaRPr sz="1634"/>
            </a:p>
          </p:txBody>
        </p:sp>
        <p:sp>
          <p:nvSpPr>
            <p:cNvPr id="30" name="object 30"/>
            <p:cNvSpPr/>
            <p:nvPr/>
          </p:nvSpPr>
          <p:spPr>
            <a:xfrm>
              <a:off x="3565680" y="5062742"/>
              <a:ext cx="857250" cy="654685"/>
            </a:xfrm>
            <a:custGeom>
              <a:avLst/>
              <a:gdLst/>
              <a:ahLst/>
              <a:cxnLst/>
              <a:rect l="l" t="t" r="r" b="b"/>
              <a:pathLst>
                <a:path w="857250" h="654685">
                  <a:moveTo>
                    <a:pt x="857094" y="264904"/>
                  </a:moveTo>
                  <a:lnTo>
                    <a:pt x="93279" y="654088"/>
                  </a:lnTo>
                  <a:lnTo>
                    <a:pt x="75077" y="616096"/>
                  </a:lnTo>
                  <a:lnTo>
                    <a:pt x="58801" y="577350"/>
                  </a:lnTo>
                  <a:lnTo>
                    <a:pt x="44452" y="537850"/>
                  </a:lnTo>
                  <a:lnTo>
                    <a:pt x="32029" y="497597"/>
                  </a:lnTo>
                  <a:lnTo>
                    <a:pt x="21589" y="456784"/>
                  </a:lnTo>
                  <a:lnTo>
                    <a:pt x="13185" y="415607"/>
                  </a:lnTo>
                  <a:lnTo>
                    <a:pt x="6817" y="374067"/>
                  </a:lnTo>
                  <a:lnTo>
                    <a:pt x="2487" y="332163"/>
                  </a:lnTo>
                  <a:lnTo>
                    <a:pt x="209" y="290098"/>
                  </a:lnTo>
                  <a:lnTo>
                    <a:pt x="0" y="248073"/>
                  </a:lnTo>
                  <a:lnTo>
                    <a:pt x="1859" y="206089"/>
                  </a:lnTo>
                  <a:lnTo>
                    <a:pt x="5786" y="164145"/>
                  </a:lnTo>
                  <a:lnTo>
                    <a:pt x="11759" y="122444"/>
                  </a:lnTo>
                  <a:lnTo>
                    <a:pt x="19752" y="81186"/>
                  </a:lnTo>
                  <a:lnTo>
                    <a:pt x="29766" y="40371"/>
                  </a:lnTo>
                  <a:lnTo>
                    <a:pt x="41801" y="0"/>
                  </a:lnTo>
                  <a:lnTo>
                    <a:pt x="857094" y="264904"/>
                  </a:lnTo>
                </a:path>
              </a:pathLst>
            </a:custGeom>
            <a:ln w="9524">
              <a:solidFill>
                <a:srgbClr val="FFFFFF"/>
              </a:solidFill>
            </a:ln>
          </p:spPr>
          <p:txBody>
            <a:bodyPr wrap="square" lIns="0" tIns="0" rIns="0" bIns="0" rtlCol="0"/>
            <a:lstStyle/>
            <a:p>
              <a:endParaRPr sz="1634"/>
            </a:p>
          </p:txBody>
        </p:sp>
      </p:grpSp>
      <p:sp>
        <p:nvSpPr>
          <p:cNvPr id="31" name="object 31"/>
          <p:cNvSpPr txBox="1"/>
          <p:nvPr/>
        </p:nvSpPr>
        <p:spPr>
          <a:xfrm>
            <a:off x="4588190" y="5601168"/>
            <a:ext cx="317543" cy="137379"/>
          </a:xfrm>
          <a:prstGeom prst="rect">
            <a:avLst/>
          </a:prstGeom>
        </p:spPr>
        <p:txBody>
          <a:bodyPr vert="horz" wrap="square" lIns="0" tIns="11526" rIns="0" bIns="0" rtlCol="0">
            <a:spAutoFit/>
          </a:bodyPr>
          <a:lstStyle/>
          <a:p>
            <a:pPr marL="11527">
              <a:spcBef>
                <a:spcPts val="91"/>
              </a:spcBef>
            </a:pPr>
            <a:r>
              <a:rPr sz="817" dirty="0">
                <a:solidFill>
                  <a:srgbClr val="FFFFFF"/>
                </a:solidFill>
                <a:latin typeface="Arial"/>
                <a:cs typeface="Arial"/>
              </a:rPr>
              <a:t>12.5%</a:t>
            </a:r>
            <a:endParaRPr sz="817">
              <a:latin typeface="Arial"/>
              <a:cs typeface="Arial"/>
            </a:endParaRPr>
          </a:p>
        </p:txBody>
      </p:sp>
      <p:grpSp>
        <p:nvGrpSpPr>
          <p:cNvPr id="32" name="object 32"/>
          <p:cNvGrpSpPr/>
          <p:nvPr/>
        </p:nvGrpSpPr>
        <p:grpSpPr>
          <a:xfrm>
            <a:off x="4570032" y="5634804"/>
            <a:ext cx="1479945" cy="786653"/>
            <a:chOff x="3654197" y="5322885"/>
            <a:chExt cx="1630680" cy="866775"/>
          </a:xfrm>
        </p:grpSpPr>
        <p:sp>
          <p:nvSpPr>
            <p:cNvPr id="33" name="object 33"/>
            <p:cNvSpPr/>
            <p:nvPr/>
          </p:nvSpPr>
          <p:spPr>
            <a:xfrm>
              <a:off x="3658959" y="5327647"/>
              <a:ext cx="1621155" cy="857250"/>
            </a:xfrm>
            <a:custGeom>
              <a:avLst/>
              <a:gdLst/>
              <a:ahLst/>
              <a:cxnLst/>
              <a:rect l="l" t="t" r="r" b="b"/>
              <a:pathLst>
                <a:path w="1621154" h="857250">
                  <a:moveTo>
                    <a:pt x="769079" y="857234"/>
                  </a:moveTo>
                  <a:lnTo>
                    <a:pt x="715448" y="855884"/>
                  </a:lnTo>
                  <a:lnTo>
                    <a:pt x="662007" y="851183"/>
                  </a:lnTo>
                  <a:lnTo>
                    <a:pt x="608973" y="843149"/>
                  </a:lnTo>
                  <a:lnTo>
                    <a:pt x="556545" y="831815"/>
                  </a:lnTo>
                  <a:lnTo>
                    <a:pt x="504920" y="817222"/>
                  </a:lnTo>
                  <a:lnTo>
                    <a:pt x="454310" y="799427"/>
                  </a:lnTo>
                  <a:lnTo>
                    <a:pt x="404919" y="778505"/>
                  </a:lnTo>
                  <a:lnTo>
                    <a:pt x="356933" y="754536"/>
                  </a:lnTo>
                  <a:lnTo>
                    <a:pt x="310533" y="727608"/>
                  </a:lnTo>
                  <a:lnTo>
                    <a:pt x="265909" y="697830"/>
                  </a:lnTo>
                  <a:lnTo>
                    <a:pt x="223240" y="665324"/>
                  </a:lnTo>
                  <a:lnTo>
                    <a:pt x="182688" y="630214"/>
                  </a:lnTo>
                  <a:lnTo>
                    <a:pt x="144406" y="592631"/>
                  </a:lnTo>
                  <a:lnTo>
                    <a:pt x="108550" y="552726"/>
                  </a:lnTo>
                  <a:lnTo>
                    <a:pt x="75265" y="510663"/>
                  </a:lnTo>
                  <a:lnTo>
                    <a:pt x="44675" y="466601"/>
                  </a:lnTo>
                  <a:lnTo>
                    <a:pt x="16898" y="420705"/>
                  </a:lnTo>
                  <a:lnTo>
                    <a:pt x="0" y="389183"/>
                  </a:lnTo>
                  <a:lnTo>
                    <a:pt x="763815" y="0"/>
                  </a:lnTo>
                  <a:lnTo>
                    <a:pt x="1621065" y="0"/>
                  </a:lnTo>
                  <a:lnTo>
                    <a:pt x="1620878" y="17886"/>
                  </a:lnTo>
                  <a:lnTo>
                    <a:pt x="1618082" y="71453"/>
                  </a:lnTo>
                  <a:lnTo>
                    <a:pt x="1611941" y="124740"/>
                  </a:lnTo>
                  <a:lnTo>
                    <a:pt x="1602478" y="177546"/>
                  </a:lnTo>
                  <a:lnTo>
                    <a:pt x="1589730" y="229657"/>
                  </a:lnTo>
                  <a:lnTo>
                    <a:pt x="1573750" y="280861"/>
                  </a:lnTo>
                  <a:lnTo>
                    <a:pt x="1554599" y="330965"/>
                  </a:lnTo>
                  <a:lnTo>
                    <a:pt x="1532349" y="379781"/>
                  </a:lnTo>
                  <a:lnTo>
                    <a:pt x="1507088" y="427109"/>
                  </a:lnTo>
                  <a:lnTo>
                    <a:pt x="1478921" y="472758"/>
                  </a:lnTo>
                  <a:lnTo>
                    <a:pt x="1447955" y="516556"/>
                  </a:lnTo>
                  <a:lnTo>
                    <a:pt x="1414305" y="558337"/>
                  </a:lnTo>
                  <a:lnTo>
                    <a:pt x="1378107" y="597932"/>
                  </a:lnTo>
                  <a:lnTo>
                    <a:pt x="1339509" y="635180"/>
                  </a:lnTo>
                  <a:lnTo>
                    <a:pt x="1298657" y="669941"/>
                  </a:lnTo>
                  <a:lnTo>
                    <a:pt x="1255705" y="702084"/>
                  </a:lnTo>
                  <a:lnTo>
                    <a:pt x="1210826" y="731477"/>
                  </a:lnTo>
                  <a:lnTo>
                    <a:pt x="1164204" y="758001"/>
                  </a:lnTo>
                  <a:lnTo>
                    <a:pt x="1116014" y="781558"/>
                  </a:lnTo>
                  <a:lnTo>
                    <a:pt x="1066437" y="802058"/>
                  </a:lnTo>
                  <a:lnTo>
                    <a:pt x="1015676" y="819416"/>
                  </a:lnTo>
                  <a:lnTo>
                    <a:pt x="963936" y="833564"/>
                  </a:lnTo>
                  <a:lnTo>
                    <a:pt x="911412" y="844448"/>
                  </a:lnTo>
                  <a:lnTo>
                    <a:pt x="858303" y="852027"/>
                  </a:lnTo>
                  <a:lnTo>
                    <a:pt x="804823" y="856268"/>
                  </a:lnTo>
                  <a:lnTo>
                    <a:pt x="769079" y="857234"/>
                  </a:lnTo>
                  <a:close/>
                </a:path>
              </a:pathLst>
            </a:custGeom>
            <a:solidFill>
              <a:srgbClr val="3366CC"/>
            </a:solidFill>
          </p:spPr>
          <p:txBody>
            <a:bodyPr wrap="square" lIns="0" tIns="0" rIns="0" bIns="0" rtlCol="0"/>
            <a:lstStyle/>
            <a:p>
              <a:endParaRPr sz="1634"/>
            </a:p>
          </p:txBody>
        </p:sp>
        <p:sp>
          <p:nvSpPr>
            <p:cNvPr id="34" name="object 34"/>
            <p:cNvSpPr/>
            <p:nvPr/>
          </p:nvSpPr>
          <p:spPr>
            <a:xfrm>
              <a:off x="3658959" y="5327647"/>
              <a:ext cx="1621155" cy="857250"/>
            </a:xfrm>
            <a:custGeom>
              <a:avLst/>
              <a:gdLst/>
              <a:ahLst/>
              <a:cxnLst/>
              <a:rect l="l" t="t" r="r" b="b"/>
              <a:pathLst>
                <a:path w="1621154" h="857250">
                  <a:moveTo>
                    <a:pt x="763815" y="0"/>
                  </a:moveTo>
                  <a:lnTo>
                    <a:pt x="1621065" y="0"/>
                  </a:lnTo>
                  <a:lnTo>
                    <a:pt x="1620878" y="17886"/>
                  </a:lnTo>
                  <a:lnTo>
                    <a:pt x="1618082" y="71453"/>
                  </a:lnTo>
                  <a:lnTo>
                    <a:pt x="1611941" y="124740"/>
                  </a:lnTo>
                  <a:lnTo>
                    <a:pt x="1602478" y="177546"/>
                  </a:lnTo>
                  <a:lnTo>
                    <a:pt x="1589730" y="229657"/>
                  </a:lnTo>
                  <a:lnTo>
                    <a:pt x="1573750" y="280861"/>
                  </a:lnTo>
                  <a:lnTo>
                    <a:pt x="1554599" y="330965"/>
                  </a:lnTo>
                  <a:lnTo>
                    <a:pt x="1532349" y="379781"/>
                  </a:lnTo>
                  <a:lnTo>
                    <a:pt x="1507088" y="427109"/>
                  </a:lnTo>
                  <a:lnTo>
                    <a:pt x="1478921" y="472758"/>
                  </a:lnTo>
                  <a:lnTo>
                    <a:pt x="1447955" y="516556"/>
                  </a:lnTo>
                  <a:lnTo>
                    <a:pt x="1414305" y="558337"/>
                  </a:lnTo>
                  <a:lnTo>
                    <a:pt x="1378107" y="597932"/>
                  </a:lnTo>
                  <a:lnTo>
                    <a:pt x="1339509" y="635180"/>
                  </a:lnTo>
                  <a:lnTo>
                    <a:pt x="1298657" y="669941"/>
                  </a:lnTo>
                  <a:lnTo>
                    <a:pt x="1255705" y="702084"/>
                  </a:lnTo>
                  <a:lnTo>
                    <a:pt x="1210826" y="731477"/>
                  </a:lnTo>
                  <a:lnTo>
                    <a:pt x="1164204" y="758001"/>
                  </a:lnTo>
                  <a:lnTo>
                    <a:pt x="1116014" y="781558"/>
                  </a:lnTo>
                  <a:lnTo>
                    <a:pt x="1066437" y="802058"/>
                  </a:lnTo>
                  <a:lnTo>
                    <a:pt x="1015676" y="819416"/>
                  </a:lnTo>
                  <a:lnTo>
                    <a:pt x="963936" y="833564"/>
                  </a:lnTo>
                  <a:lnTo>
                    <a:pt x="911412" y="844448"/>
                  </a:lnTo>
                  <a:lnTo>
                    <a:pt x="858303" y="852027"/>
                  </a:lnTo>
                  <a:lnTo>
                    <a:pt x="804823" y="856268"/>
                  </a:lnTo>
                  <a:lnTo>
                    <a:pt x="769079" y="857234"/>
                  </a:lnTo>
                  <a:lnTo>
                    <a:pt x="751191" y="857157"/>
                  </a:lnTo>
                  <a:lnTo>
                    <a:pt x="697608" y="854689"/>
                  </a:lnTo>
                  <a:lnTo>
                    <a:pt x="644277" y="848875"/>
                  </a:lnTo>
                  <a:lnTo>
                    <a:pt x="591414" y="839735"/>
                  </a:lnTo>
                  <a:lnTo>
                    <a:pt x="539234" y="827309"/>
                  </a:lnTo>
                  <a:lnTo>
                    <a:pt x="487933" y="811644"/>
                  </a:lnTo>
                  <a:lnTo>
                    <a:pt x="437704" y="792799"/>
                  </a:lnTo>
                  <a:lnTo>
                    <a:pt x="388753" y="770848"/>
                  </a:lnTo>
                  <a:lnTo>
                    <a:pt x="341278" y="745882"/>
                  </a:lnTo>
                  <a:lnTo>
                    <a:pt x="295457" y="717996"/>
                  </a:lnTo>
                  <a:lnTo>
                    <a:pt x="251463" y="687294"/>
                  </a:lnTo>
                  <a:lnTo>
                    <a:pt x="209476" y="653900"/>
                  </a:lnTo>
                  <a:lnTo>
                    <a:pt x="169666" y="617951"/>
                  </a:lnTo>
                  <a:lnTo>
                    <a:pt x="132181" y="579583"/>
                  </a:lnTo>
                  <a:lnTo>
                    <a:pt x="97165" y="538939"/>
                  </a:lnTo>
                  <a:lnTo>
                    <a:pt x="64760" y="496185"/>
                  </a:lnTo>
                  <a:lnTo>
                    <a:pt x="35096" y="451494"/>
                  </a:lnTo>
                  <a:lnTo>
                    <a:pt x="8286" y="405035"/>
                  </a:lnTo>
                  <a:lnTo>
                    <a:pt x="0" y="389183"/>
                  </a:lnTo>
                  <a:lnTo>
                    <a:pt x="763815" y="0"/>
                  </a:lnTo>
                </a:path>
              </a:pathLst>
            </a:custGeom>
            <a:ln w="9524">
              <a:solidFill>
                <a:srgbClr val="FFFFFF"/>
              </a:solidFill>
            </a:ln>
          </p:spPr>
          <p:txBody>
            <a:bodyPr wrap="square" lIns="0" tIns="0" rIns="0" bIns="0" rtlCol="0"/>
            <a:lstStyle/>
            <a:p>
              <a:endParaRPr sz="1634"/>
            </a:p>
          </p:txBody>
        </p:sp>
      </p:grpSp>
      <p:sp>
        <p:nvSpPr>
          <p:cNvPr id="35" name="object 35"/>
          <p:cNvSpPr txBox="1"/>
          <p:nvPr/>
        </p:nvSpPr>
        <p:spPr>
          <a:xfrm>
            <a:off x="5243715" y="6120964"/>
            <a:ext cx="317543" cy="137379"/>
          </a:xfrm>
          <a:prstGeom prst="rect">
            <a:avLst/>
          </a:prstGeom>
        </p:spPr>
        <p:txBody>
          <a:bodyPr vert="horz" wrap="square" lIns="0" tIns="11526" rIns="0" bIns="0" rtlCol="0">
            <a:spAutoFit/>
          </a:bodyPr>
          <a:lstStyle/>
          <a:p>
            <a:pPr marL="11527">
              <a:spcBef>
                <a:spcPts val="91"/>
              </a:spcBef>
            </a:pPr>
            <a:r>
              <a:rPr sz="817" dirty="0">
                <a:solidFill>
                  <a:srgbClr val="FFFFFF"/>
                </a:solidFill>
                <a:latin typeface="Arial"/>
                <a:cs typeface="Arial"/>
              </a:rPr>
              <a:t>42.5%</a:t>
            </a:r>
            <a:endParaRPr sz="817">
              <a:latin typeface="Arial"/>
              <a:cs typeface="Arial"/>
            </a:endParaRPr>
          </a:p>
        </p:txBody>
      </p:sp>
      <p:sp>
        <p:nvSpPr>
          <p:cNvPr id="37" name="object 37"/>
          <p:cNvSpPr txBox="1">
            <a:spLocks noGrp="1"/>
          </p:cNvSpPr>
          <p:nvPr>
            <p:ph type="ftr" sz="quarter" idx="5"/>
          </p:nvPr>
        </p:nvSpPr>
        <p:spPr>
          <a:xfrm>
            <a:off x="323254" y="7251700"/>
            <a:ext cx="4275455" cy="127000"/>
          </a:xfrm>
          <a:prstGeom prst="rect">
            <a:avLst/>
          </a:prstGeom>
        </p:spPr>
        <p:txBody>
          <a:bodyPr vert="horz" wrap="square" lIns="0" tIns="0" rIns="0" bIns="0" rtlCol="0">
            <a:spAutoFit/>
          </a:bodyPr>
          <a:lstStyle>
            <a:defPPr>
              <a:defRPr lang="en-US"/>
            </a:defPPr>
            <a:lvl1pPr marL="0" algn="l" defTabSz="914400" rtl="0" eaLnBrk="1" latinLnBrk="0" hangingPunct="1">
              <a:defRPr sz="800" b="0" i="0" kern="1200">
                <a:solidFill>
                  <a:schemeClr val="tx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527">
              <a:lnSpc>
                <a:spcPts val="781"/>
              </a:lnSpc>
            </a:pPr>
            <a:r>
              <a:rPr lang="en-GB" spc="-5"/>
              <a:t>https://docs.google.com/forms/d/1Gx8cK4evkBp_QjFwBLr3vsL1GjfAjWt-oevYq8_xpnk/viewanalytics</a:t>
            </a:r>
            <a:endParaRPr spc="-5" dirty="0"/>
          </a:p>
        </p:txBody>
      </p:sp>
      <p:sp>
        <p:nvSpPr>
          <p:cNvPr id="38" name="object 38"/>
          <p:cNvSpPr txBox="1">
            <a:spLocks noGrp="1"/>
          </p:cNvSpPr>
          <p:nvPr>
            <p:ph type="sldNum" sz="quarter" idx="7"/>
          </p:nvPr>
        </p:nvSpPr>
        <p:spPr>
          <a:xfrm>
            <a:off x="10075069" y="7251700"/>
            <a:ext cx="282575" cy="127000"/>
          </a:xfrm>
          <a:prstGeom prst="rect">
            <a:avLst/>
          </a:prstGeom>
        </p:spPr>
        <p:txBody>
          <a:bodyPr vert="horz" wrap="square" lIns="0" tIns="0" rIns="0" bIns="0" rtlCol="0">
            <a:spAutoFit/>
          </a:bodyPr>
          <a:lstStyle>
            <a:defPPr>
              <a:defRPr lang="en-US"/>
            </a:defPPr>
            <a:lvl1pPr marL="0" algn="l" defTabSz="914400" rtl="0" eaLnBrk="1" latinLnBrk="0" hangingPunct="1">
              <a:defRPr sz="800" b="0" i="0" kern="1200">
                <a:solidFill>
                  <a:schemeClr val="tx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860"/>
              </a:lnSpc>
            </a:pPr>
            <a:fld id="{81D60167-4931-47E6-BA6A-407CBD079E47}" type="slidenum">
              <a:rPr lang="en-GB" smtClean="0"/>
              <a:pPr marL="38100">
                <a:lnSpc>
                  <a:spcPts val="860"/>
                </a:lnSpc>
              </a:pPr>
              <a:t>30</a:t>
            </a:fld>
            <a:r>
              <a:rPr lang="en-GB" spc="-5"/>
              <a:t>/</a:t>
            </a:r>
            <a:r>
              <a:rPr lang="en-GB"/>
              <a:t>17</a:t>
            </a:r>
            <a:endParaRPr dirty="0"/>
          </a:p>
        </p:txBody>
      </p:sp>
      <p:sp>
        <p:nvSpPr>
          <p:cNvPr id="40" name="Title 1">
            <a:extLst>
              <a:ext uri="{FF2B5EF4-FFF2-40B4-BE49-F238E27FC236}">
                <a16:creationId xmlns:a16="http://schemas.microsoft.com/office/drawing/2014/main" id="{0A82ED02-003C-4660-858B-9C52332E07FB}"/>
              </a:ext>
            </a:extLst>
          </p:cNvPr>
          <p:cNvSpPr txBox="1">
            <a:spLocks/>
          </p:cNvSpPr>
          <p:nvPr/>
        </p:nvSpPr>
        <p:spPr>
          <a:xfrm>
            <a:off x="2716326" y="111942"/>
            <a:ext cx="5837139" cy="990710"/>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1">
                    <a:lumMod val="50000"/>
                  </a:schemeClr>
                </a:solidFill>
              </a:rPr>
              <a:t>Membership Survey 2021 </a:t>
            </a:r>
            <a:br>
              <a:rPr lang="en-US" b="1" dirty="0">
                <a:solidFill>
                  <a:schemeClr val="accent1">
                    <a:lumMod val="50000"/>
                  </a:schemeClr>
                </a:solidFill>
              </a:rPr>
            </a:br>
            <a:r>
              <a:rPr lang="en-US" sz="2700" b="1" dirty="0">
                <a:solidFill>
                  <a:schemeClr val="accent1">
                    <a:lumMod val="50000"/>
                  </a:schemeClr>
                </a:solidFill>
              </a:rPr>
              <a:t>The Future</a:t>
            </a:r>
            <a:endParaRPr lang="en-US" sz="2700" dirty="0"/>
          </a:p>
        </p:txBody>
      </p:sp>
      <p:pic>
        <p:nvPicPr>
          <p:cNvPr id="41" name="Picture 40">
            <a:extLst>
              <a:ext uri="{FF2B5EF4-FFF2-40B4-BE49-F238E27FC236}">
                <a16:creationId xmlns:a16="http://schemas.microsoft.com/office/drawing/2014/main" id="{1D4FD984-F22D-426C-92F9-92DFF0B596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8834" y="111942"/>
            <a:ext cx="1375234" cy="97155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object 5"/>
          <p:cNvSpPr/>
          <p:nvPr/>
        </p:nvSpPr>
        <p:spPr>
          <a:xfrm>
            <a:off x="3339833" y="821997"/>
            <a:ext cx="5523859" cy="3086100"/>
          </a:xfrm>
          <a:custGeom>
            <a:avLst/>
            <a:gdLst/>
            <a:ahLst/>
            <a:cxnLst/>
            <a:rect l="l" t="t" r="r" b="b"/>
            <a:pathLst>
              <a:path w="6086475" h="3400425">
                <a:moveTo>
                  <a:pt x="0" y="3328987"/>
                </a:moveTo>
                <a:lnTo>
                  <a:pt x="0" y="71437"/>
                </a:lnTo>
                <a:lnTo>
                  <a:pt x="0" y="66739"/>
                </a:lnTo>
                <a:lnTo>
                  <a:pt x="457" y="62089"/>
                </a:lnTo>
                <a:lnTo>
                  <a:pt x="1372" y="57485"/>
                </a:lnTo>
                <a:lnTo>
                  <a:pt x="2287" y="52880"/>
                </a:lnTo>
                <a:lnTo>
                  <a:pt x="3642" y="48415"/>
                </a:lnTo>
                <a:lnTo>
                  <a:pt x="5437" y="44090"/>
                </a:lnTo>
                <a:lnTo>
                  <a:pt x="7232" y="39755"/>
                </a:lnTo>
                <a:lnTo>
                  <a:pt x="20923" y="20919"/>
                </a:lnTo>
                <a:lnTo>
                  <a:pt x="24240" y="17599"/>
                </a:lnTo>
                <a:lnTo>
                  <a:pt x="27848" y="14640"/>
                </a:lnTo>
                <a:lnTo>
                  <a:pt x="31749" y="12036"/>
                </a:lnTo>
                <a:lnTo>
                  <a:pt x="35649" y="9431"/>
                </a:lnTo>
                <a:lnTo>
                  <a:pt x="39765" y="7227"/>
                </a:lnTo>
                <a:lnTo>
                  <a:pt x="44099" y="5432"/>
                </a:lnTo>
                <a:lnTo>
                  <a:pt x="48433" y="3636"/>
                </a:lnTo>
                <a:lnTo>
                  <a:pt x="52900" y="2287"/>
                </a:lnTo>
                <a:lnTo>
                  <a:pt x="57500" y="1376"/>
                </a:lnTo>
                <a:lnTo>
                  <a:pt x="62101" y="456"/>
                </a:lnTo>
                <a:lnTo>
                  <a:pt x="66747" y="0"/>
                </a:lnTo>
                <a:lnTo>
                  <a:pt x="71437" y="0"/>
                </a:lnTo>
                <a:lnTo>
                  <a:pt x="6015037" y="0"/>
                </a:lnTo>
                <a:lnTo>
                  <a:pt x="6019727" y="0"/>
                </a:lnTo>
                <a:lnTo>
                  <a:pt x="6024373" y="456"/>
                </a:lnTo>
                <a:lnTo>
                  <a:pt x="6028973" y="1376"/>
                </a:lnTo>
                <a:lnTo>
                  <a:pt x="6033573" y="2287"/>
                </a:lnTo>
                <a:lnTo>
                  <a:pt x="6054724" y="12036"/>
                </a:lnTo>
                <a:lnTo>
                  <a:pt x="6058625" y="14640"/>
                </a:lnTo>
                <a:lnTo>
                  <a:pt x="6062234" y="17599"/>
                </a:lnTo>
                <a:lnTo>
                  <a:pt x="6065550" y="20919"/>
                </a:lnTo>
                <a:lnTo>
                  <a:pt x="6068867" y="24240"/>
                </a:lnTo>
                <a:lnTo>
                  <a:pt x="6081036" y="44090"/>
                </a:lnTo>
                <a:lnTo>
                  <a:pt x="6082831" y="48415"/>
                </a:lnTo>
                <a:lnTo>
                  <a:pt x="6084186" y="52880"/>
                </a:lnTo>
                <a:lnTo>
                  <a:pt x="6085101" y="57485"/>
                </a:lnTo>
                <a:lnTo>
                  <a:pt x="6086017" y="62089"/>
                </a:lnTo>
                <a:lnTo>
                  <a:pt x="6086474" y="66739"/>
                </a:lnTo>
                <a:lnTo>
                  <a:pt x="6086474" y="71437"/>
                </a:lnTo>
                <a:lnTo>
                  <a:pt x="6086474" y="3328987"/>
                </a:lnTo>
                <a:lnTo>
                  <a:pt x="6086474" y="3333684"/>
                </a:lnTo>
                <a:lnTo>
                  <a:pt x="6086017" y="3338326"/>
                </a:lnTo>
                <a:lnTo>
                  <a:pt x="6085101" y="3342921"/>
                </a:lnTo>
                <a:lnTo>
                  <a:pt x="6084186" y="3347516"/>
                </a:lnTo>
                <a:lnTo>
                  <a:pt x="6082831" y="3351981"/>
                </a:lnTo>
                <a:lnTo>
                  <a:pt x="6081036" y="3356306"/>
                </a:lnTo>
                <a:lnTo>
                  <a:pt x="6079241" y="3360632"/>
                </a:lnTo>
                <a:lnTo>
                  <a:pt x="6054725" y="3388360"/>
                </a:lnTo>
                <a:lnTo>
                  <a:pt x="6050824" y="3390974"/>
                </a:lnTo>
                <a:lnTo>
                  <a:pt x="6046707" y="3393179"/>
                </a:lnTo>
                <a:lnTo>
                  <a:pt x="6042373" y="3394973"/>
                </a:lnTo>
                <a:lnTo>
                  <a:pt x="6038039" y="3396769"/>
                </a:lnTo>
                <a:lnTo>
                  <a:pt x="6015037" y="3400424"/>
                </a:lnTo>
                <a:lnTo>
                  <a:pt x="71437" y="3400424"/>
                </a:lnTo>
                <a:lnTo>
                  <a:pt x="44099" y="3394973"/>
                </a:lnTo>
                <a:lnTo>
                  <a:pt x="39765" y="3393179"/>
                </a:lnTo>
                <a:lnTo>
                  <a:pt x="9433" y="3364752"/>
                </a:lnTo>
                <a:lnTo>
                  <a:pt x="1372" y="3342921"/>
                </a:lnTo>
                <a:lnTo>
                  <a:pt x="457" y="3338326"/>
                </a:lnTo>
                <a:lnTo>
                  <a:pt x="0" y="3333684"/>
                </a:lnTo>
                <a:lnTo>
                  <a:pt x="0" y="3328987"/>
                </a:lnTo>
                <a:close/>
              </a:path>
            </a:pathLst>
          </a:custGeom>
          <a:ln w="9524">
            <a:solidFill>
              <a:srgbClr val="D9DBDF"/>
            </a:solidFill>
          </a:ln>
        </p:spPr>
        <p:txBody>
          <a:bodyPr wrap="square" lIns="0" tIns="0" rIns="0" bIns="0" rtlCol="0"/>
          <a:lstStyle/>
          <a:p>
            <a:endParaRPr sz="1634"/>
          </a:p>
        </p:txBody>
      </p:sp>
      <p:pic>
        <p:nvPicPr>
          <p:cNvPr id="7" name="object 7"/>
          <p:cNvPicPr/>
          <p:nvPr/>
        </p:nvPicPr>
        <p:blipFill>
          <a:blip r:embed="rId2" cstate="print"/>
          <a:stretch>
            <a:fillRect/>
          </a:stretch>
        </p:blipFill>
        <p:spPr>
          <a:xfrm>
            <a:off x="6871126" y="2053847"/>
            <a:ext cx="103734" cy="103734"/>
          </a:xfrm>
          <a:prstGeom prst="rect">
            <a:avLst/>
          </a:prstGeom>
        </p:spPr>
      </p:pic>
      <p:sp>
        <p:nvSpPr>
          <p:cNvPr id="8" name="object 8"/>
          <p:cNvSpPr/>
          <p:nvPr/>
        </p:nvSpPr>
        <p:spPr>
          <a:xfrm>
            <a:off x="3339833" y="4020476"/>
            <a:ext cx="5523860" cy="2740318"/>
          </a:xfrm>
          <a:custGeom>
            <a:avLst/>
            <a:gdLst/>
            <a:ahLst/>
            <a:cxnLst/>
            <a:rect l="l" t="t" r="r" b="b"/>
            <a:pathLst>
              <a:path w="6086475" h="3019425">
                <a:moveTo>
                  <a:pt x="0" y="2947987"/>
                </a:moveTo>
                <a:lnTo>
                  <a:pt x="0" y="71437"/>
                </a:lnTo>
                <a:lnTo>
                  <a:pt x="0" y="66749"/>
                </a:lnTo>
                <a:lnTo>
                  <a:pt x="457" y="62098"/>
                </a:lnTo>
                <a:lnTo>
                  <a:pt x="17606" y="24240"/>
                </a:lnTo>
                <a:lnTo>
                  <a:pt x="20923" y="20919"/>
                </a:lnTo>
                <a:lnTo>
                  <a:pt x="24240" y="17599"/>
                </a:lnTo>
                <a:lnTo>
                  <a:pt x="27848" y="14640"/>
                </a:lnTo>
                <a:lnTo>
                  <a:pt x="31749" y="12036"/>
                </a:lnTo>
                <a:lnTo>
                  <a:pt x="35649" y="9431"/>
                </a:lnTo>
                <a:lnTo>
                  <a:pt x="39765" y="7227"/>
                </a:lnTo>
                <a:lnTo>
                  <a:pt x="44099" y="5432"/>
                </a:lnTo>
                <a:lnTo>
                  <a:pt x="48433" y="3636"/>
                </a:lnTo>
                <a:lnTo>
                  <a:pt x="52900" y="2287"/>
                </a:lnTo>
                <a:lnTo>
                  <a:pt x="57500" y="1376"/>
                </a:lnTo>
                <a:lnTo>
                  <a:pt x="62101" y="456"/>
                </a:lnTo>
                <a:lnTo>
                  <a:pt x="66747" y="0"/>
                </a:lnTo>
                <a:lnTo>
                  <a:pt x="71437" y="0"/>
                </a:lnTo>
                <a:lnTo>
                  <a:pt x="6015037" y="0"/>
                </a:lnTo>
                <a:lnTo>
                  <a:pt x="6019727" y="0"/>
                </a:lnTo>
                <a:lnTo>
                  <a:pt x="6024373" y="456"/>
                </a:lnTo>
                <a:lnTo>
                  <a:pt x="6028973" y="1376"/>
                </a:lnTo>
                <a:lnTo>
                  <a:pt x="6033573" y="2287"/>
                </a:lnTo>
                <a:lnTo>
                  <a:pt x="6054724" y="12036"/>
                </a:lnTo>
                <a:lnTo>
                  <a:pt x="6058625" y="14640"/>
                </a:lnTo>
                <a:lnTo>
                  <a:pt x="6062234" y="17599"/>
                </a:lnTo>
                <a:lnTo>
                  <a:pt x="6065550" y="20919"/>
                </a:lnTo>
                <a:lnTo>
                  <a:pt x="6068867" y="24240"/>
                </a:lnTo>
                <a:lnTo>
                  <a:pt x="6081036" y="44090"/>
                </a:lnTo>
                <a:lnTo>
                  <a:pt x="6082831" y="48425"/>
                </a:lnTo>
                <a:lnTo>
                  <a:pt x="6084186" y="52889"/>
                </a:lnTo>
                <a:lnTo>
                  <a:pt x="6085101" y="57493"/>
                </a:lnTo>
                <a:lnTo>
                  <a:pt x="6086017" y="62098"/>
                </a:lnTo>
                <a:lnTo>
                  <a:pt x="6086474" y="66749"/>
                </a:lnTo>
                <a:lnTo>
                  <a:pt x="6086474" y="71437"/>
                </a:lnTo>
                <a:lnTo>
                  <a:pt x="6086474" y="2947987"/>
                </a:lnTo>
                <a:lnTo>
                  <a:pt x="6086474" y="2952665"/>
                </a:lnTo>
                <a:lnTo>
                  <a:pt x="6086017" y="2957307"/>
                </a:lnTo>
                <a:lnTo>
                  <a:pt x="6085101" y="2961911"/>
                </a:lnTo>
                <a:lnTo>
                  <a:pt x="6084186" y="2966516"/>
                </a:lnTo>
                <a:lnTo>
                  <a:pt x="6074434" y="2987658"/>
                </a:lnTo>
                <a:lnTo>
                  <a:pt x="6071829" y="2991556"/>
                </a:lnTo>
                <a:lnTo>
                  <a:pt x="6054725" y="3007360"/>
                </a:lnTo>
                <a:lnTo>
                  <a:pt x="6050824" y="3009974"/>
                </a:lnTo>
                <a:lnTo>
                  <a:pt x="6046707" y="3012179"/>
                </a:lnTo>
                <a:lnTo>
                  <a:pt x="6042373" y="3013973"/>
                </a:lnTo>
                <a:lnTo>
                  <a:pt x="6038039" y="3015769"/>
                </a:lnTo>
                <a:lnTo>
                  <a:pt x="6033573" y="3017117"/>
                </a:lnTo>
                <a:lnTo>
                  <a:pt x="6028972" y="3018029"/>
                </a:lnTo>
                <a:lnTo>
                  <a:pt x="6024372" y="3018950"/>
                </a:lnTo>
                <a:lnTo>
                  <a:pt x="6019727" y="3019415"/>
                </a:lnTo>
                <a:lnTo>
                  <a:pt x="6015037" y="3019424"/>
                </a:lnTo>
                <a:lnTo>
                  <a:pt x="71437" y="3019424"/>
                </a:lnTo>
                <a:lnTo>
                  <a:pt x="66747" y="3019415"/>
                </a:lnTo>
                <a:lnTo>
                  <a:pt x="62101" y="3018950"/>
                </a:lnTo>
                <a:lnTo>
                  <a:pt x="57500" y="3018029"/>
                </a:lnTo>
                <a:lnTo>
                  <a:pt x="52900" y="3017117"/>
                </a:lnTo>
                <a:lnTo>
                  <a:pt x="48433" y="3015769"/>
                </a:lnTo>
                <a:lnTo>
                  <a:pt x="44099" y="3013973"/>
                </a:lnTo>
                <a:lnTo>
                  <a:pt x="39765" y="3012179"/>
                </a:lnTo>
                <a:lnTo>
                  <a:pt x="12039" y="2987658"/>
                </a:lnTo>
                <a:lnTo>
                  <a:pt x="9433" y="2983762"/>
                </a:lnTo>
                <a:lnTo>
                  <a:pt x="1372" y="2961911"/>
                </a:lnTo>
                <a:lnTo>
                  <a:pt x="457" y="2957307"/>
                </a:lnTo>
                <a:lnTo>
                  <a:pt x="0" y="2952665"/>
                </a:lnTo>
                <a:lnTo>
                  <a:pt x="0" y="2947987"/>
                </a:lnTo>
                <a:close/>
              </a:path>
            </a:pathLst>
          </a:custGeom>
          <a:ln w="9524">
            <a:solidFill>
              <a:srgbClr val="D9DBDF"/>
            </a:solidFill>
          </a:ln>
        </p:spPr>
        <p:txBody>
          <a:bodyPr wrap="square" lIns="0" tIns="0" rIns="0" bIns="0" rtlCol="0"/>
          <a:lstStyle/>
          <a:p>
            <a:endParaRPr sz="1634"/>
          </a:p>
        </p:txBody>
      </p:sp>
      <p:sp>
        <p:nvSpPr>
          <p:cNvPr id="9" name="object 9"/>
          <p:cNvSpPr txBox="1"/>
          <p:nvPr/>
        </p:nvSpPr>
        <p:spPr>
          <a:xfrm>
            <a:off x="3540097" y="954838"/>
            <a:ext cx="4465192" cy="1333988"/>
          </a:xfrm>
          <a:prstGeom prst="rect">
            <a:avLst/>
          </a:prstGeom>
        </p:spPr>
        <p:txBody>
          <a:bodyPr vert="horz" wrap="square" lIns="0" tIns="11526" rIns="0" bIns="0" rtlCol="0">
            <a:spAutoFit/>
          </a:bodyPr>
          <a:lstStyle/>
          <a:p>
            <a:pPr marL="11527" marR="4611">
              <a:lnSpc>
                <a:spcPct val="125000"/>
              </a:lnSpc>
              <a:spcBef>
                <a:spcPts val="91"/>
              </a:spcBef>
            </a:pPr>
            <a:r>
              <a:rPr sz="1400" spc="27" dirty="0">
                <a:solidFill>
                  <a:srgbClr val="202024"/>
                </a:solidFill>
                <a:latin typeface="Calibri"/>
                <a:cs typeface="Calibri"/>
              </a:rPr>
              <a:t>If</a:t>
            </a:r>
            <a:r>
              <a:rPr sz="1400" spc="18" dirty="0">
                <a:solidFill>
                  <a:srgbClr val="202024"/>
                </a:solidFill>
                <a:latin typeface="Calibri"/>
                <a:cs typeface="Calibri"/>
              </a:rPr>
              <a:t> </a:t>
            </a:r>
            <a:r>
              <a:rPr sz="1400" spc="86" dirty="0">
                <a:solidFill>
                  <a:srgbClr val="202024"/>
                </a:solidFill>
                <a:latin typeface="Calibri"/>
                <a:cs typeface="Calibri"/>
              </a:rPr>
              <a:t>Crew</a:t>
            </a:r>
            <a:r>
              <a:rPr sz="1400" spc="23" dirty="0">
                <a:solidFill>
                  <a:srgbClr val="202024"/>
                </a:solidFill>
                <a:latin typeface="Calibri"/>
                <a:cs typeface="Calibri"/>
              </a:rPr>
              <a:t> </a:t>
            </a:r>
            <a:r>
              <a:rPr sz="1400" spc="41" dirty="0">
                <a:solidFill>
                  <a:srgbClr val="202024"/>
                </a:solidFill>
                <a:latin typeface="Calibri"/>
                <a:cs typeface="Calibri"/>
              </a:rPr>
              <a:t>Pool</a:t>
            </a:r>
            <a:r>
              <a:rPr sz="1400" spc="23" dirty="0">
                <a:solidFill>
                  <a:srgbClr val="202024"/>
                </a:solidFill>
                <a:latin typeface="Calibri"/>
                <a:cs typeface="Calibri"/>
              </a:rPr>
              <a:t> </a:t>
            </a:r>
            <a:r>
              <a:rPr sz="1400" spc="45" dirty="0">
                <a:solidFill>
                  <a:srgbClr val="202024"/>
                </a:solidFill>
                <a:latin typeface="Calibri"/>
                <a:cs typeface="Calibri"/>
              </a:rPr>
              <a:t>member,</a:t>
            </a:r>
            <a:r>
              <a:rPr sz="1400" spc="23" dirty="0">
                <a:solidFill>
                  <a:srgbClr val="202024"/>
                </a:solidFill>
                <a:latin typeface="Calibri"/>
                <a:cs typeface="Calibri"/>
              </a:rPr>
              <a:t> </a:t>
            </a:r>
            <a:r>
              <a:rPr sz="1400" spc="45" dirty="0">
                <a:solidFill>
                  <a:srgbClr val="202024"/>
                </a:solidFill>
                <a:latin typeface="Calibri"/>
                <a:cs typeface="Calibri"/>
              </a:rPr>
              <a:t>would</a:t>
            </a:r>
            <a:r>
              <a:rPr sz="1400" spc="23" dirty="0">
                <a:solidFill>
                  <a:srgbClr val="202024"/>
                </a:solidFill>
                <a:latin typeface="Calibri"/>
                <a:cs typeface="Calibri"/>
              </a:rPr>
              <a:t> </a:t>
            </a:r>
            <a:r>
              <a:rPr sz="1400" spc="54" dirty="0">
                <a:solidFill>
                  <a:srgbClr val="202024"/>
                </a:solidFill>
                <a:latin typeface="Calibri"/>
                <a:cs typeface="Calibri"/>
              </a:rPr>
              <a:t>you</a:t>
            </a:r>
            <a:r>
              <a:rPr sz="1400" spc="23" dirty="0">
                <a:solidFill>
                  <a:srgbClr val="202024"/>
                </a:solidFill>
                <a:latin typeface="Calibri"/>
                <a:cs typeface="Calibri"/>
              </a:rPr>
              <a:t> </a:t>
            </a:r>
            <a:r>
              <a:rPr sz="1400" spc="77" dirty="0">
                <a:solidFill>
                  <a:srgbClr val="202024"/>
                </a:solidFill>
                <a:latin typeface="Calibri"/>
                <a:cs typeface="Calibri"/>
              </a:rPr>
              <a:t>be</a:t>
            </a:r>
            <a:r>
              <a:rPr sz="1400" spc="23" dirty="0">
                <a:solidFill>
                  <a:srgbClr val="202024"/>
                </a:solidFill>
                <a:latin typeface="Calibri"/>
                <a:cs typeface="Calibri"/>
              </a:rPr>
              <a:t> </a:t>
            </a:r>
            <a:r>
              <a:rPr sz="1400" spc="54" dirty="0">
                <a:solidFill>
                  <a:srgbClr val="202024"/>
                </a:solidFill>
                <a:latin typeface="Calibri"/>
                <a:cs typeface="Calibri"/>
              </a:rPr>
              <a:t>prepared</a:t>
            </a:r>
            <a:r>
              <a:rPr sz="1400" spc="23" dirty="0">
                <a:solidFill>
                  <a:srgbClr val="202024"/>
                </a:solidFill>
                <a:latin typeface="Calibri"/>
                <a:cs typeface="Calibri"/>
              </a:rPr>
              <a:t> </a:t>
            </a:r>
            <a:r>
              <a:rPr sz="1400" spc="41" dirty="0">
                <a:solidFill>
                  <a:srgbClr val="202024"/>
                </a:solidFill>
                <a:latin typeface="Calibri"/>
                <a:cs typeface="Calibri"/>
              </a:rPr>
              <a:t>to</a:t>
            </a:r>
            <a:r>
              <a:rPr sz="1400" spc="18" dirty="0">
                <a:solidFill>
                  <a:srgbClr val="202024"/>
                </a:solidFill>
                <a:latin typeface="Calibri"/>
                <a:cs typeface="Calibri"/>
              </a:rPr>
              <a:t> </a:t>
            </a:r>
            <a:r>
              <a:rPr sz="1400" spc="68" dirty="0">
                <a:solidFill>
                  <a:srgbClr val="202024"/>
                </a:solidFill>
                <a:latin typeface="Calibri"/>
                <a:cs typeface="Calibri"/>
              </a:rPr>
              <a:t>pay</a:t>
            </a:r>
            <a:r>
              <a:rPr sz="1400" spc="23" dirty="0">
                <a:solidFill>
                  <a:srgbClr val="202024"/>
                </a:solidFill>
                <a:latin typeface="Calibri"/>
                <a:cs typeface="Calibri"/>
              </a:rPr>
              <a:t> </a:t>
            </a:r>
            <a:r>
              <a:rPr sz="1400" spc="50" dirty="0">
                <a:solidFill>
                  <a:srgbClr val="202024"/>
                </a:solidFill>
                <a:latin typeface="Calibri"/>
                <a:cs typeface="Calibri"/>
              </a:rPr>
              <a:t>the</a:t>
            </a:r>
            <a:r>
              <a:rPr sz="1400" spc="23" dirty="0">
                <a:solidFill>
                  <a:srgbClr val="202024"/>
                </a:solidFill>
                <a:latin typeface="Calibri"/>
                <a:cs typeface="Calibri"/>
              </a:rPr>
              <a:t> </a:t>
            </a:r>
            <a:r>
              <a:rPr sz="1400" spc="77" dirty="0">
                <a:solidFill>
                  <a:srgbClr val="202024"/>
                </a:solidFill>
                <a:latin typeface="Calibri"/>
                <a:cs typeface="Calibri"/>
              </a:rPr>
              <a:t>same</a:t>
            </a:r>
            <a:r>
              <a:rPr sz="1400" spc="23" dirty="0">
                <a:solidFill>
                  <a:srgbClr val="202024"/>
                </a:solidFill>
                <a:latin typeface="Calibri"/>
                <a:cs typeface="Calibri"/>
              </a:rPr>
              <a:t> </a:t>
            </a:r>
            <a:r>
              <a:rPr sz="1400" spc="73" dirty="0">
                <a:solidFill>
                  <a:srgbClr val="202024"/>
                </a:solidFill>
                <a:latin typeface="Calibri"/>
                <a:cs typeface="Calibri"/>
              </a:rPr>
              <a:t>as</a:t>
            </a:r>
            <a:r>
              <a:rPr sz="1400" spc="23" dirty="0">
                <a:solidFill>
                  <a:srgbClr val="202024"/>
                </a:solidFill>
                <a:latin typeface="Calibri"/>
                <a:cs typeface="Calibri"/>
              </a:rPr>
              <a:t> </a:t>
            </a:r>
            <a:r>
              <a:rPr sz="1400" spc="77" dirty="0">
                <a:solidFill>
                  <a:srgbClr val="202024"/>
                </a:solidFill>
                <a:latin typeface="Calibri"/>
                <a:cs typeface="Calibri"/>
              </a:rPr>
              <a:t>boat- </a:t>
            </a:r>
            <a:r>
              <a:rPr sz="1400" spc="-231" dirty="0">
                <a:solidFill>
                  <a:srgbClr val="202024"/>
                </a:solidFill>
                <a:latin typeface="Calibri"/>
                <a:cs typeface="Calibri"/>
              </a:rPr>
              <a:t> </a:t>
            </a:r>
            <a:r>
              <a:rPr sz="1400" spc="54" dirty="0">
                <a:solidFill>
                  <a:srgbClr val="202024"/>
                </a:solidFill>
                <a:latin typeface="Calibri"/>
                <a:cs typeface="Calibri"/>
              </a:rPr>
              <a:t>owners?</a:t>
            </a:r>
            <a:endParaRPr sz="1400" dirty="0">
              <a:latin typeface="Calibri"/>
              <a:cs typeface="Calibri"/>
            </a:endParaRPr>
          </a:p>
          <a:p>
            <a:pPr>
              <a:spcBef>
                <a:spcPts val="5"/>
              </a:spcBef>
            </a:pPr>
            <a:endParaRPr sz="2000" dirty="0">
              <a:latin typeface="Calibri"/>
              <a:cs typeface="Calibri"/>
            </a:endParaRPr>
          </a:p>
          <a:p>
            <a:pPr marL="11527">
              <a:spcBef>
                <a:spcPts val="5"/>
              </a:spcBef>
            </a:pPr>
            <a:r>
              <a:rPr sz="1050" spc="9" dirty="0">
                <a:solidFill>
                  <a:srgbClr val="202024"/>
                </a:solidFill>
                <a:latin typeface="Roboto"/>
                <a:cs typeface="Roboto"/>
              </a:rPr>
              <a:t>40</a:t>
            </a:r>
            <a:r>
              <a:rPr sz="1050" dirty="0">
                <a:solidFill>
                  <a:srgbClr val="202024"/>
                </a:solidFill>
                <a:latin typeface="Roboto"/>
                <a:cs typeface="Roboto"/>
              </a:rPr>
              <a:t> </a:t>
            </a:r>
            <a:r>
              <a:rPr sz="1050" spc="14" dirty="0">
                <a:solidFill>
                  <a:srgbClr val="202024"/>
                </a:solidFill>
                <a:latin typeface="Roboto"/>
                <a:cs typeface="Roboto"/>
              </a:rPr>
              <a:t>responses</a:t>
            </a:r>
            <a:endParaRPr sz="1050" dirty="0">
              <a:latin typeface="Roboto"/>
              <a:cs typeface="Roboto"/>
            </a:endParaRPr>
          </a:p>
          <a:p>
            <a:pPr marL="3477551" marR="810314">
              <a:lnSpc>
                <a:spcPct val="131900"/>
              </a:lnSpc>
              <a:spcBef>
                <a:spcPts val="5"/>
              </a:spcBef>
            </a:pPr>
            <a:r>
              <a:rPr sz="817" spc="-77" dirty="0">
                <a:solidFill>
                  <a:srgbClr val="212121"/>
                </a:solidFill>
                <a:latin typeface="Arial"/>
                <a:cs typeface="Arial"/>
              </a:rPr>
              <a:t>Y</a:t>
            </a:r>
            <a:r>
              <a:rPr sz="817" dirty="0">
                <a:solidFill>
                  <a:srgbClr val="212121"/>
                </a:solidFill>
                <a:latin typeface="Arial"/>
                <a:cs typeface="Arial"/>
              </a:rPr>
              <a:t>es  No</a:t>
            </a:r>
            <a:endParaRPr sz="817" dirty="0">
              <a:latin typeface="Arial"/>
              <a:cs typeface="Arial"/>
            </a:endParaRPr>
          </a:p>
        </p:txBody>
      </p:sp>
      <p:sp>
        <p:nvSpPr>
          <p:cNvPr id="10" name="object 10"/>
          <p:cNvSpPr txBox="1"/>
          <p:nvPr/>
        </p:nvSpPr>
        <p:spPr>
          <a:xfrm>
            <a:off x="3540098" y="4194810"/>
            <a:ext cx="3744813" cy="706701"/>
          </a:xfrm>
          <a:prstGeom prst="rect">
            <a:avLst/>
          </a:prstGeom>
        </p:spPr>
        <p:txBody>
          <a:bodyPr vert="horz" wrap="square" lIns="0" tIns="11526" rIns="0" bIns="0" rtlCol="0">
            <a:spAutoFit/>
          </a:bodyPr>
          <a:lstStyle/>
          <a:p>
            <a:pPr marL="11527">
              <a:spcBef>
                <a:spcPts val="91"/>
              </a:spcBef>
            </a:pPr>
            <a:r>
              <a:rPr sz="1400" spc="54" dirty="0">
                <a:solidFill>
                  <a:srgbClr val="202024"/>
                </a:solidFill>
                <a:latin typeface="Calibri"/>
                <a:cs typeface="Calibri"/>
              </a:rPr>
              <a:t>Why</a:t>
            </a:r>
            <a:r>
              <a:rPr sz="1400" spc="14" dirty="0">
                <a:solidFill>
                  <a:srgbClr val="202024"/>
                </a:solidFill>
                <a:latin typeface="Calibri"/>
                <a:cs typeface="Calibri"/>
              </a:rPr>
              <a:t> </a:t>
            </a:r>
            <a:r>
              <a:rPr sz="1400" spc="54" dirty="0">
                <a:solidFill>
                  <a:srgbClr val="202024"/>
                </a:solidFill>
                <a:latin typeface="Calibri"/>
                <a:cs typeface="Calibri"/>
              </a:rPr>
              <a:t>have</a:t>
            </a:r>
            <a:r>
              <a:rPr sz="1400" spc="14" dirty="0">
                <a:solidFill>
                  <a:srgbClr val="202024"/>
                </a:solidFill>
                <a:latin typeface="Calibri"/>
                <a:cs typeface="Calibri"/>
              </a:rPr>
              <a:t> </a:t>
            </a:r>
            <a:r>
              <a:rPr sz="1400" spc="54" dirty="0">
                <a:solidFill>
                  <a:srgbClr val="202024"/>
                </a:solidFill>
                <a:latin typeface="Calibri"/>
                <a:cs typeface="Calibri"/>
              </a:rPr>
              <a:t>you</a:t>
            </a:r>
            <a:r>
              <a:rPr sz="1400" spc="14" dirty="0">
                <a:solidFill>
                  <a:srgbClr val="202024"/>
                </a:solidFill>
                <a:latin typeface="Calibri"/>
                <a:cs typeface="Calibri"/>
              </a:rPr>
              <a:t> </a:t>
            </a:r>
            <a:r>
              <a:rPr sz="1400" spc="45" dirty="0">
                <a:solidFill>
                  <a:srgbClr val="202024"/>
                </a:solidFill>
                <a:latin typeface="Calibri"/>
                <a:cs typeface="Calibri"/>
              </a:rPr>
              <a:t>not</a:t>
            </a:r>
            <a:r>
              <a:rPr sz="1400" spc="14" dirty="0">
                <a:solidFill>
                  <a:srgbClr val="202024"/>
                </a:solidFill>
                <a:latin typeface="Calibri"/>
                <a:cs typeface="Calibri"/>
              </a:rPr>
              <a:t> </a:t>
            </a:r>
            <a:r>
              <a:rPr sz="1400" spc="64" dirty="0">
                <a:solidFill>
                  <a:srgbClr val="202024"/>
                </a:solidFill>
                <a:latin typeface="Calibri"/>
                <a:cs typeface="Calibri"/>
              </a:rPr>
              <a:t>considered</a:t>
            </a:r>
            <a:r>
              <a:rPr sz="1400" spc="14" dirty="0">
                <a:solidFill>
                  <a:srgbClr val="202024"/>
                </a:solidFill>
                <a:latin typeface="Calibri"/>
                <a:cs typeface="Calibri"/>
              </a:rPr>
              <a:t> </a:t>
            </a:r>
            <a:r>
              <a:rPr sz="1400" spc="68" dirty="0">
                <a:solidFill>
                  <a:srgbClr val="202024"/>
                </a:solidFill>
                <a:latin typeface="Calibri"/>
                <a:cs typeface="Calibri"/>
              </a:rPr>
              <a:t>being</a:t>
            </a:r>
            <a:r>
              <a:rPr sz="1400" spc="14" dirty="0">
                <a:solidFill>
                  <a:srgbClr val="202024"/>
                </a:solidFill>
                <a:latin typeface="Calibri"/>
                <a:cs typeface="Calibri"/>
              </a:rPr>
              <a:t> </a:t>
            </a:r>
            <a:r>
              <a:rPr sz="1400" spc="54" dirty="0">
                <a:solidFill>
                  <a:srgbClr val="202024"/>
                </a:solidFill>
                <a:latin typeface="Calibri"/>
                <a:cs typeface="Calibri"/>
              </a:rPr>
              <a:t>a</a:t>
            </a:r>
            <a:r>
              <a:rPr sz="1400" spc="14" dirty="0">
                <a:solidFill>
                  <a:srgbClr val="202024"/>
                </a:solidFill>
                <a:latin typeface="Calibri"/>
                <a:cs typeface="Calibri"/>
              </a:rPr>
              <a:t> </a:t>
            </a:r>
            <a:r>
              <a:rPr sz="1400" spc="64" dirty="0">
                <a:solidFill>
                  <a:srgbClr val="202024"/>
                </a:solidFill>
                <a:latin typeface="Calibri"/>
                <a:cs typeface="Calibri"/>
              </a:rPr>
              <a:t>committee</a:t>
            </a:r>
            <a:r>
              <a:rPr sz="1400" spc="14" dirty="0">
                <a:solidFill>
                  <a:srgbClr val="202024"/>
                </a:solidFill>
                <a:latin typeface="Calibri"/>
                <a:cs typeface="Calibri"/>
              </a:rPr>
              <a:t> </a:t>
            </a:r>
            <a:r>
              <a:rPr sz="1400" spc="68" dirty="0">
                <a:solidFill>
                  <a:srgbClr val="202024"/>
                </a:solidFill>
                <a:latin typeface="Calibri"/>
                <a:cs typeface="Calibri"/>
              </a:rPr>
              <a:t>member?</a:t>
            </a:r>
            <a:endParaRPr sz="1400" dirty="0">
              <a:latin typeface="Calibri"/>
              <a:cs typeface="Calibri"/>
            </a:endParaRPr>
          </a:p>
          <a:p>
            <a:pPr marL="11527">
              <a:spcBef>
                <a:spcPts val="803"/>
              </a:spcBef>
            </a:pPr>
            <a:r>
              <a:rPr sz="1050" spc="9" dirty="0">
                <a:solidFill>
                  <a:srgbClr val="202024"/>
                </a:solidFill>
                <a:latin typeface="Roboto"/>
                <a:cs typeface="Roboto"/>
              </a:rPr>
              <a:t>40</a:t>
            </a:r>
            <a:r>
              <a:rPr sz="1050" dirty="0">
                <a:solidFill>
                  <a:srgbClr val="202024"/>
                </a:solidFill>
                <a:latin typeface="Roboto"/>
                <a:cs typeface="Roboto"/>
              </a:rPr>
              <a:t> </a:t>
            </a:r>
            <a:r>
              <a:rPr sz="1050" spc="14" dirty="0">
                <a:solidFill>
                  <a:srgbClr val="202024"/>
                </a:solidFill>
                <a:latin typeface="Roboto"/>
                <a:cs typeface="Roboto"/>
              </a:rPr>
              <a:t>responses</a:t>
            </a:r>
            <a:endParaRPr sz="1050" dirty="0">
              <a:latin typeface="Roboto"/>
              <a:cs typeface="Roboto"/>
            </a:endParaRPr>
          </a:p>
        </p:txBody>
      </p:sp>
      <p:pic>
        <p:nvPicPr>
          <p:cNvPr id="11" name="object 11"/>
          <p:cNvPicPr/>
          <p:nvPr/>
        </p:nvPicPr>
        <p:blipFill>
          <a:blip r:embed="rId3" cstate="print"/>
          <a:stretch>
            <a:fillRect/>
          </a:stretch>
        </p:blipFill>
        <p:spPr>
          <a:xfrm>
            <a:off x="6871126" y="2218093"/>
            <a:ext cx="103734" cy="103734"/>
          </a:xfrm>
          <a:prstGeom prst="rect">
            <a:avLst/>
          </a:prstGeom>
        </p:spPr>
      </p:pic>
      <p:sp>
        <p:nvSpPr>
          <p:cNvPr id="12" name="object 12"/>
          <p:cNvSpPr txBox="1"/>
          <p:nvPr/>
        </p:nvSpPr>
        <p:spPr>
          <a:xfrm>
            <a:off x="7006558" y="2355253"/>
            <a:ext cx="787229" cy="137379"/>
          </a:xfrm>
          <a:prstGeom prst="rect">
            <a:avLst/>
          </a:prstGeom>
        </p:spPr>
        <p:txBody>
          <a:bodyPr vert="horz" wrap="square" lIns="0" tIns="11526" rIns="0" bIns="0" rtlCol="0">
            <a:spAutoFit/>
          </a:bodyPr>
          <a:lstStyle/>
          <a:p>
            <a:pPr marL="11527">
              <a:spcBef>
                <a:spcPts val="91"/>
              </a:spcBef>
            </a:pPr>
            <a:r>
              <a:rPr sz="817" dirty="0">
                <a:solidFill>
                  <a:srgbClr val="212121"/>
                </a:solidFill>
                <a:latin typeface="Arial"/>
                <a:cs typeface="Arial"/>
              </a:rPr>
              <a:t>I'm</a:t>
            </a:r>
            <a:r>
              <a:rPr sz="817" spc="-27" dirty="0">
                <a:solidFill>
                  <a:srgbClr val="212121"/>
                </a:solidFill>
                <a:latin typeface="Arial"/>
                <a:cs typeface="Arial"/>
              </a:rPr>
              <a:t> </a:t>
            </a:r>
            <a:r>
              <a:rPr sz="817" dirty="0">
                <a:solidFill>
                  <a:srgbClr val="212121"/>
                </a:solidFill>
                <a:latin typeface="Arial"/>
                <a:cs typeface="Arial"/>
              </a:rPr>
              <a:t>a</a:t>
            </a:r>
            <a:r>
              <a:rPr sz="817" spc="-27" dirty="0">
                <a:solidFill>
                  <a:srgbClr val="212121"/>
                </a:solidFill>
                <a:latin typeface="Arial"/>
                <a:cs typeface="Arial"/>
              </a:rPr>
              <a:t> </a:t>
            </a:r>
            <a:r>
              <a:rPr sz="817" dirty="0">
                <a:solidFill>
                  <a:srgbClr val="212121"/>
                </a:solidFill>
                <a:latin typeface="Arial"/>
                <a:cs typeface="Arial"/>
              </a:rPr>
              <a:t>boat</a:t>
            </a:r>
            <a:r>
              <a:rPr sz="817" spc="-27" dirty="0">
                <a:solidFill>
                  <a:srgbClr val="212121"/>
                </a:solidFill>
                <a:latin typeface="Arial"/>
                <a:cs typeface="Arial"/>
              </a:rPr>
              <a:t> </a:t>
            </a:r>
            <a:r>
              <a:rPr sz="817" dirty="0">
                <a:solidFill>
                  <a:srgbClr val="212121"/>
                </a:solidFill>
                <a:latin typeface="Arial"/>
                <a:cs typeface="Arial"/>
              </a:rPr>
              <a:t>owner</a:t>
            </a:r>
            <a:endParaRPr sz="817" dirty="0">
              <a:latin typeface="Arial"/>
              <a:cs typeface="Arial"/>
            </a:endParaRPr>
          </a:p>
        </p:txBody>
      </p:sp>
      <p:grpSp>
        <p:nvGrpSpPr>
          <p:cNvPr id="13" name="object 13"/>
          <p:cNvGrpSpPr/>
          <p:nvPr/>
        </p:nvGrpSpPr>
        <p:grpSpPr>
          <a:xfrm>
            <a:off x="5258920" y="2382339"/>
            <a:ext cx="1716229" cy="1083449"/>
            <a:chOff x="4418012" y="2079622"/>
            <a:chExt cx="1891030" cy="1193800"/>
          </a:xfrm>
        </p:grpSpPr>
        <p:pic>
          <p:nvPicPr>
            <p:cNvPr id="14" name="object 14"/>
            <p:cNvPicPr/>
            <p:nvPr/>
          </p:nvPicPr>
          <p:blipFill>
            <a:blip r:embed="rId4" cstate="print"/>
            <a:stretch>
              <a:fillRect/>
            </a:stretch>
          </p:blipFill>
          <p:spPr>
            <a:xfrm>
              <a:off x="6194424" y="2079622"/>
              <a:ext cx="114300" cy="114299"/>
            </a:xfrm>
            <a:prstGeom prst="rect">
              <a:avLst/>
            </a:prstGeom>
          </p:spPr>
        </p:pic>
        <p:sp>
          <p:nvSpPr>
            <p:cNvPr id="15" name="object 15"/>
            <p:cNvSpPr/>
            <p:nvPr/>
          </p:nvSpPr>
          <p:spPr>
            <a:xfrm>
              <a:off x="4422775" y="2574922"/>
              <a:ext cx="857250" cy="694055"/>
            </a:xfrm>
            <a:custGeom>
              <a:avLst/>
              <a:gdLst/>
              <a:ahLst/>
              <a:cxnLst/>
              <a:rect l="l" t="t" r="r" b="b"/>
              <a:pathLst>
                <a:path w="857250" h="694054">
                  <a:moveTo>
                    <a:pt x="503878" y="693529"/>
                  </a:moveTo>
                  <a:lnTo>
                    <a:pt x="0" y="0"/>
                  </a:lnTo>
                  <a:lnTo>
                    <a:pt x="857249" y="0"/>
                  </a:lnTo>
                  <a:lnTo>
                    <a:pt x="855764" y="50466"/>
                  </a:lnTo>
                  <a:lnTo>
                    <a:pt x="851307" y="100758"/>
                  </a:lnTo>
                  <a:lnTo>
                    <a:pt x="843900" y="150701"/>
                  </a:lnTo>
                  <a:lnTo>
                    <a:pt x="833563" y="200120"/>
                  </a:lnTo>
                  <a:lnTo>
                    <a:pt x="820338" y="248846"/>
                  </a:lnTo>
                  <a:lnTo>
                    <a:pt x="804264" y="296708"/>
                  </a:lnTo>
                  <a:lnTo>
                    <a:pt x="785403" y="343542"/>
                  </a:lnTo>
                  <a:lnTo>
                    <a:pt x="763815" y="389183"/>
                  </a:lnTo>
                  <a:lnTo>
                    <a:pt x="739580" y="433475"/>
                  </a:lnTo>
                  <a:lnTo>
                    <a:pt x="712777" y="476262"/>
                  </a:lnTo>
                  <a:lnTo>
                    <a:pt x="683504" y="517398"/>
                  </a:lnTo>
                  <a:lnTo>
                    <a:pt x="651857" y="556739"/>
                  </a:lnTo>
                  <a:lnTo>
                    <a:pt x="617952" y="594149"/>
                  </a:lnTo>
                  <a:lnTo>
                    <a:pt x="581901" y="629497"/>
                  </a:lnTo>
                  <a:lnTo>
                    <a:pt x="543834" y="662664"/>
                  </a:lnTo>
                  <a:lnTo>
                    <a:pt x="503878" y="693529"/>
                  </a:lnTo>
                  <a:close/>
                </a:path>
              </a:pathLst>
            </a:custGeom>
            <a:solidFill>
              <a:srgbClr val="3366CC"/>
            </a:solidFill>
          </p:spPr>
          <p:txBody>
            <a:bodyPr wrap="square" lIns="0" tIns="0" rIns="0" bIns="0" rtlCol="0"/>
            <a:lstStyle/>
            <a:p>
              <a:endParaRPr sz="1634"/>
            </a:p>
          </p:txBody>
        </p:sp>
        <p:sp>
          <p:nvSpPr>
            <p:cNvPr id="16" name="object 16"/>
            <p:cNvSpPr/>
            <p:nvPr/>
          </p:nvSpPr>
          <p:spPr>
            <a:xfrm>
              <a:off x="4422775" y="2574922"/>
              <a:ext cx="857250" cy="694055"/>
            </a:xfrm>
            <a:custGeom>
              <a:avLst/>
              <a:gdLst/>
              <a:ahLst/>
              <a:cxnLst/>
              <a:rect l="l" t="t" r="r" b="b"/>
              <a:pathLst>
                <a:path w="857250" h="694054">
                  <a:moveTo>
                    <a:pt x="0" y="0"/>
                  </a:moveTo>
                  <a:lnTo>
                    <a:pt x="857249" y="0"/>
                  </a:lnTo>
                  <a:lnTo>
                    <a:pt x="856878" y="25255"/>
                  </a:lnTo>
                  <a:lnTo>
                    <a:pt x="853907" y="75634"/>
                  </a:lnTo>
                  <a:lnTo>
                    <a:pt x="847970" y="125795"/>
                  </a:lnTo>
                  <a:lnTo>
                    <a:pt x="839098" y="175476"/>
                  </a:lnTo>
                  <a:lnTo>
                    <a:pt x="827307" y="224591"/>
                  </a:lnTo>
                  <a:lnTo>
                    <a:pt x="812657" y="272885"/>
                  </a:lnTo>
                  <a:lnTo>
                    <a:pt x="795174" y="320274"/>
                  </a:lnTo>
                  <a:lnTo>
                    <a:pt x="774950" y="366511"/>
                  </a:lnTo>
                  <a:lnTo>
                    <a:pt x="752018" y="411517"/>
                  </a:lnTo>
                  <a:lnTo>
                    <a:pt x="726499" y="455057"/>
                  </a:lnTo>
                  <a:lnTo>
                    <a:pt x="698437" y="497055"/>
                  </a:lnTo>
                  <a:lnTo>
                    <a:pt x="667977" y="537293"/>
                  </a:lnTo>
                  <a:lnTo>
                    <a:pt x="635173" y="575702"/>
                  </a:lnTo>
                  <a:lnTo>
                    <a:pt x="600195" y="612081"/>
                  </a:lnTo>
                  <a:lnTo>
                    <a:pt x="563104" y="646368"/>
                  </a:lnTo>
                  <a:lnTo>
                    <a:pt x="524092" y="678384"/>
                  </a:lnTo>
                  <a:lnTo>
                    <a:pt x="503878" y="693529"/>
                  </a:lnTo>
                  <a:lnTo>
                    <a:pt x="0" y="0"/>
                  </a:lnTo>
                </a:path>
              </a:pathLst>
            </a:custGeom>
            <a:ln w="9524">
              <a:solidFill>
                <a:srgbClr val="FFFFFF"/>
              </a:solidFill>
            </a:ln>
          </p:spPr>
          <p:txBody>
            <a:bodyPr wrap="square" lIns="0" tIns="0" rIns="0" bIns="0" rtlCol="0"/>
            <a:lstStyle/>
            <a:p>
              <a:endParaRPr sz="1634"/>
            </a:p>
          </p:txBody>
        </p:sp>
      </p:grpSp>
      <p:sp>
        <p:nvSpPr>
          <p:cNvPr id="17" name="object 17"/>
          <p:cNvSpPr txBox="1"/>
          <p:nvPr/>
        </p:nvSpPr>
        <p:spPr>
          <a:xfrm>
            <a:off x="5645430" y="3006364"/>
            <a:ext cx="231097" cy="137379"/>
          </a:xfrm>
          <a:prstGeom prst="rect">
            <a:avLst/>
          </a:prstGeom>
        </p:spPr>
        <p:txBody>
          <a:bodyPr vert="horz" wrap="square" lIns="0" tIns="11526" rIns="0" bIns="0" rtlCol="0">
            <a:spAutoFit/>
          </a:bodyPr>
          <a:lstStyle/>
          <a:p>
            <a:pPr marL="11527">
              <a:spcBef>
                <a:spcPts val="91"/>
              </a:spcBef>
            </a:pPr>
            <a:r>
              <a:rPr sz="817" dirty="0">
                <a:solidFill>
                  <a:srgbClr val="FFFFFF"/>
                </a:solidFill>
                <a:latin typeface="Arial"/>
                <a:cs typeface="Arial"/>
              </a:rPr>
              <a:t>15%</a:t>
            </a:r>
            <a:endParaRPr sz="817">
              <a:latin typeface="Arial"/>
              <a:cs typeface="Arial"/>
            </a:endParaRPr>
          </a:p>
        </p:txBody>
      </p:sp>
      <p:grpSp>
        <p:nvGrpSpPr>
          <p:cNvPr id="18" name="object 18"/>
          <p:cNvGrpSpPr/>
          <p:nvPr/>
        </p:nvGrpSpPr>
        <p:grpSpPr>
          <a:xfrm>
            <a:off x="4480917" y="2049526"/>
            <a:ext cx="1564661" cy="1564661"/>
            <a:chOff x="3560767" y="1712911"/>
            <a:chExt cx="1724025" cy="1724025"/>
          </a:xfrm>
        </p:grpSpPr>
        <p:sp>
          <p:nvSpPr>
            <p:cNvPr id="19" name="object 19"/>
            <p:cNvSpPr/>
            <p:nvPr/>
          </p:nvSpPr>
          <p:spPr>
            <a:xfrm>
              <a:off x="4422774" y="2574922"/>
              <a:ext cx="504190" cy="847090"/>
            </a:xfrm>
            <a:custGeom>
              <a:avLst/>
              <a:gdLst/>
              <a:ahLst/>
              <a:cxnLst/>
              <a:rect l="l" t="t" r="r" b="b"/>
              <a:pathLst>
                <a:path w="504189" h="847089">
                  <a:moveTo>
                    <a:pt x="134103" y="846695"/>
                  </a:moveTo>
                  <a:lnTo>
                    <a:pt x="0" y="0"/>
                  </a:lnTo>
                  <a:lnTo>
                    <a:pt x="503878" y="693529"/>
                  </a:lnTo>
                  <a:lnTo>
                    <a:pt x="462108" y="722048"/>
                  </a:lnTo>
                  <a:lnTo>
                    <a:pt x="418880" y="747965"/>
                  </a:lnTo>
                  <a:lnTo>
                    <a:pt x="374196" y="771281"/>
                  </a:lnTo>
                  <a:lnTo>
                    <a:pt x="328055" y="791995"/>
                  </a:lnTo>
                  <a:lnTo>
                    <a:pt x="280781" y="809974"/>
                  </a:lnTo>
                  <a:lnTo>
                    <a:pt x="232697" y="825084"/>
                  </a:lnTo>
                  <a:lnTo>
                    <a:pt x="183805" y="837324"/>
                  </a:lnTo>
                  <a:lnTo>
                    <a:pt x="134103" y="846695"/>
                  </a:lnTo>
                  <a:close/>
                </a:path>
              </a:pathLst>
            </a:custGeom>
            <a:solidFill>
              <a:srgbClr val="DB3812"/>
            </a:solidFill>
          </p:spPr>
          <p:txBody>
            <a:bodyPr wrap="square" lIns="0" tIns="0" rIns="0" bIns="0" rtlCol="0"/>
            <a:lstStyle/>
            <a:p>
              <a:endParaRPr sz="1634"/>
            </a:p>
          </p:txBody>
        </p:sp>
        <p:sp>
          <p:nvSpPr>
            <p:cNvPr id="20" name="object 20"/>
            <p:cNvSpPr/>
            <p:nvPr/>
          </p:nvSpPr>
          <p:spPr>
            <a:xfrm>
              <a:off x="4422774" y="2574922"/>
              <a:ext cx="504190" cy="847090"/>
            </a:xfrm>
            <a:custGeom>
              <a:avLst/>
              <a:gdLst/>
              <a:ahLst/>
              <a:cxnLst/>
              <a:rect l="l" t="t" r="r" b="b"/>
              <a:pathLst>
                <a:path w="504189" h="847089">
                  <a:moveTo>
                    <a:pt x="0" y="0"/>
                  </a:moveTo>
                  <a:lnTo>
                    <a:pt x="503878" y="693529"/>
                  </a:lnTo>
                  <a:lnTo>
                    <a:pt x="462108" y="722048"/>
                  </a:lnTo>
                  <a:lnTo>
                    <a:pt x="418880" y="747965"/>
                  </a:lnTo>
                  <a:lnTo>
                    <a:pt x="374196" y="771281"/>
                  </a:lnTo>
                  <a:lnTo>
                    <a:pt x="328055" y="791995"/>
                  </a:lnTo>
                  <a:lnTo>
                    <a:pt x="280781" y="809974"/>
                  </a:lnTo>
                  <a:lnTo>
                    <a:pt x="232697" y="825084"/>
                  </a:lnTo>
                  <a:lnTo>
                    <a:pt x="183805" y="837324"/>
                  </a:lnTo>
                  <a:lnTo>
                    <a:pt x="134103" y="846695"/>
                  </a:lnTo>
                  <a:lnTo>
                    <a:pt x="0" y="0"/>
                  </a:lnTo>
                </a:path>
              </a:pathLst>
            </a:custGeom>
            <a:ln w="9524">
              <a:solidFill>
                <a:srgbClr val="FFFFFF"/>
              </a:solidFill>
            </a:ln>
          </p:spPr>
          <p:txBody>
            <a:bodyPr wrap="square" lIns="0" tIns="0" rIns="0" bIns="0" rtlCol="0"/>
            <a:lstStyle/>
            <a:p>
              <a:endParaRPr sz="1634"/>
            </a:p>
          </p:txBody>
        </p:sp>
        <p:sp>
          <p:nvSpPr>
            <p:cNvPr id="21" name="object 21"/>
            <p:cNvSpPr/>
            <p:nvPr/>
          </p:nvSpPr>
          <p:spPr>
            <a:xfrm>
              <a:off x="3565529" y="1717674"/>
              <a:ext cx="1714500" cy="1714500"/>
            </a:xfrm>
            <a:custGeom>
              <a:avLst/>
              <a:gdLst/>
              <a:ahLst/>
              <a:cxnLst/>
              <a:rect l="l" t="t" r="r" b="b"/>
              <a:pathLst>
                <a:path w="1714500" h="1714500">
                  <a:moveTo>
                    <a:pt x="861453" y="1714488"/>
                  </a:moveTo>
                  <a:lnTo>
                    <a:pt x="817984" y="1713599"/>
                  </a:lnTo>
                  <a:lnTo>
                    <a:pt x="774616" y="1710507"/>
                  </a:lnTo>
                  <a:lnTo>
                    <a:pt x="731460" y="1705220"/>
                  </a:lnTo>
                  <a:lnTo>
                    <a:pt x="688628" y="1697752"/>
                  </a:lnTo>
                  <a:lnTo>
                    <a:pt x="646230" y="1688121"/>
                  </a:lnTo>
                  <a:lnTo>
                    <a:pt x="604374" y="1676354"/>
                  </a:lnTo>
                  <a:lnTo>
                    <a:pt x="563169" y="1662479"/>
                  </a:lnTo>
                  <a:lnTo>
                    <a:pt x="522721" y="1646534"/>
                  </a:lnTo>
                  <a:lnTo>
                    <a:pt x="483133" y="1628558"/>
                  </a:lnTo>
                  <a:lnTo>
                    <a:pt x="444507" y="1608597"/>
                  </a:lnTo>
                  <a:lnTo>
                    <a:pt x="406943" y="1586704"/>
                  </a:lnTo>
                  <a:lnTo>
                    <a:pt x="370538" y="1562935"/>
                  </a:lnTo>
                  <a:lnTo>
                    <a:pt x="335384" y="1537350"/>
                  </a:lnTo>
                  <a:lnTo>
                    <a:pt x="301573" y="1510017"/>
                  </a:lnTo>
                  <a:lnTo>
                    <a:pt x="269191" y="1481003"/>
                  </a:lnTo>
                  <a:lnTo>
                    <a:pt x="238322" y="1450386"/>
                  </a:lnTo>
                  <a:lnTo>
                    <a:pt x="209045" y="1418242"/>
                  </a:lnTo>
                  <a:lnTo>
                    <a:pt x="181435" y="1384656"/>
                  </a:lnTo>
                  <a:lnTo>
                    <a:pt x="155563" y="1349713"/>
                  </a:lnTo>
                  <a:lnTo>
                    <a:pt x="131497" y="1313502"/>
                  </a:lnTo>
                  <a:lnTo>
                    <a:pt x="109298" y="1276119"/>
                  </a:lnTo>
                  <a:lnTo>
                    <a:pt x="89022" y="1237658"/>
                  </a:lnTo>
                  <a:lnTo>
                    <a:pt x="70723" y="1198218"/>
                  </a:lnTo>
                  <a:lnTo>
                    <a:pt x="54447" y="1157902"/>
                  </a:lnTo>
                  <a:lnTo>
                    <a:pt x="40235" y="1116812"/>
                  </a:lnTo>
                  <a:lnTo>
                    <a:pt x="28126" y="1075054"/>
                  </a:lnTo>
                  <a:lnTo>
                    <a:pt x="18149" y="1032736"/>
                  </a:lnTo>
                  <a:lnTo>
                    <a:pt x="10331" y="989966"/>
                  </a:lnTo>
                  <a:lnTo>
                    <a:pt x="4691" y="946855"/>
                  </a:lnTo>
                  <a:lnTo>
                    <a:pt x="1244" y="903514"/>
                  </a:lnTo>
                  <a:lnTo>
                    <a:pt x="0" y="860054"/>
                  </a:lnTo>
                  <a:lnTo>
                    <a:pt x="204" y="838314"/>
                  </a:lnTo>
                  <a:lnTo>
                    <a:pt x="2266" y="794885"/>
                  </a:lnTo>
                  <a:lnTo>
                    <a:pt x="6528" y="751616"/>
                  </a:lnTo>
                  <a:lnTo>
                    <a:pt x="12978" y="708619"/>
                  </a:lnTo>
                  <a:lnTo>
                    <a:pt x="21599" y="666004"/>
                  </a:lnTo>
                  <a:lnTo>
                    <a:pt x="32371" y="623881"/>
                  </a:lnTo>
                  <a:lnTo>
                    <a:pt x="45264" y="582359"/>
                  </a:lnTo>
                  <a:lnTo>
                    <a:pt x="60246" y="541543"/>
                  </a:lnTo>
                  <a:lnTo>
                    <a:pt x="77277" y="501540"/>
                  </a:lnTo>
                  <a:lnTo>
                    <a:pt x="96316" y="462452"/>
                  </a:lnTo>
                  <a:lnTo>
                    <a:pt x="117311" y="424379"/>
                  </a:lnTo>
                  <a:lnTo>
                    <a:pt x="140210" y="387420"/>
                  </a:lnTo>
                  <a:lnTo>
                    <a:pt x="164954" y="351669"/>
                  </a:lnTo>
                  <a:lnTo>
                    <a:pt x="191478" y="317219"/>
                  </a:lnTo>
                  <a:lnTo>
                    <a:pt x="219715" y="284158"/>
                  </a:lnTo>
                  <a:lnTo>
                    <a:pt x="249591" y="252571"/>
                  </a:lnTo>
                  <a:lnTo>
                    <a:pt x="281031" y="222539"/>
                  </a:lnTo>
                  <a:lnTo>
                    <a:pt x="313953" y="194140"/>
                  </a:lnTo>
                  <a:lnTo>
                    <a:pt x="348273" y="167447"/>
                  </a:lnTo>
                  <a:lnTo>
                    <a:pt x="383902" y="142529"/>
                  </a:lnTo>
                  <a:lnTo>
                    <a:pt x="420748" y="119449"/>
                  </a:lnTo>
                  <a:lnTo>
                    <a:pt x="458717" y="98266"/>
                  </a:lnTo>
                  <a:lnTo>
                    <a:pt x="497712" y="79036"/>
                  </a:lnTo>
                  <a:lnTo>
                    <a:pt x="537631" y="61808"/>
                  </a:lnTo>
                  <a:lnTo>
                    <a:pt x="578372" y="46626"/>
                  </a:lnTo>
                  <a:lnTo>
                    <a:pt x="619831" y="33530"/>
                  </a:lnTo>
                  <a:lnTo>
                    <a:pt x="661901" y="22552"/>
                  </a:lnTo>
                  <a:lnTo>
                    <a:pt x="704473" y="13721"/>
                  </a:lnTo>
                  <a:lnTo>
                    <a:pt x="747438" y="7060"/>
                  </a:lnTo>
                  <a:lnTo>
                    <a:pt x="790685" y="2586"/>
                  </a:lnTo>
                  <a:lnTo>
                    <a:pt x="834103" y="311"/>
                  </a:lnTo>
                  <a:lnTo>
                    <a:pt x="855842" y="0"/>
                  </a:lnTo>
                  <a:lnTo>
                    <a:pt x="877582" y="240"/>
                  </a:lnTo>
                  <a:lnTo>
                    <a:pt x="921007" y="2373"/>
                  </a:lnTo>
                  <a:lnTo>
                    <a:pt x="964269" y="6705"/>
                  </a:lnTo>
                  <a:lnTo>
                    <a:pt x="1007256" y="13226"/>
                  </a:lnTo>
                  <a:lnTo>
                    <a:pt x="1049856" y="21917"/>
                  </a:lnTo>
                  <a:lnTo>
                    <a:pt x="1091961" y="32757"/>
                  </a:lnTo>
                  <a:lnTo>
                    <a:pt x="1133463" y="45718"/>
                  </a:lnTo>
                  <a:lnTo>
                    <a:pt x="1174254" y="60767"/>
                  </a:lnTo>
                  <a:lnTo>
                    <a:pt x="1214229" y="77864"/>
                  </a:lnTo>
                  <a:lnTo>
                    <a:pt x="1253286" y="96966"/>
                  </a:lnTo>
                  <a:lnTo>
                    <a:pt x="1291325" y="118024"/>
                  </a:lnTo>
                  <a:lnTo>
                    <a:pt x="1328246" y="140984"/>
                  </a:lnTo>
                  <a:lnTo>
                    <a:pt x="1363957" y="165785"/>
                  </a:lnTo>
                  <a:lnTo>
                    <a:pt x="1398363" y="192366"/>
                  </a:lnTo>
                  <a:lnTo>
                    <a:pt x="1431378" y="220657"/>
                  </a:lnTo>
                  <a:lnTo>
                    <a:pt x="1462916" y="250585"/>
                  </a:lnTo>
                  <a:lnTo>
                    <a:pt x="1492896" y="282074"/>
                  </a:lnTo>
                  <a:lnTo>
                    <a:pt x="1521241" y="315043"/>
                  </a:lnTo>
                  <a:lnTo>
                    <a:pt x="1547877" y="349406"/>
                  </a:lnTo>
                  <a:lnTo>
                    <a:pt x="1572738" y="385075"/>
                  </a:lnTo>
                  <a:lnTo>
                    <a:pt x="1595757" y="421960"/>
                  </a:lnTo>
                  <a:lnTo>
                    <a:pt x="1616877" y="459963"/>
                  </a:lnTo>
                  <a:lnTo>
                    <a:pt x="1636043" y="498989"/>
                  </a:lnTo>
                  <a:lnTo>
                    <a:pt x="1653206" y="538937"/>
                  </a:lnTo>
                  <a:lnTo>
                    <a:pt x="1668321" y="579703"/>
                  </a:lnTo>
                  <a:lnTo>
                    <a:pt x="1681351" y="621183"/>
                  </a:lnTo>
                  <a:lnTo>
                    <a:pt x="1692260" y="663270"/>
                  </a:lnTo>
                  <a:lnTo>
                    <a:pt x="1701021" y="705857"/>
                  </a:lnTo>
                  <a:lnTo>
                    <a:pt x="1707611" y="748832"/>
                  </a:lnTo>
                  <a:lnTo>
                    <a:pt x="1712015" y="792087"/>
                  </a:lnTo>
                  <a:lnTo>
                    <a:pt x="1714219" y="835509"/>
                  </a:lnTo>
                  <a:lnTo>
                    <a:pt x="1714495" y="857248"/>
                  </a:lnTo>
                  <a:lnTo>
                    <a:pt x="857245" y="857248"/>
                  </a:lnTo>
                  <a:lnTo>
                    <a:pt x="991348" y="1703944"/>
                  </a:lnTo>
                  <a:lnTo>
                    <a:pt x="948247" y="1709654"/>
                  </a:lnTo>
                  <a:lnTo>
                    <a:pt x="904911" y="1713172"/>
                  </a:lnTo>
                  <a:lnTo>
                    <a:pt x="883190" y="1714106"/>
                  </a:lnTo>
                  <a:lnTo>
                    <a:pt x="861453" y="1714488"/>
                  </a:lnTo>
                  <a:close/>
                </a:path>
              </a:pathLst>
            </a:custGeom>
            <a:solidFill>
              <a:srgbClr val="FF9900"/>
            </a:solidFill>
          </p:spPr>
          <p:txBody>
            <a:bodyPr wrap="square" lIns="0" tIns="0" rIns="0" bIns="0" rtlCol="0"/>
            <a:lstStyle/>
            <a:p>
              <a:endParaRPr sz="1634"/>
            </a:p>
          </p:txBody>
        </p:sp>
        <p:sp>
          <p:nvSpPr>
            <p:cNvPr id="22" name="object 22"/>
            <p:cNvSpPr/>
            <p:nvPr/>
          </p:nvSpPr>
          <p:spPr>
            <a:xfrm>
              <a:off x="3565529" y="1717674"/>
              <a:ext cx="1714500" cy="1714500"/>
            </a:xfrm>
            <a:custGeom>
              <a:avLst/>
              <a:gdLst/>
              <a:ahLst/>
              <a:cxnLst/>
              <a:rect l="l" t="t" r="r" b="b"/>
              <a:pathLst>
                <a:path w="1714500" h="1714500">
                  <a:moveTo>
                    <a:pt x="857245" y="857248"/>
                  </a:moveTo>
                  <a:lnTo>
                    <a:pt x="991348" y="1703944"/>
                  </a:lnTo>
                  <a:lnTo>
                    <a:pt x="948247" y="1709654"/>
                  </a:lnTo>
                  <a:lnTo>
                    <a:pt x="904911" y="1713172"/>
                  </a:lnTo>
                  <a:lnTo>
                    <a:pt x="861453" y="1714488"/>
                  </a:lnTo>
                  <a:lnTo>
                    <a:pt x="850581" y="1714472"/>
                  </a:lnTo>
                  <a:lnTo>
                    <a:pt x="807127" y="1713032"/>
                  </a:lnTo>
                  <a:lnTo>
                    <a:pt x="763802" y="1709390"/>
                  </a:lnTo>
                  <a:lnTo>
                    <a:pt x="720716" y="1703556"/>
                  </a:lnTo>
                  <a:lnTo>
                    <a:pt x="677983" y="1695546"/>
                  </a:lnTo>
                  <a:lnTo>
                    <a:pt x="635710" y="1685378"/>
                  </a:lnTo>
                  <a:lnTo>
                    <a:pt x="594007" y="1673081"/>
                  </a:lnTo>
                  <a:lnTo>
                    <a:pt x="552981" y="1658685"/>
                  </a:lnTo>
                  <a:lnTo>
                    <a:pt x="512739" y="1642228"/>
                  </a:lnTo>
                  <a:lnTo>
                    <a:pt x="473382" y="1623751"/>
                  </a:lnTo>
                  <a:lnTo>
                    <a:pt x="435012" y="1603303"/>
                  </a:lnTo>
                  <a:lnTo>
                    <a:pt x="397729" y="1580935"/>
                  </a:lnTo>
                  <a:lnTo>
                    <a:pt x="361628" y="1556706"/>
                  </a:lnTo>
                  <a:lnTo>
                    <a:pt x="326801" y="1530678"/>
                  </a:lnTo>
                  <a:lnTo>
                    <a:pt x="293339" y="1502917"/>
                  </a:lnTo>
                  <a:lnTo>
                    <a:pt x="261328" y="1473496"/>
                  </a:lnTo>
                  <a:lnTo>
                    <a:pt x="230850" y="1442489"/>
                  </a:lnTo>
                  <a:lnTo>
                    <a:pt x="201982" y="1409977"/>
                  </a:lnTo>
                  <a:lnTo>
                    <a:pt x="174801" y="1376043"/>
                  </a:lnTo>
                  <a:lnTo>
                    <a:pt x="149375" y="1340775"/>
                  </a:lnTo>
                  <a:lnTo>
                    <a:pt x="125770" y="1304262"/>
                  </a:lnTo>
                  <a:lnTo>
                    <a:pt x="104046" y="1266600"/>
                  </a:lnTo>
                  <a:lnTo>
                    <a:pt x="84260" y="1227885"/>
                  </a:lnTo>
                  <a:lnTo>
                    <a:pt x="66462" y="1188216"/>
                  </a:lnTo>
                  <a:lnTo>
                    <a:pt x="50698" y="1147697"/>
                  </a:lnTo>
                  <a:lnTo>
                    <a:pt x="37009" y="1106430"/>
                  </a:lnTo>
                  <a:lnTo>
                    <a:pt x="25430" y="1064522"/>
                  </a:lnTo>
                  <a:lnTo>
                    <a:pt x="15991" y="1022081"/>
                  </a:lnTo>
                  <a:lnTo>
                    <a:pt x="8716" y="979215"/>
                  </a:lnTo>
                  <a:lnTo>
                    <a:pt x="3623" y="936036"/>
                  </a:lnTo>
                  <a:lnTo>
                    <a:pt x="726" y="892655"/>
                  </a:lnTo>
                  <a:lnTo>
                    <a:pt x="0" y="860054"/>
                  </a:lnTo>
                  <a:lnTo>
                    <a:pt x="33" y="849182"/>
                  </a:lnTo>
                  <a:lnTo>
                    <a:pt x="1544" y="805730"/>
                  </a:lnTo>
                  <a:lnTo>
                    <a:pt x="5257" y="762411"/>
                  </a:lnTo>
                  <a:lnTo>
                    <a:pt x="11161" y="719336"/>
                  </a:lnTo>
                  <a:lnTo>
                    <a:pt x="19242" y="676615"/>
                  </a:lnTo>
                  <a:lnTo>
                    <a:pt x="29478" y="634359"/>
                  </a:lnTo>
                  <a:lnTo>
                    <a:pt x="41844" y="592676"/>
                  </a:lnTo>
                  <a:lnTo>
                    <a:pt x="56307" y="551674"/>
                  </a:lnTo>
                  <a:lnTo>
                    <a:pt x="72830" y="511458"/>
                  </a:lnTo>
                  <a:lnTo>
                    <a:pt x="91371" y="472132"/>
                  </a:lnTo>
                  <a:lnTo>
                    <a:pt x="111882" y="433796"/>
                  </a:lnTo>
                  <a:lnTo>
                    <a:pt x="134311" y="396549"/>
                  </a:lnTo>
                  <a:lnTo>
                    <a:pt x="158599" y="360487"/>
                  </a:lnTo>
                  <a:lnTo>
                    <a:pt x="184684" y="325704"/>
                  </a:lnTo>
                  <a:lnTo>
                    <a:pt x="212499" y="292287"/>
                  </a:lnTo>
                  <a:lnTo>
                    <a:pt x="241973" y="260324"/>
                  </a:lnTo>
                  <a:lnTo>
                    <a:pt x="273030" y="229896"/>
                  </a:lnTo>
                  <a:lnTo>
                    <a:pt x="305589" y="201082"/>
                  </a:lnTo>
                  <a:lnTo>
                    <a:pt x="339568" y="173956"/>
                  </a:lnTo>
                  <a:lnTo>
                    <a:pt x="374878" y="148588"/>
                  </a:lnTo>
                  <a:lnTo>
                    <a:pt x="411428" y="125043"/>
                  </a:lnTo>
                  <a:lnTo>
                    <a:pt x="449126" y="103381"/>
                  </a:lnTo>
                  <a:lnTo>
                    <a:pt x="487873" y="83658"/>
                  </a:lnTo>
                  <a:lnTo>
                    <a:pt x="527571" y="65925"/>
                  </a:lnTo>
                  <a:lnTo>
                    <a:pt x="568117" y="50228"/>
                  </a:lnTo>
                  <a:lnTo>
                    <a:pt x="609406" y="36606"/>
                  </a:lnTo>
                  <a:lnTo>
                    <a:pt x="651333" y="25096"/>
                  </a:lnTo>
                  <a:lnTo>
                    <a:pt x="693789" y="15726"/>
                  </a:lnTo>
                  <a:lnTo>
                    <a:pt x="736666" y="8521"/>
                  </a:lnTo>
                  <a:lnTo>
                    <a:pt x="779853" y="3499"/>
                  </a:lnTo>
                  <a:lnTo>
                    <a:pt x="823240" y="673"/>
                  </a:lnTo>
                  <a:lnTo>
                    <a:pt x="855842" y="0"/>
                  </a:lnTo>
                  <a:lnTo>
                    <a:pt x="866713" y="51"/>
                  </a:lnTo>
                  <a:lnTo>
                    <a:pt x="910163" y="1633"/>
                  </a:lnTo>
                  <a:lnTo>
                    <a:pt x="953476" y="5417"/>
                  </a:lnTo>
                  <a:lnTo>
                    <a:pt x="996542" y="11391"/>
                  </a:lnTo>
                  <a:lnTo>
                    <a:pt x="1039249" y="19542"/>
                  </a:lnTo>
                  <a:lnTo>
                    <a:pt x="1081488" y="29847"/>
                  </a:lnTo>
                  <a:lnTo>
                    <a:pt x="1123151" y="42281"/>
                  </a:lnTo>
                  <a:lnTo>
                    <a:pt x="1164129" y="56811"/>
                  </a:lnTo>
                  <a:lnTo>
                    <a:pt x="1204318" y="73400"/>
                  </a:lnTo>
                  <a:lnTo>
                    <a:pt x="1243614" y="92006"/>
                  </a:lnTo>
                  <a:lnTo>
                    <a:pt x="1281917" y="112580"/>
                  </a:lnTo>
                  <a:lnTo>
                    <a:pt x="1319127" y="135069"/>
                  </a:lnTo>
                  <a:lnTo>
                    <a:pt x="1355148" y="159416"/>
                  </a:lnTo>
                  <a:lnTo>
                    <a:pt x="1389889" y="185558"/>
                  </a:lnTo>
                  <a:lnTo>
                    <a:pt x="1423260" y="213428"/>
                  </a:lnTo>
                  <a:lnTo>
                    <a:pt x="1455175" y="242954"/>
                  </a:lnTo>
                  <a:lnTo>
                    <a:pt x="1485552" y="274061"/>
                  </a:lnTo>
                  <a:lnTo>
                    <a:pt x="1514312" y="306667"/>
                  </a:lnTo>
                  <a:lnTo>
                    <a:pt x="1541383" y="340690"/>
                  </a:lnTo>
                  <a:lnTo>
                    <a:pt x="1566693" y="376041"/>
                  </a:lnTo>
                  <a:lnTo>
                    <a:pt x="1590179" y="412631"/>
                  </a:lnTo>
                  <a:lnTo>
                    <a:pt x="1611779" y="450364"/>
                  </a:lnTo>
                  <a:lnTo>
                    <a:pt x="1631438" y="489143"/>
                  </a:lnTo>
                  <a:lnTo>
                    <a:pt x="1649106" y="528870"/>
                  </a:lnTo>
                  <a:lnTo>
                    <a:pt x="1664737" y="569441"/>
                  </a:lnTo>
                  <a:lnTo>
                    <a:pt x="1678291" y="610753"/>
                  </a:lnTo>
                  <a:lnTo>
                    <a:pt x="1689733" y="652698"/>
                  </a:lnTo>
                  <a:lnTo>
                    <a:pt x="1699033" y="695170"/>
                  </a:lnTo>
                  <a:lnTo>
                    <a:pt x="1706168" y="738059"/>
                  </a:lnTo>
                  <a:lnTo>
                    <a:pt x="1711120" y="781254"/>
                  </a:lnTo>
                  <a:lnTo>
                    <a:pt x="1713874" y="824645"/>
                  </a:lnTo>
                  <a:lnTo>
                    <a:pt x="1714495" y="857248"/>
                  </a:lnTo>
                  <a:lnTo>
                    <a:pt x="857245" y="857248"/>
                  </a:lnTo>
                </a:path>
              </a:pathLst>
            </a:custGeom>
            <a:ln w="9524">
              <a:solidFill>
                <a:srgbClr val="FFFFFF"/>
              </a:solidFill>
            </a:ln>
          </p:spPr>
          <p:txBody>
            <a:bodyPr wrap="square" lIns="0" tIns="0" rIns="0" bIns="0" rtlCol="0"/>
            <a:lstStyle/>
            <a:p>
              <a:endParaRPr sz="1634"/>
            </a:p>
          </p:txBody>
        </p:sp>
      </p:grpSp>
      <p:sp>
        <p:nvSpPr>
          <p:cNvPr id="23" name="object 23"/>
          <p:cNvSpPr txBox="1"/>
          <p:nvPr/>
        </p:nvSpPr>
        <p:spPr>
          <a:xfrm>
            <a:off x="4704397" y="2410959"/>
            <a:ext cx="317543" cy="137379"/>
          </a:xfrm>
          <a:prstGeom prst="rect">
            <a:avLst/>
          </a:prstGeom>
        </p:spPr>
        <p:txBody>
          <a:bodyPr vert="horz" wrap="square" lIns="0" tIns="11526" rIns="0" bIns="0" rtlCol="0">
            <a:spAutoFit/>
          </a:bodyPr>
          <a:lstStyle/>
          <a:p>
            <a:pPr marL="11527">
              <a:spcBef>
                <a:spcPts val="91"/>
              </a:spcBef>
            </a:pPr>
            <a:r>
              <a:rPr sz="817" dirty="0">
                <a:solidFill>
                  <a:srgbClr val="FFFFFF"/>
                </a:solidFill>
                <a:latin typeface="Arial"/>
                <a:cs typeface="Arial"/>
              </a:rPr>
              <a:t>77.5%</a:t>
            </a:r>
            <a:endParaRPr sz="817">
              <a:latin typeface="Arial"/>
              <a:cs typeface="Arial"/>
            </a:endParaRPr>
          </a:p>
        </p:txBody>
      </p:sp>
      <p:pic>
        <p:nvPicPr>
          <p:cNvPr id="26" name="object 26"/>
          <p:cNvPicPr/>
          <p:nvPr/>
        </p:nvPicPr>
        <p:blipFill>
          <a:blip r:embed="rId2" cstate="print"/>
          <a:stretch>
            <a:fillRect/>
          </a:stretch>
        </p:blipFill>
        <p:spPr>
          <a:xfrm>
            <a:off x="6871126" y="4906543"/>
            <a:ext cx="103734" cy="103734"/>
          </a:xfrm>
          <a:prstGeom prst="rect">
            <a:avLst/>
          </a:prstGeom>
        </p:spPr>
      </p:pic>
      <p:pic>
        <p:nvPicPr>
          <p:cNvPr id="27" name="object 27"/>
          <p:cNvPicPr/>
          <p:nvPr/>
        </p:nvPicPr>
        <p:blipFill>
          <a:blip r:embed="rId3" cstate="print"/>
          <a:stretch>
            <a:fillRect/>
          </a:stretch>
        </p:blipFill>
        <p:spPr>
          <a:xfrm>
            <a:off x="6871126" y="5070790"/>
            <a:ext cx="103734" cy="103734"/>
          </a:xfrm>
          <a:prstGeom prst="rect">
            <a:avLst/>
          </a:prstGeom>
        </p:spPr>
      </p:pic>
      <p:pic>
        <p:nvPicPr>
          <p:cNvPr id="28" name="object 28"/>
          <p:cNvPicPr/>
          <p:nvPr/>
        </p:nvPicPr>
        <p:blipFill>
          <a:blip r:embed="rId4" cstate="print"/>
          <a:stretch>
            <a:fillRect/>
          </a:stretch>
        </p:blipFill>
        <p:spPr>
          <a:xfrm>
            <a:off x="6871126" y="5235036"/>
            <a:ext cx="103734" cy="103734"/>
          </a:xfrm>
          <a:prstGeom prst="rect">
            <a:avLst/>
          </a:prstGeom>
        </p:spPr>
      </p:pic>
      <p:pic>
        <p:nvPicPr>
          <p:cNvPr id="29" name="object 29"/>
          <p:cNvPicPr/>
          <p:nvPr/>
        </p:nvPicPr>
        <p:blipFill>
          <a:blip r:embed="rId5" cstate="print"/>
          <a:stretch>
            <a:fillRect/>
          </a:stretch>
        </p:blipFill>
        <p:spPr>
          <a:xfrm>
            <a:off x="6871126" y="5399282"/>
            <a:ext cx="103734" cy="103734"/>
          </a:xfrm>
          <a:prstGeom prst="rect">
            <a:avLst/>
          </a:prstGeom>
        </p:spPr>
      </p:pic>
      <p:pic>
        <p:nvPicPr>
          <p:cNvPr id="30" name="object 30"/>
          <p:cNvPicPr/>
          <p:nvPr/>
        </p:nvPicPr>
        <p:blipFill>
          <a:blip r:embed="rId6" cstate="print"/>
          <a:stretch>
            <a:fillRect/>
          </a:stretch>
        </p:blipFill>
        <p:spPr>
          <a:xfrm>
            <a:off x="6871126" y="5563528"/>
            <a:ext cx="103734" cy="103734"/>
          </a:xfrm>
          <a:prstGeom prst="rect">
            <a:avLst/>
          </a:prstGeom>
        </p:spPr>
      </p:pic>
      <p:pic>
        <p:nvPicPr>
          <p:cNvPr id="31" name="object 31"/>
          <p:cNvPicPr/>
          <p:nvPr/>
        </p:nvPicPr>
        <p:blipFill>
          <a:blip r:embed="rId7" cstate="print"/>
          <a:stretch>
            <a:fillRect/>
          </a:stretch>
        </p:blipFill>
        <p:spPr>
          <a:xfrm>
            <a:off x="6871126" y="5727775"/>
            <a:ext cx="103734" cy="103734"/>
          </a:xfrm>
          <a:prstGeom prst="rect">
            <a:avLst/>
          </a:prstGeom>
        </p:spPr>
      </p:pic>
      <p:pic>
        <p:nvPicPr>
          <p:cNvPr id="32" name="object 32"/>
          <p:cNvPicPr/>
          <p:nvPr/>
        </p:nvPicPr>
        <p:blipFill>
          <a:blip r:embed="rId8" cstate="print"/>
          <a:stretch>
            <a:fillRect/>
          </a:stretch>
        </p:blipFill>
        <p:spPr>
          <a:xfrm>
            <a:off x="6871126" y="5892021"/>
            <a:ext cx="103734" cy="103734"/>
          </a:xfrm>
          <a:prstGeom prst="rect">
            <a:avLst/>
          </a:prstGeom>
        </p:spPr>
      </p:pic>
      <p:sp>
        <p:nvSpPr>
          <p:cNvPr id="33" name="object 33"/>
          <p:cNvSpPr txBox="1"/>
          <p:nvPr/>
        </p:nvSpPr>
        <p:spPr>
          <a:xfrm>
            <a:off x="7006558" y="4839693"/>
            <a:ext cx="1482250" cy="1335990"/>
          </a:xfrm>
          <a:prstGeom prst="rect">
            <a:avLst/>
          </a:prstGeom>
        </p:spPr>
        <p:txBody>
          <a:bodyPr vert="horz" wrap="square" lIns="0" tIns="51291" rIns="0" bIns="0" rtlCol="0">
            <a:spAutoFit/>
          </a:bodyPr>
          <a:lstStyle/>
          <a:p>
            <a:pPr marL="11527">
              <a:spcBef>
                <a:spcPts val="404"/>
              </a:spcBef>
            </a:pPr>
            <a:r>
              <a:rPr sz="817" dirty="0">
                <a:solidFill>
                  <a:srgbClr val="212121"/>
                </a:solidFill>
                <a:latin typeface="Arial"/>
                <a:cs typeface="Arial"/>
              </a:rPr>
              <a:t>No</a:t>
            </a:r>
            <a:r>
              <a:rPr sz="817" spc="-45" dirty="0">
                <a:solidFill>
                  <a:srgbClr val="212121"/>
                </a:solidFill>
                <a:latin typeface="Arial"/>
                <a:cs typeface="Arial"/>
              </a:rPr>
              <a:t> </a:t>
            </a:r>
            <a:r>
              <a:rPr sz="817" dirty="0">
                <a:solidFill>
                  <a:srgbClr val="212121"/>
                </a:solidFill>
                <a:latin typeface="Arial"/>
                <a:cs typeface="Arial"/>
              </a:rPr>
              <a:t>time</a:t>
            </a:r>
            <a:endParaRPr sz="817">
              <a:latin typeface="Arial"/>
              <a:cs typeface="Arial"/>
            </a:endParaRPr>
          </a:p>
          <a:p>
            <a:pPr marL="11527" marR="168864">
              <a:lnSpc>
                <a:spcPct val="131900"/>
              </a:lnSpc>
            </a:pPr>
            <a:r>
              <a:rPr sz="817" dirty="0">
                <a:solidFill>
                  <a:srgbClr val="212121"/>
                </a:solidFill>
                <a:latin typeface="Arial"/>
                <a:cs typeface="Arial"/>
              </a:rPr>
              <a:t>I</a:t>
            </a:r>
            <a:r>
              <a:rPr sz="817" spc="-18" dirty="0">
                <a:solidFill>
                  <a:srgbClr val="212121"/>
                </a:solidFill>
                <a:latin typeface="Arial"/>
                <a:cs typeface="Arial"/>
              </a:rPr>
              <a:t> </a:t>
            </a:r>
            <a:r>
              <a:rPr sz="817" dirty="0">
                <a:solidFill>
                  <a:srgbClr val="212121"/>
                </a:solidFill>
                <a:latin typeface="Arial"/>
                <a:cs typeface="Arial"/>
              </a:rPr>
              <a:t>don't</a:t>
            </a:r>
            <a:r>
              <a:rPr sz="817" spc="-14" dirty="0">
                <a:solidFill>
                  <a:srgbClr val="212121"/>
                </a:solidFill>
                <a:latin typeface="Arial"/>
                <a:cs typeface="Arial"/>
              </a:rPr>
              <a:t> </a:t>
            </a:r>
            <a:r>
              <a:rPr sz="817" dirty="0">
                <a:solidFill>
                  <a:srgbClr val="212121"/>
                </a:solidFill>
                <a:latin typeface="Arial"/>
                <a:cs typeface="Arial"/>
              </a:rPr>
              <a:t>feel</a:t>
            </a:r>
            <a:r>
              <a:rPr sz="817" spc="-14" dirty="0">
                <a:solidFill>
                  <a:srgbClr val="212121"/>
                </a:solidFill>
                <a:latin typeface="Arial"/>
                <a:cs typeface="Arial"/>
              </a:rPr>
              <a:t> </a:t>
            </a:r>
            <a:r>
              <a:rPr sz="817" dirty="0">
                <a:solidFill>
                  <a:srgbClr val="212121"/>
                </a:solidFill>
                <a:latin typeface="Arial"/>
                <a:cs typeface="Arial"/>
              </a:rPr>
              <a:t>I</a:t>
            </a:r>
            <a:r>
              <a:rPr sz="817" spc="-18" dirty="0">
                <a:solidFill>
                  <a:srgbClr val="212121"/>
                </a:solidFill>
                <a:latin typeface="Arial"/>
                <a:cs typeface="Arial"/>
              </a:rPr>
              <a:t> </a:t>
            </a:r>
            <a:r>
              <a:rPr sz="817" dirty="0">
                <a:solidFill>
                  <a:srgbClr val="212121"/>
                </a:solidFill>
                <a:latin typeface="Arial"/>
                <a:cs typeface="Arial"/>
              </a:rPr>
              <a:t>could</a:t>
            </a:r>
            <a:r>
              <a:rPr sz="817" spc="-14" dirty="0">
                <a:solidFill>
                  <a:srgbClr val="212121"/>
                </a:solidFill>
                <a:latin typeface="Arial"/>
                <a:cs typeface="Arial"/>
              </a:rPr>
              <a:t> </a:t>
            </a:r>
            <a:r>
              <a:rPr sz="817" dirty="0">
                <a:solidFill>
                  <a:srgbClr val="212121"/>
                </a:solidFill>
                <a:latin typeface="Arial"/>
                <a:cs typeface="Arial"/>
              </a:rPr>
              <a:t>add</a:t>
            </a:r>
            <a:r>
              <a:rPr sz="817" spc="-14" dirty="0">
                <a:solidFill>
                  <a:srgbClr val="212121"/>
                </a:solidFill>
                <a:latin typeface="Arial"/>
                <a:cs typeface="Arial"/>
              </a:rPr>
              <a:t> </a:t>
            </a:r>
            <a:r>
              <a:rPr sz="817" dirty="0">
                <a:solidFill>
                  <a:srgbClr val="212121"/>
                </a:solidFill>
                <a:latin typeface="Arial"/>
                <a:cs typeface="Arial"/>
              </a:rPr>
              <a:t>much </a:t>
            </a:r>
            <a:r>
              <a:rPr sz="817" spc="-213" dirty="0">
                <a:solidFill>
                  <a:srgbClr val="212121"/>
                </a:solidFill>
                <a:latin typeface="Arial"/>
                <a:cs typeface="Arial"/>
              </a:rPr>
              <a:t> </a:t>
            </a:r>
            <a:r>
              <a:rPr sz="817" dirty="0">
                <a:solidFill>
                  <a:srgbClr val="212121"/>
                </a:solidFill>
                <a:latin typeface="Arial"/>
                <a:cs typeface="Arial"/>
              </a:rPr>
              <a:t>I'm</a:t>
            </a:r>
            <a:r>
              <a:rPr sz="817" spc="36" dirty="0">
                <a:solidFill>
                  <a:srgbClr val="212121"/>
                </a:solidFill>
                <a:latin typeface="Arial"/>
                <a:cs typeface="Arial"/>
              </a:rPr>
              <a:t> </a:t>
            </a:r>
            <a:r>
              <a:rPr sz="817" dirty="0">
                <a:solidFill>
                  <a:srgbClr val="212121"/>
                </a:solidFill>
                <a:latin typeface="Arial"/>
                <a:cs typeface="Arial"/>
              </a:rPr>
              <a:t>not</a:t>
            </a:r>
            <a:r>
              <a:rPr sz="817" spc="36" dirty="0">
                <a:solidFill>
                  <a:srgbClr val="212121"/>
                </a:solidFill>
                <a:latin typeface="Arial"/>
                <a:cs typeface="Arial"/>
              </a:rPr>
              <a:t> </a:t>
            </a:r>
            <a:r>
              <a:rPr sz="817" dirty="0">
                <a:solidFill>
                  <a:srgbClr val="212121"/>
                </a:solidFill>
                <a:latin typeface="Arial"/>
                <a:cs typeface="Arial"/>
              </a:rPr>
              <a:t>a</a:t>
            </a:r>
            <a:r>
              <a:rPr sz="817" spc="41" dirty="0">
                <a:solidFill>
                  <a:srgbClr val="212121"/>
                </a:solidFill>
                <a:latin typeface="Arial"/>
                <a:cs typeface="Arial"/>
              </a:rPr>
              <a:t> </a:t>
            </a:r>
            <a:r>
              <a:rPr sz="817" dirty="0">
                <a:solidFill>
                  <a:srgbClr val="212121"/>
                </a:solidFill>
                <a:latin typeface="Arial"/>
                <a:cs typeface="Arial"/>
              </a:rPr>
              <a:t>committee</a:t>
            </a:r>
            <a:r>
              <a:rPr sz="817" spc="36" dirty="0">
                <a:solidFill>
                  <a:srgbClr val="212121"/>
                </a:solidFill>
                <a:latin typeface="Arial"/>
                <a:cs typeface="Arial"/>
              </a:rPr>
              <a:t> </a:t>
            </a:r>
            <a:r>
              <a:rPr sz="817" dirty="0">
                <a:solidFill>
                  <a:srgbClr val="212121"/>
                </a:solidFill>
                <a:latin typeface="Arial"/>
                <a:cs typeface="Arial"/>
              </a:rPr>
              <a:t>person </a:t>
            </a:r>
            <a:r>
              <a:rPr sz="817" spc="-213" dirty="0">
                <a:solidFill>
                  <a:srgbClr val="212121"/>
                </a:solidFill>
                <a:latin typeface="Arial"/>
                <a:cs typeface="Arial"/>
              </a:rPr>
              <a:t> </a:t>
            </a:r>
            <a:r>
              <a:rPr sz="817" dirty="0">
                <a:solidFill>
                  <a:srgbClr val="212121"/>
                </a:solidFill>
                <a:latin typeface="Arial"/>
                <a:cs typeface="Arial"/>
              </a:rPr>
              <a:t>I</a:t>
            </a:r>
            <a:r>
              <a:rPr sz="817" spc="-18" dirty="0">
                <a:solidFill>
                  <a:srgbClr val="212121"/>
                </a:solidFill>
                <a:latin typeface="Arial"/>
                <a:cs typeface="Arial"/>
              </a:rPr>
              <a:t> </a:t>
            </a:r>
            <a:r>
              <a:rPr sz="817" dirty="0">
                <a:solidFill>
                  <a:srgbClr val="212121"/>
                </a:solidFill>
                <a:latin typeface="Arial"/>
                <a:cs typeface="Arial"/>
              </a:rPr>
              <a:t>am</a:t>
            </a:r>
            <a:r>
              <a:rPr sz="817" spc="-14" dirty="0">
                <a:solidFill>
                  <a:srgbClr val="212121"/>
                </a:solidFill>
                <a:latin typeface="Arial"/>
                <a:cs typeface="Arial"/>
              </a:rPr>
              <a:t> </a:t>
            </a:r>
            <a:r>
              <a:rPr sz="817" dirty="0">
                <a:solidFill>
                  <a:srgbClr val="212121"/>
                </a:solidFill>
                <a:latin typeface="Arial"/>
                <a:cs typeface="Arial"/>
              </a:rPr>
              <a:t>a</a:t>
            </a:r>
            <a:r>
              <a:rPr sz="817" spc="-14" dirty="0">
                <a:solidFill>
                  <a:srgbClr val="212121"/>
                </a:solidFill>
                <a:latin typeface="Arial"/>
                <a:cs typeface="Arial"/>
              </a:rPr>
              <a:t> </a:t>
            </a:r>
            <a:r>
              <a:rPr sz="817" dirty="0">
                <a:solidFill>
                  <a:srgbClr val="212121"/>
                </a:solidFill>
                <a:latin typeface="Arial"/>
                <a:cs typeface="Arial"/>
              </a:rPr>
              <a:t>Committee</a:t>
            </a:r>
            <a:r>
              <a:rPr sz="817" spc="-14" dirty="0">
                <a:solidFill>
                  <a:srgbClr val="212121"/>
                </a:solidFill>
                <a:latin typeface="Arial"/>
                <a:cs typeface="Arial"/>
              </a:rPr>
              <a:t> </a:t>
            </a:r>
            <a:r>
              <a:rPr sz="817" dirty="0">
                <a:solidFill>
                  <a:srgbClr val="212121"/>
                </a:solidFill>
                <a:latin typeface="Arial"/>
                <a:cs typeface="Arial"/>
              </a:rPr>
              <a:t>Member</a:t>
            </a:r>
            <a:endParaRPr sz="817">
              <a:latin typeface="Arial"/>
              <a:cs typeface="Arial"/>
            </a:endParaRPr>
          </a:p>
          <a:p>
            <a:pPr marL="11527" marR="4611">
              <a:lnSpc>
                <a:spcPct val="131900"/>
              </a:lnSpc>
            </a:pPr>
            <a:r>
              <a:rPr sz="817" dirty="0">
                <a:solidFill>
                  <a:srgbClr val="212121"/>
                </a:solidFill>
                <a:latin typeface="Arial"/>
                <a:cs typeface="Arial"/>
              </a:rPr>
              <a:t>Already</a:t>
            </a:r>
            <a:r>
              <a:rPr sz="817" spc="-18" dirty="0">
                <a:solidFill>
                  <a:srgbClr val="212121"/>
                </a:solidFill>
                <a:latin typeface="Arial"/>
                <a:cs typeface="Arial"/>
              </a:rPr>
              <a:t> </a:t>
            </a:r>
            <a:r>
              <a:rPr sz="817" dirty="0">
                <a:solidFill>
                  <a:srgbClr val="212121"/>
                </a:solidFill>
                <a:latin typeface="Arial"/>
                <a:cs typeface="Arial"/>
              </a:rPr>
              <a:t>on</a:t>
            </a:r>
            <a:r>
              <a:rPr sz="817" spc="-18" dirty="0">
                <a:solidFill>
                  <a:srgbClr val="212121"/>
                </a:solidFill>
                <a:latin typeface="Arial"/>
                <a:cs typeface="Arial"/>
              </a:rPr>
              <a:t> </a:t>
            </a:r>
            <a:r>
              <a:rPr sz="817" dirty="0">
                <a:solidFill>
                  <a:srgbClr val="212121"/>
                </a:solidFill>
                <a:latin typeface="Arial"/>
                <a:cs typeface="Arial"/>
              </a:rPr>
              <a:t>the</a:t>
            </a:r>
            <a:r>
              <a:rPr sz="817" spc="-18" dirty="0">
                <a:solidFill>
                  <a:srgbClr val="212121"/>
                </a:solidFill>
                <a:latin typeface="Arial"/>
                <a:cs typeface="Arial"/>
              </a:rPr>
              <a:t> </a:t>
            </a:r>
            <a:r>
              <a:rPr sz="817" dirty="0">
                <a:solidFill>
                  <a:srgbClr val="212121"/>
                </a:solidFill>
                <a:latin typeface="Arial"/>
                <a:cs typeface="Arial"/>
              </a:rPr>
              <a:t>come</a:t>
            </a:r>
            <a:r>
              <a:rPr sz="817" spc="-18" dirty="0">
                <a:solidFill>
                  <a:srgbClr val="212121"/>
                </a:solidFill>
                <a:latin typeface="Arial"/>
                <a:cs typeface="Arial"/>
              </a:rPr>
              <a:t> </a:t>
            </a:r>
            <a:r>
              <a:rPr sz="817" dirty="0">
                <a:solidFill>
                  <a:srgbClr val="212121"/>
                </a:solidFill>
                <a:latin typeface="Arial"/>
                <a:cs typeface="Arial"/>
              </a:rPr>
              <a:t>of</a:t>
            </a:r>
            <a:r>
              <a:rPr sz="817" spc="-18" dirty="0">
                <a:solidFill>
                  <a:srgbClr val="212121"/>
                </a:solidFill>
                <a:latin typeface="Arial"/>
                <a:cs typeface="Arial"/>
              </a:rPr>
              <a:t> </a:t>
            </a:r>
            <a:r>
              <a:rPr sz="817" dirty="0">
                <a:solidFill>
                  <a:srgbClr val="212121"/>
                </a:solidFill>
                <a:latin typeface="Arial"/>
                <a:cs typeface="Arial"/>
              </a:rPr>
              <a:t>anoth… </a:t>
            </a:r>
            <a:r>
              <a:rPr sz="817" spc="-218" dirty="0">
                <a:solidFill>
                  <a:srgbClr val="212121"/>
                </a:solidFill>
                <a:latin typeface="Arial"/>
                <a:cs typeface="Arial"/>
              </a:rPr>
              <a:t> </a:t>
            </a:r>
            <a:r>
              <a:rPr sz="817" dirty="0">
                <a:solidFill>
                  <a:srgbClr val="212121"/>
                </a:solidFill>
                <a:latin typeface="Arial"/>
                <a:cs typeface="Arial"/>
              </a:rPr>
              <a:t>New</a:t>
            </a:r>
            <a:r>
              <a:rPr sz="817" spc="-5" dirty="0">
                <a:solidFill>
                  <a:srgbClr val="212121"/>
                </a:solidFill>
                <a:latin typeface="Arial"/>
                <a:cs typeface="Arial"/>
              </a:rPr>
              <a:t> </a:t>
            </a:r>
            <a:r>
              <a:rPr sz="817" dirty="0">
                <a:solidFill>
                  <a:srgbClr val="212121"/>
                </a:solidFill>
                <a:latin typeface="Arial"/>
                <a:cs typeface="Arial"/>
              </a:rPr>
              <a:t>member</a:t>
            </a:r>
            <a:endParaRPr sz="817">
              <a:latin typeface="Arial"/>
              <a:cs typeface="Arial"/>
            </a:endParaRPr>
          </a:p>
          <a:p>
            <a:pPr marL="11527">
              <a:spcBef>
                <a:spcPts val="313"/>
              </a:spcBef>
            </a:pPr>
            <a:r>
              <a:rPr sz="817" dirty="0">
                <a:solidFill>
                  <a:srgbClr val="212121"/>
                </a:solidFill>
                <a:latin typeface="Arial"/>
                <a:cs typeface="Arial"/>
              </a:rPr>
              <a:t>I</a:t>
            </a:r>
            <a:r>
              <a:rPr sz="817" spc="-18" dirty="0">
                <a:solidFill>
                  <a:srgbClr val="212121"/>
                </a:solidFill>
                <a:latin typeface="Arial"/>
                <a:cs typeface="Arial"/>
              </a:rPr>
              <a:t> </a:t>
            </a:r>
            <a:r>
              <a:rPr sz="817" dirty="0">
                <a:solidFill>
                  <a:srgbClr val="212121"/>
                </a:solidFill>
                <a:latin typeface="Arial"/>
                <a:cs typeface="Arial"/>
              </a:rPr>
              <a:t>am</a:t>
            </a:r>
            <a:r>
              <a:rPr sz="817" spc="-18" dirty="0">
                <a:solidFill>
                  <a:srgbClr val="212121"/>
                </a:solidFill>
                <a:latin typeface="Arial"/>
                <a:cs typeface="Arial"/>
              </a:rPr>
              <a:t> </a:t>
            </a:r>
            <a:r>
              <a:rPr sz="817" dirty="0">
                <a:solidFill>
                  <a:srgbClr val="212121"/>
                </a:solidFill>
                <a:latin typeface="Arial"/>
                <a:cs typeface="Arial"/>
              </a:rPr>
              <a:t>a</a:t>
            </a:r>
            <a:r>
              <a:rPr sz="817" spc="-18" dirty="0">
                <a:solidFill>
                  <a:srgbClr val="212121"/>
                </a:solidFill>
                <a:latin typeface="Arial"/>
                <a:cs typeface="Arial"/>
              </a:rPr>
              <a:t> </a:t>
            </a:r>
            <a:r>
              <a:rPr sz="817" dirty="0">
                <a:solidFill>
                  <a:srgbClr val="212121"/>
                </a:solidFill>
                <a:latin typeface="Arial"/>
                <a:cs typeface="Arial"/>
              </a:rPr>
              <a:t>new</a:t>
            </a:r>
            <a:r>
              <a:rPr sz="817" spc="-18" dirty="0">
                <a:solidFill>
                  <a:srgbClr val="212121"/>
                </a:solidFill>
                <a:latin typeface="Arial"/>
                <a:cs typeface="Arial"/>
              </a:rPr>
              <a:t> </a:t>
            </a:r>
            <a:r>
              <a:rPr sz="817" dirty="0">
                <a:solidFill>
                  <a:srgbClr val="212121"/>
                </a:solidFill>
                <a:latin typeface="Arial"/>
                <a:cs typeface="Arial"/>
              </a:rPr>
              <a:t>member</a:t>
            </a:r>
            <a:endParaRPr sz="817">
              <a:latin typeface="Arial"/>
              <a:cs typeface="Arial"/>
            </a:endParaRPr>
          </a:p>
          <a:p>
            <a:pPr marL="11527">
              <a:spcBef>
                <a:spcPts val="313"/>
              </a:spcBef>
            </a:pPr>
            <a:r>
              <a:rPr sz="817" dirty="0">
                <a:solidFill>
                  <a:srgbClr val="212121"/>
                </a:solidFill>
                <a:latin typeface="Arial"/>
                <a:cs typeface="Arial"/>
              </a:rPr>
              <a:t>I</a:t>
            </a:r>
            <a:r>
              <a:rPr sz="817" spc="-18" dirty="0">
                <a:solidFill>
                  <a:srgbClr val="212121"/>
                </a:solidFill>
                <a:latin typeface="Arial"/>
                <a:cs typeface="Arial"/>
              </a:rPr>
              <a:t> </a:t>
            </a:r>
            <a:r>
              <a:rPr sz="817" dirty="0">
                <a:solidFill>
                  <a:srgbClr val="212121"/>
                </a:solidFill>
                <a:latin typeface="Arial"/>
                <a:cs typeface="Arial"/>
              </a:rPr>
              <a:t>have</a:t>
            </a:r>
            <a:r>
              <a:rPr sz="817" spc="-14" dirty="0">
                <a:solidFill>
                  <a:srgbClr val="212121"/>
                </a:solidFill>
                <a:latin typeface="Arial"/>
                <a:cs typeface="Arial"/>
              </a:rPr>
              <a:t> </a:t>
            </a:r>
            <a:r>
              <a:rPr sz="817" dirty="0">
                <a:solidFill>
                  <a:srgbClr val="212121"/>
                </a:solidFill>
                <a:latin typeface="Arial"/>
                <a:cs typeface="Arial"/>
              </a:rPr>
              <a:t>been</a:t>
            </a:r>
            <a:r>
              <a:rPr sz="817" spc="-14" dirty="0">
                <a:solidFill>
                  <a:srgbClr val="212121"/>
                </a:solidFill>
                <a:latin typeface="Arial"/>
                <a:cs typeface="Arial"/>
              </a:rPr>
              <a:t> </a:t>
            </a:r>
            <a:r>
              <a:rPr sz="817" dirty="0">
                <a:solidFill>
                  <a:srgbClr val="212121"/>
                </a:solidFill>
                <a:latin typeface="Arial"/>
                <a:cs typeface="Arial"/>
              </a:rPr>
              <a:t>in</a:t>
            </a:r>
            <a:r>
              <a:rPr sz="817" spc="-14" dirty="0">
                <a:solidFill>
                  <a:srgbClr val="212121"/>
                </a:solidFill>
                <a:latin typeface="Arial"/>
                <a:cs typeface="Arial"/>
              </a:rPr>
              <a:t> </a:t>
            </a:r>
            <a:r>
              <a:rPr sz="817" dirty="0">
                <a:solidFill>
                  <a:srgbClr val="212121"/>
                </a:solidFill>
                <a:latin typeface="Arial"/>
                <a:cs typeface="Arial"/>
              </a:rPr>
              <a:t>the</a:t>
            </a:r>
            <a:r>
              <a:rPr sz="817" spc="-18" dirty="0">
                <a:solidFill>
                  <a:srgbClr val="212121"/>
                </a:solidFill>
                <a:latin typeface="Arial"/>
                <a:cs typeface="Arial"/>
              </a:rPr>
              <a:t> </a:t>
            </a:r>
            <a:r>
              <a:rPr sz="817" dirty="0">
                <a:solidFill>
                  <a:srgbClr val="212121"/>
                </a:solidFill>
                <a:latin typeface="Arial"/>
                <a:cs typeface="Arial"/>
              </a:rPr>
              <a:t>past</a:t>
            </a:r>
            <a:endParaRPr sz="817">
              <a:latin typeface="Arial"/>
              <a:cs typeface="Arial"/>
            </a:endParaRPr>
          </a:p>
        </p:txBody>
      </p:sp>
      <p:pic>
        <p:nvPicPr>
          <p:cNvPr id="35" name="object 35"/>
          <p:cNvPicPr/>
          <p:nvPr/>
        </p:nvPicPr>
        <p:blipFill>
          <a:blip r:embed="rId9" cstate="print"/>
          <a:stretch>
            <a:fillRect/>
          </a:stretch>
        </p:blipFill>
        <p:spPr>
          <a:xfrm>
            <a:off x="6871126" y="6056269"/>
            <a:ext cx="103734" cy="103733"/>
          </a:xfrm>
          <a:prstGeom prst="rect">
            <a:avLst/>
          </a:prstGeom>
        </p:spPr>
      </p:pic>
      <p:grpSp>
        <p:nvGrpSpPr>
          <p:cNvPr id="38" name="object 38"/>
          <p:cNvGrpSpPr/>
          <p:nvPr/>
        </p:nvGrpSpPr>
        <p:grpSpPr>
          <a:xfrm>
            <a:off x="4485237" y="4906545"/>
            <a:ext cx="1556015" cy="1235493"/>
            <a:chOff x="3565527" y="4860922"/>
            <a:chExt cx="1714498" cy="1361330"/>
          </a:xfrm>
        </p:grpSpPr>
        <p:sp>
          <p:nvSpPr>
            <p:cNvPr id="40" name="object 40"/>
            <p:cNvSpPr/>
            <p:nvPr/>
          </p:nvSpPr>
          <p:spPr>
            <a:xfrm>
              <a:off x="4422775" y="5584069"/>
              <a:ext cx="857250" cy="134620"/>
            </a:xfrm>
            <a:custGeom>
              <a:avLst/>
              <a:gdLst/>
              <a:ahLst/>
              <a:cxnLst/>
              <a:rect l="l" t="t" r="r" b="b"/>
              <a:pathLst>
                <a:path w="857250" h="134620">
                  <a:moveTo>
                    <a:pt x="857249" y="134103"/>
                  </a:moveTo>
                  <a:lnTo>
                    <a:pt x="0" y="134103"/>
                  </a:lnTo>
                  <a:lnTo>
                    <a:pt x="846695" y="0"/>
                  </a:lnTo>
                  <a:lnTo>
                    <a:pt x="851313" y="33370"/>
                  </a:lnTo>
                  <a:lnTo>
                    <a:pt x="854611" y="66844"/>
                  </a:lnTo>
                  <a:lnTo>
                    <a:pt x="856590" y="100421"/>
                  </a:lnTo>
                  <a:lnTo>
                    <a:pt x="857249" y="134103"/>
                  </a:lnTo>
                  <a:close/>
                </a:path>
              </a:pathLst>
            </a:custGeom>
            <a:solidFill>
              <a:srgbClr val="329161"/>
            </a:solidFill>
          </p:spPr>
          <p:txBody>
            <a:bodyPr wrap="square" lIns="0" tIns="0" rIns="0" bIns="0" rtlCol="0"/>
            <a:lstStyle/>
            <a:p>
              <a:endParaRPr sz="1634"/>
            </a:p>
          </p:txBody>
        </p:sp>
        <p:sp>
          <p:nvSpPr>
            <p:cNvPr id="41" name="object 41"/>
            <p:cNvSpPr/>
            <p:nvPr/>
          </p:nvSpPr>
          <p:spPr>
            <a:xfrm>
              <a:off x="4422775" y="5584069"/>
              <a:ext cx="857250" cy="134620"/>
            </a:xfrm>
            <a:custGeom>
              <a:avLst/>
              <a:gdLst/>
              <a:ahLst/>
              <a:cxnLst/>
              <a:rect l="l" t="t" r="r" b="b"/>
              <a:pathLst>
                <a:path w="857250" h="134620">
                  <a:moveTo>
                    <a:pt x="0" y="134103"/>
                  </a:moveTo>
                  <a:lnTo>
                    <a:pt x="846695" y="0"/>
                  </a:lnTo>
                  <a:lnTo>
                    <a:pt x="851313" y="33370"/>
                  </a:lnTo>
                  <a:lnTo>
                    <a:pt x="854611" y="66844"/>
                  </a:lnTo>
                  <a:lnTo>
                    <a:pt x="856590" y="100421"/>
                  </a:lnTo>
                  <a:lnTo>
                    <a:pt x="857249" y="134103"/>
                  </a:lnTo>
                  <a:lnTo>
                    <a:pt x="0" y="134103"/>
                  </a:lnTo>
                </a:path>
              </a:pathLst>
            </a:custGeom>
            <a:ln w="9524">
              <a:solidFill>
                <a:srgbClr val="FFFFFF"/>
              </a:solidFill>
            </a:ln>
          </p:spPr>
          <p:txBody>
            <a:bodyPr wrap="square" lIns="0" tIns="0" rIns="0" bIns="0" rtlCol="0"/>
            <a:lstStyle/>
            <a:p>
              <a:endParaRPr sz="1634"/>
            </a:p>
          </p:txBody>
        </p:sp>
        <p:sp>
          <p:nvSpPr>
            <p:cNvPr id="42" name="object 42"/>
            <p:cNvSpPr/>
            <p:nvPr/>
          </p:nvSpPr>
          <p:spPr>
            <a:xfrm>
              <a:off x="4422775" y="5453267"/>
              <a:ext cx="847090" cy="265430"/>
            </a:xfrm>
            <a:custGeom>
              <a:avLst/>
              <a:gdLst/>
              <a:ahLst/>
              <a:cxnLst/>
              <a:rect l="l" t="t" r="r" b="b"/>
              <a:pathLst>
                <a:path w="847089" h="265429">
                  <a:moveTo>
                    <a:pt x="0" y="264904"/>
                  </a:moveTo>
                  <a:lnTo>
                    <a:pt x="815293" y="0"/>
                  </a:lnTo>
                  <a:lnTo>
                    <a:pt x="825074" y="32236"/>
                  </a:lnTo>
                  <a:lnTo>
                    <a:pt x="833568" y="64782"/>
                  </a:lnTo>
                  <a:lnTo>
                    <a:pt x="840775" y="97637"/>
                  </a:lnTo>
                  <a:lnTo>
                    <a:pt x="846695" y="130801"/>
                  </a:lnTo>
                  <a:lnTo>
                    <a:pt x="0" y="264904"/>
                  </a:lnTo>
                  <a:close/>
                </a:path>
              </a:pathLst>
            </a:custGeom>
            <a:solidFill>
              <a:srgbClr val="650F66"/>
            </a:solidFill>
          </p:spPr>
          <p:txBody>
            <a:bodyPr wrap="square" lIns="0" tIns="0" rIns="0" bIns="0" rtlCol="0"/>
            <a:lstStyle/>
            <a:p>
              <a:endParaRPr sz="1634"/>
            </a:p>
          </p:txBody>
        </p:sp>
        <p:sp>
          <p:nvSpPr>
            <p:cNvPr id="43" name="object 43"/>
            <p:cNvSpPr/>
            <p:nvPr/>
          </p:nvSpPr>
          <p:spPr>
            <a:xfrm>
              <a:off x="4422775" y="5453267"/>
              <a:ext cx="847090" cy="265430"/>
            </a:xfrm>
            <a:custGeom>
              <a:avLst/>
              <a:gdLst/>
              <a:ahLst/>
              <a:cxnLst/>
              <a:rect l="l" t="t" r="r" b="b"/>
              <a:pathLst>
                <a:path w="847089" h="265429">
                  <a:moveTo>
                    <a:pt x="0" y="264904"/>
                  </a:moveTo>
                  <a:lnTo>
                    <a:pt x="815293" y="0"/>
                  </a:lnTo>
                  <a:lnTo>
                    <a:pt x="825074" y="32236"/>
                  </a:lnTo>
                  <a:lnTo>
                    <a:pt x="833568" y="64782"/>
                  </a:lnTo>
                  <a:lnTo>
                    <a:pt x="840775" y="97637"/>
                  </a:lnTo>
                  <a:lnTo>
                    <a:pt x="846695" y="130801"/>
                  </a:lnTo>
                  <a:lnTo>
                    <a:pt x="0" y="264904"/>
                  </a:lnTo>
                </a:path>
              </a:pathLst>
            </a:custGeom>
            <a:ln w="9524">
              <a:solidFill>
                <a:srgbClr val="FFFFFF"/>
              </a:solidFill>
            </a:ln>
          </p:spPr>
          <p:txBody>
            <a:bodyPr wrap="square" lIns="0" tIns="0" rIns="0" bIns="0" rtlCol="0"/>
            <a:lstStyle/>
            <a:p>
              <a:endParaRPr sz="1634"/>
            </a:p>
          </p:txBody>
        </p:sp>
        <p:sp>
          <p:nvSpPr>
            <p:cNvPr id="44" name="object 44"/>
            <p:cNvSpPr/>
            <p:nvPr/>
          </p:nvSpPr>
          <p:spPr>
            <a:xfrm>
              <a:off x="4422775" y="5328989"/>
              <a:ext cx="815340" cy="389255"/>
            </a:xfrm>
            <a:custGeom>
              <a:avLst/>
              <a:gdLst/>
              <a:ahLst/>
              <a:cxnLst/>
              <a:rect l="l" t="t" r="r" b="b"/>
              <a:pathLst>
                <a:path w="815339" h="389254">
                  <a:moveTo>
                    <a:pt x="0" y="389183"/>
                  </a:moveTo>
                  <a:lnTo>
                    <a:pt x="763815" y="0"/>
                  </a:lnTo>
                  <a:lnTo>
                    <a:pt x="778518" y="30309"/>
                  </a:lnTo>
                  <a:lnTo>
                    <a:pt x="791999" y="61126"/>
                  </a:lnTo>
                  <a:lnTo>
                    <a:pt x="804257" y="92449"/>
                  </a:lnTo>
                  <a:lnTo>
                    <a:pt x="815293" y="124278"/>
                  </a:lnTo>
                  <a:lnTo>
                    <a:pt x="0" y="389183"/>
                  </a:lnTo>
                  <a:close/>
                </a:path>
              </a:pathLst>
            </a:custGeom>
            <a:solidFill>
              <a:srgbClr val="8B0707"/>
            </a:solidFill>
          </p:spPr>
          <p:txBody>
            <a:bodyPr wrap="square" lIns="0" tIns="0" rIns="0" bIns="0" rtlCol="0"/>
            <a:lstStyle/>
            <a:p>
              <a:endParaRPr sz="1634"/>
            </a:p>
          </p:txBody>
        </p:sp>
        <p:sp>
          <p:nvSpPr>
            <p:cNvPr id="45" name="object 45"/>
            <p:cNvSpPr/>
            <p:nvPr/>
          </p:nvSpPr>
          <p:spPr>
            <a:xfrm>
              <a:off x="4422775" y="5328989"/>
              <a:ext cx="815340" cy="389255"/>
            </a:xfrm>
            <a:custGeom>
              <a:avLst/>
              <a:gdLst/>
              <a:ahLst/>
              <a:cxnLst/>
              <a:rect l="l" t="t" r="r" b="b"/>
              <a:pathLst>
                <a:path w="815339" h="389254">
                  <a:moveTo>
                    <a:pt x="0" y="389183"/>
                  </a:moveTo>
                  <a:lnTo>
                    <a:pt x="763815" y="0"/>
                  </a:lnTo>
                  <a:lnTo>
                    <a:pt x="778518" y="30309"/>
                  </a:lnTo>
                  <a:lnTo>
                    <a:pt x="791999" y="61126"/>
                  </a:lnTo>
                  <a:lnTo>
                    <a:pt x="804257" y="92449"/>
                  </a:lnTo>
                  <a:lnTo>
                    <a:pt x="815293" y="124278"/>
                  </a:lnTo>
                  <a:lnTo>
                    <a:pt x="0" y="389183"/>
                  </a:lnTo>
                </a:path>
              </a:pathLst>
            </a:custGeom>
            <a:ln w="9524">
              <a:solidFill>
                <a:srgbClr val="FFFFFF"/>
              </a:solidFill>
            </a:ln>
          </p:spPr>
          <p:txBody>
            <a:bodyPr wrap="square" lIns="0" tIns="0" rIns="0" bIns="0" rtlCol="0"/>
            <a:lstStyle/>
            <a:p>
              <a:endParaRPr sz="1634"/>
            </a:p>
          </p:txBody>
        </p:sp>
        <p:sp>
          <p:nvSpPr>
            <p:cNvPr id="46" name="object 46"/>
            <p:cNvSpPr/>
            <p:nvPr/>
          </p:nvSpPr>
          <p:spPr>
            <a:xfrm>
              <a:off x="4422775" y="5214293"/>
              <a:ext cx="763905" cy="504190"/>
            </a:xfrm>
            <a:custGeom>
              <a:avLst/>
              <a:gdLst/>
              <a:ahLst/>
              <a:cxnLst/>
              <a:rect l="l" t="t" r="r" b="b"/>
              <a:pathLst>
                <a:path w="763904" h="504189">
                  <a:moveTo>
                    <a:pt x="0" y="503878"/>
                  </a:moveTo>
                  <a:lnTo>
                    <a:pt x="693529" y="0"/>
                  </a:lnTo>
                  <a:lnTo>
                    <a:pt x="712793" y="27636"/>
                  </a:lnTo>
                  <a:lnTo>
                    <a:pt x="730929" y="55964"/>
                  </a:lnTo>
                  <a:lnTo>
                    <a:pt x="747936" y="84984"/>
                  </a:lnTo>
                  <a:lnTo>
                    <a:pt x="763815" y="114695"/>
                  </a:lnTo>
                  <a:lnTo>
                    <a:pt x="0" y="503878"/>
                  </a:lnTo>
                  <a:close/>
                </a:path>
              </a:pathLst>
            </a:custGeom>
            <a:solidFill>
              <a:srgbClr val="E67300"/>
            </a:solidFill>
          </p:spPr>
          <p:txBody>
            <a:bodyPr wrap="square" lIns="0" tIns="0" rIns="0" bIns="0" rtlCol="0"/>
            <a:lstStyle/>
            <a:p>
              <a:endParaRPr sz="1634"/>
            </a:p>
          </p:txBody>
        </p:sp>
        <p:sp>
          <p:nvSpPr>
            <p:cNvPr id="47" name="object 47"/>
            <p:cNvSpPr/>
            <p:nvPr/>
          </p:nvSpPr>
          <p:spPr>
            <a:xfrm>
              <a:off x="4422775" y="5214293"/>
              <a:ext cx="763905" cy="504190"/>
            </a:xfrm>
            <a:custGeom>
              <a:avLst/>
              <a:gdLst/>
              <a:ahLst/>
              <a:cxnLst/>
              <a:rect l="l" t="t" r="r" b="b"/>
              <a:pathLst>
                <a:path w="763904" h="504189">
                  <a:moveTo>
                    <a:pt x="0" y="503878"/>
                  </a:moveTo>
                  <a:lnTo>
                    <a:pt x="693529" y="0"/>
                  </a:lnTo>
                  <a:lnTo>
                    <a:pt x="712793" y="27636"/>
                  </a:lnTo>
                  <a:lnTo>
                    <a:pt x="730929" y="55964"/>
                  </a:lnTo>
                  <a:lnTo>
                    <a:pt x="747936" y="84984"/>
                  </a:lnTo>
                  <a:lnTo>
                    <a:pt x="763815" y="114695"/>
                  </a:lnTo>
                  <a:lnTo>
                    <a:pt x="0" y="503878"/>
                  </a:lnTo>
                </a:path>
              </a:pathLst>
            </a:custGeom>
            <a:ln w="9524">
              <a:solidFill>
                <a:srgbClr val="FFFFFF"/>
              </a:solidFill>
            </a:ln>
          </p:spPr>
          <p:txBody>
            <a:bodyPr wrap="square" lIns="0" tIns="0" rIns="0" bIns="0" rtlCol="0"/>
            <a:lstStyle/>
            <a:p>
              <a:endParaRPr sz="1634"/>
            </a:p>
          </p:txBody>
        </p:sp>
        <p:sp>
          <p:nvSpPr>
            <p:cNvPr id="48" name="object 48"/>
            <p:cNvSpPr/>
            <p:nvPr/>
          </p:nvSpPr>
          <p:spPr>
            <a:xfrm>
              <a:off x="4422775" y="5112005"/>
              <a:ext cx="694055" cy="606425"/>
            </a:xfrm>
            <a:custGeom>
              <a:avLst/>
              <a:gdLst/>
              <a:ahLst/>
              <a:cxnLst/>
              <a:rect l="l" t="t" r="r" b="b"/>
              <a:pathLst>
                <a:path w="694054" h="606425">
                  <a:moveTo>
                    <a:pt x="0" y="606167"/>
                  </a:moveTo>
                  <a:lnTo>
                    <a:pt x="606167" y="0"/>
                  </a:lnTo>
                  <a:lnTo>
                    <a:pt x="629517" y="24282"/>
                  </a:lnTo>
                  <a:lnTo>
                    <a:pt x="651861" y="49425"/>
                  </a:lnTo>
                  <a:lnTo>
                    <a:pt x="673198" y="75427"/>
                  </a:lnTo>
                  <a:lnTo>
                    <a:pt x="693529" y="102288"/>
                  </a:lnTo>
                  <a:lnTo>
                    <a:pt x="0" y="606167"/>
                  </a:lnTo>
                  <a:close/>
                </a:path>
              </a:pathLst>
            </a:custGeom>
            <a:solidFill>
              <a:srgbClr val="6633CC"/>
            </a:solidFill>
          </p:spPr>
          <p:txBody>
            <a:bodyPr wrap="square" lIns="0" tIns="0" rIns="0" bIns="0" rtlCol="0"/>
            <a:lstStyle/>
            <a:p>
              <a:endParaRPr sz="1634"/>
            </a:p>
          </p:txBody>
        </p:sp>
        <p:sp>
          <p:nvSpPr>
            <p:cNvPr id="49" name="object 49"/>
            <p:cNvSpPr/>
            <p:nvPr/>
          </p:nvSpPr>
          <p:spPr>
            <a:xfrm>
              <a:off x="4422775" y="5112005"/>
              <a:ext cx="694055" cy="606425"/>
            </a:xfrm>
            <a:custGeom>
              <a:avLst/>
              <a:gdLst/>
              <a:ahLst/>
              <a:cxnLst/>
              <a:rect l="l" t="t" r="r" b="b"/>
              <a:pathLst>
                <a:path w="694054" h="606425">
                  <a:moveTo>
                    <a:pt x="0" y="606167"/>
                  </a:moveTo>
                  <a:lnTo>
                    <a:pt x="606167" y="0"/>
                  </a:lnTo>
                  <a:lnTo>
                    <a:pt x="629517" y="24282"/>
                  </a:lnTo>
                  <a:lnTo>
                    <a:pt x="651861" y="49425"/>
                  </a:lnTo>
                  <a:lnTo>
                    <a:pt x="673198" y="75427"/>
                  </a:lnTo>
                  <a:lnTo>
                    <a:pt x="693529" y="102288"/>
                  </a:lnTo>
                  <a:lnTo>
                    <a:pt x="0" y="606167"/>
                  </a:lnTo>
                </a:path>
              </a:pathLst>
            </a:custGeom>
            <a:ln w="9524">
              <a:solidFill>
                <a:srgbClr val="FFFFFF"/>
              </a:solidFill>
            </a:ln>
          </p:spPr>
          <p:txBody>
            <a:bodyPr wrap="square" lIns="0" tIns="0" rIns="0" bIns="0" rtlCol="0"/>
            <a:lstStyle/>
            <a:p>
              <a:endParaRPr sz="1634"/>
            </a:p>
          </p:txBody>
        </p:sp>
        <p:sp>
          <p:nvSpPr>
            <p:cNvPr id="50" name="object 50"/>
            <p:cNvSpPr/>
            <p:nvPr/>
          </p:nvSpPr>
          <p:spPr>
            <a:xfrm>
              <a:off x="4422775" y="5024642"/>
              <a:ext cx="606425" cy="694055"/>
            </a:xfrm>
            <a:custGeom>
              <a:avLst/>
              <a:gdLst/>
              <a:ahLst/>
              <a:cxnLst/>
              <a:rect l="l" t="t" r="r" b="b"/>
              <a:pathLst>
                <a:path w="606425" h="694054">
                  <a:moveTo>
                    <a:pt x="0" y="693529"/>
                  </a:moveTo>
                  <a:lnTo>
                    <a:pt x="503878" y="0"/>
                  </a:lnTo>
                  <a:lnTo>
                    <a:pt x="530740" y="20331"/>
                  </a:lnTo>
                  <a:lnTo>
                    <a:pt x="556742" y="41668"/>
                  </a:lnTo>
                  <a:lnTo>
                    <a:pt x="581884" y="64012"/>
                  </a:lnTo>
                  <a:lnTo>
                    <a:pt x="606167" y="87362"/>
                  </a:lnTo>
                  <a:lnTo>
                    <a:pt x="0" y="693529"/>
                  </a:lnTo>
                  <a:close/>
                </a:path>
              </a:pathLst>
            </a:custGeom>
            <a:solidFill>
              <a:srgbClr val="AAAA11"/>
            </a:solidFill>
          </p:spPr>
          <p:txBody>
            <a:bodyPr wrap="square" lIns="0" tIns="0" rIns="0" bIns="0" rtlCol="0"/>
            <a:lstStyle/>
            <a:p>
              <a:endParaRPr sz="1634"/>
            </a:p>
          </p:txBody>
        </p:sp>
        <p:sp>
          <p:nvSpPr>
            <p:cNvPr id="51" name="object 51"/>
            <p:cNvSpPr/>
            <p:nvPr/>
          </p:nvSpPr>
          <p:spPr>
            <a:xfrm>
              <a:off x="4422775" y="5024642"/>
              <a:ext cx="606425" cy="694055"/>
            </a:xfrm>
            <a:custGeom>
              <a:avLst/>
              <a:gdLst/>
              <a:ahLst/>
              <a:cxnLst/>
              <a:rect l="l" t="t" r="r" b="b"/>
              <a:pathLst>
                <a:path w="606425" h="694054">
                  <a:moveTo>
                    <a:pt x="0" y="693529"/>
                  </a:moveTo>
                  <a:lnTo>
                    <a:pt x="503878" y="0"/>
                  </a:lnTo>
                  <a:lnTo>
                    <a:pt x="530740" y="20331"/>
                  </a:lnTo>
                  <a:lnTo>
                    <a:pt x="556742" y="41668"/>
                  </a:lnTo>
                  <a:lnTo>
                    <a:pt x="581884" y="64012"/>
                  </a:lnTo>
                  <a:lnTo>
                    <a:pt x="606167" y="87362"/>
                  </a:lnTo>
                  <a:lnTo>
                    <a:pt x="0" y="693529"/>
                  </a:lnTo>
                </a:path>
              </a:pathLst>
            </a:custGeom>
            <a:ln w="9524">
              <a:solidFill>
                <a:srgbClr val="FFFFFF"/>
              </a:solidFill>
            </a:ln>
          </p:spPr>
          <p:txBody>
            <a:bodyPr wrap="square" lIns="0" tIns="0" rIns="0" bIns="0" rtlCol="0"/>
            <a:lstStyle/>
            <a:p>
              <a:endParaRPr sz="1634"/>
            </a:p>
          </p:txBody>
        </p:sp>
        <p:sp>
          <p:nvSpPr>
            <p:cNvPr id="52" name="object 52"/>
            <p:cNvSpPr/>
            <p:nvPr/>
          </p:nvSpPr>
          <p:spPr>
            <a:xfrm>
              <a:off x="4422775" y="4954357"/>
              <a:ext cx="504190" cy="763905"/>
            </a:xfrm>
            <a:custGeom>
              <a:avLst/>
              <a:gdLst/>
              <a:ahLst/>
              <a:cxnLst/>
              <a:rect l="l" t="t" r="r" b="b"/>
              <a:pathLst>
                <a:path w="504189" h="763904">
                  <a:moveTo>
                    <a:pt x="0" y="763815"/>
                  </a:moveTo>
                  <a:lnTo>
                    <a:pt x="389183" y="0"/>
                  </a:lnTo>
                  <a:lnTo>
                    <a:pt x="418894" y="15878"/>
                  </a:lnTo>
                  <a:lnTo>
                    <a:pt x="447913" y="32886"/>
                  </a:lnTo>
                  <a:lnTo>
                    <a:pt x="476242" y="51021"/>
                  </a:lnTo>
                  <a:lnTo>
                    <a:pt x="503878" y="70285"/>
                  </a:lnTo>
                  <a:lnTo>
                    <a:pt x="0" y="763815"/>
                  </a:lnTo>
                  <a:close/>
                </a:path>
              </a:pathLst>
            </a:custGeom>
            <a:solidFill>
              <a:srgbClr val="21AA99"/>
            </a:solidFill>
          </p:spPr>
          <p:txBody>
            <a:bodyPr wrap="square" lIns="0" tIns="0" rIns="0" bIns="0" rtlCol="0"/>
            <a:lstStyle/>
            <a:p>
              <a:endParaRPr sz="1634"/>
            </a:p>
          </p:txBody>
        </p:sp>
        <p:sp>
          <p:nvSpPr>
            <p:cNvPr id="53" name="object 53"/>
            <p:cNvSpPr/>
            <p:nvPr/>
          </p:nvSpPr>
          <p:spPr>
            <a:xfrm>
              <a:off x="4422775" y="4954357"/>
              <a:ext cx="504190" cy="763905"/>
            </a:xfrm>
            <a:custGeom>
              <a:avLst/>
              <a:gdLst/>
              <a:ahLst/>
              <a:cxnLst/>
              <a:rect l="l" t="t" r="r" b="b"/>
              <a:pathLst>
                <a:path w="504189" h="763904">
                  <a:moveTo>
                    <a:pt x="0" y="763815"/>
                  </a:moveTo>
                  <a:lnTo>
                    <a:pt x="389183" y="0"/>
                  </a:lnTo>
                  <a:lnTo>
                    <a:pt x="418894" y="15878"/>
                  </a:lnTo>
                  <a:lnTo>
                    <a:pt x="447913" y="32886"/>
                  </a:lnTo>
                  <a:lnTo>
                    <a:pt x="476242" y="51021"/>
                  </a:lnTo>
                  <a:lnTo>
                    <a:pt x="503878" y="70285"/>
                  </a:lnTo>
                  <a:lnTo>
                    <a:pt x="0" y="763815"/>
                  </a:lnTo>
                </a:path>
              </a:pathLst>
            </a:custGeom>
            <a:ln w="9524">
              <a:solidFill>
                <a:srgbClr val="FFFFFF"/>
              </a:solidFill>
            </a:ln>
          </p:spPr>
          <p:txBody>
            <a:bodyPr wrap="square" lIns="0" tIns="0" rIns="0" bIns="0" rtlCol="0"/>
            <a:lstStyle/>
            <a:p>
              <a:endParaRPr sz="1634"/>
            </a:p>
          </p:txBody>
        </p:sp>
        <p:sp>
          <p:nvSpPr>
            <p:cNvPr id="54" name="object 54"/>
            <p:cNvSpPr/>
            <p:nvPr/>
          </p:nvSpPr>
          <p:spPr>
            <a:xfrm>
              <a:off x="4422775" y="4902879"/>
              <a:ext cx="389255" cy="815340"/>
            </a:xfrm>
            <a:custGeom>
              <a:avLst/>
              <a:gdLst/>
              <a:ahLst/>
              <a:cxnLst/>
              <a:rect l="l" t="t" r="r" b="b"/>
              <a:pathLst>
                <a:path w="389254" h="815339">
                  <a:moveTo>
                    <a:pt x="0" y="815293"/>
                  </a:moveTo>
                  <a:lnTo>
                    <a:pt x="264904" y="0"/>
                  </a:lnTo>
                  <a:lnTo>
                    <a:pt x="296734" y="11035"/>
                  </a:lnTo>
                  <a:lnTo>
                    <a:pt x="328056" y="23293"/>
                  </a:lnTo>
                  <a:lnTo>
                    <a:pt x="358873" y="36774"/>
                  </a:lnTo>
                  <a:lnTo>
                    <a:pt x="389183" y="51477"/>
                  </a:lnTo>
                  <a:lnTo>
                    <a:pt x="0" y="815293"/>
                  </a:lnTo>
                  <a:close/>
                </a:path>
              </a:pathLst>
            </a:custGeom>
            <a:solidFill>
              <a:srgbClr val="994499"/>
            </a:solidFill>
          </p:spPr>
          <p:txBody>
            <a:bodyPr wrap="square" lIns="0" tIns="0" rIns="0" bIns="0" rtlCol="0"/>
            <a:lstStyle/>
            <a:p>
              <a:endParaRPr sz="1634"/>
            </a:p>
          </p:txBody>
        </p:sp>
        <p:sp>
          <p:nvSpPr>
            <p:cNvPr id="55" name="object 55"/>
            <p:cNvSpPr/>
            <p:nvPr/>
          </p:nvSpPr>
          <p:spPr>
            <a:xfrm>
              <a:off x="4422775" y="4902879"/>
              <a:ext cx="389255" cy="815340"/>
            </a:xfrm>
            <a:custGeom>
              <a:avLst/>
              <a:gdLst/>
              <a:ahLst/>
              <a:cxnLst/>
              <a:rect l="l" t="t" r="r" b="b"/>
              <a:pathLst>
                <a:path w="389254" h="815339">
                  <a:moveTo>
                    <a:pt x="0" y="815293"/>
                  </a:moveTo>
                  <a:lnTo>
                    <a:pt x="264904" y="0"/>
                  </a:lnTo>
                  <a:lnTo>
                    <a:pt x="296734" y="11035"/>
                  </a:lnTo>
                  <a:lnTo>
                    <a:pt x="328056" y="23293"/>
                  </a:lnTo>
                  <a:lnTo>
                    <a:pt x="358873" y="36774"/>
                  </a:lnTo>
                  <a:lnTo>
                    <a:pt x="389183" y="51477"/>
                  </a:lnTo>
                  <a:lnTo>
                    <a:pt x="0" y="815293"/>
                  </a:lnTo>
                </a:path>
              </a:pathLst>
            </a:custGeom>
            <a:ln w="9524">
              <a:solidFill>
                <a:srgbClr val="FFFFFF"/>
              </a:solidFill>
            </a:ln>
          </p:spPr>
          <p:txBody>
            <a:bodyPr wrap="square" lIns="0" tIns="0" rIns="0" bIns="0" rtlCol="0"/>
            <a:lstStyle/>
            <a:p>
              <a:endParaRPr sz="1634"/>
            </a:p>
          </p:txBody>
        </p:sp>
        <p:sp>
          <p:nvSpPr>
            <p:cNvPr id="56" name="object 56"/>
            <p:cNvSpPr/>
            <p:nvPr/>
          </p:nvSpPr>
          <p:spPr>
            <a:xfrm>
              <a:off x="4422775" y="4871476"/>
              <a:ext cx="265430" cy="847090"/>
            </a:xfrm>
            <a:custGeom>
              <a:avLst/>
              <a:gdLst/>
              <a:ahLst/>
              <a:cxnLst/>
              <a:rect l="l" t="t" r="r" b="b"/>
              <a:pathLst>
                <a:path w="265429" h="847089">
                  <a:moveTo>
                    <a:pt x="0" y="846695"/>
                  </a:moveTo>
                  <a:lnTo>
                    <a:pt x="134103" y="0"/>
                  </a:lnTo>
                  <a:lnTo>
                    <a:pt x="167267" y="5920"/>
                  </a:lnTo>
                  <a:lnTo>
                    <a:pt x="200121" y="13127"/>
                  </a:lnTo>
                  <a:lnTo>
                    <a:pt x="232667" y="21621"/>
                  </a:lnTo>
                  <a:lnTo>
                    <a:pt x="264904" y="31402"/>
                  </a:lnTo>
                  <a:lnTo>
                    <a:pt x="0" y="846695"/>
                  </a:lnTo>
                  <a:close/>
                </a:path>
              </a:pathLst>
            </a:custGeom>
            <a:solidFill>
              <a:srgbClr val="316294"/>
            </a:solidFill>
          </p:spPr>
          <p:txBody>
            <a:bodyPr wrap="square" lIns="0" tIns="0" rIns="0" bIns="0" rtlCol="0"/>
            <a:lstStyle/>
            <a:p>
              <a:endParaRPr sz="1634"/>
            </a:p>
          </p:txBody>
        </p:sp>
        <p:sp>
          <p:nvSpPr>
            <p:cNvPr id="57" name="object 57"/>
            <p:cNvSpPr/>
            <p:nvPr/>
          </p:nvSpPr>
          <p:spPr>
            <a:xfrm>
              <a:off x="4422775" y="4871476"/>
              <a:ext cx="265430" cy="847090"/>
            </a:xfrm>
            <a:custGeom>
              <a:avLst/>
              <a:gdLst/>
              <a:ahLst/>
              <a:cxnLst/>
              <a:rect l="l" t="t" r="r" b="b"/>
              <a:pathLst>
                <a:path w="265429" h="847089">
                  <a:moveTo>
                    <a:pt x="0" y="846695"/>
                  </a:moveTo>
                  <a:lnTo>
                    <a:pt x="134103" y="0"/>
                  </a:lnTo>
                  <a:lnTo>
                    <a:pt x="167267" y="5920"/>
                  </a:lnTo>
                  <a:lnTo>
                    <a:pt x="200121" y="13127"/>
                  </a:lnTo>
                  <a:lnTo>
                    <a:pt x="232667" y="21621"/>
                  </a:lnTo>
                  <a:lnTo>
                    <a:pt x="264904" y="31402"/>
                  </a:lnTo>
                  <a:lnTo>
                    <a:pt x="0" y="846695"/>
                  </a:lnTo>
                </a:path>
              </a:pathLst>
            </a:custGeom>
            <a:ln w="9524">
              <a:solidFill>
                <a:srgbClr val="FFFFFF"/>
              </a:solidFill>
            </a:ln>
          </p:spPr>
          <p:txBody>
            <a:bodyPr wrap="square" lIns="0" tIns="0" rIns="0" bIns="0" rtlCol="0"/>
            <a:lstStyle/>
            <a:p>
              <a:endParaRPr sz="1634"/>
            </a:p>
          </p:txBody>
        </p:sp>
        <p:sp>
          <p:nvSpPr>
            <p:cNvPr id="58" name="object 58"/>
            <p:cNvSpPr/>
            <p:nvPr/>
          </p:nvSpPr>
          <p:spPr>
            <a:xfrm>
              <a:off x="4422775" y="4860922"/>
              <a:ext cx="134620" cy="857250"/>
            </a:xfrm>
            <a:custGeom>
              <a:avLst/>
              <a:gdLst/>
              <a:ahLst/>
              <a:cxnLst/>
              <a:rect l="l" t="t" r="r" b="b"/>
              <a:pathLst>
                <a:path w="134620" h="857250">
                  <a:moveTo>
                    <a:pt x="0" y="857249"/>
                  </a:moveTo>
                  <a:lnTo>
                    <a:pt x="0" y="0"/>
                  </a:lnTo>
                  <a:lnTo>
                    <a:pt x="33681" y="659"/>
                  </a:lnTo>
                  <a:lnTo>
                    <a:pt x="67259" y="2638"/>
                  </a:lnTo>
                  <a:lnTo>
                    <a:pt x="100733" y="5936"/>
                  </a:lnTo>
                  <a:lnTo>
                    <a:pt x="134103" y="10554"/>
                  </a:lnTo>
                  <a:lnTo>
                    <a:pt x="0" y="857249"/>
                  </a:lnTo>
                  <a:close/>
                </a:path>
              </a:pathLst>
            </a:custGeom>
            <a:solidFill>
              <a:srgbClr val="B82E2E"/>
            </a:solidFill>
          </p:spPr>
          <p:txBody>
            <a:bodyPr wrap="square" lIns="0" tIns="0" rIns="0" bIns="0" rtlCol="0"/>
            <a:lstStyle/>
            <a:p>
              <a:endParaRPr sz="1634"/>
            </a:p>
          </p:txBody>
        </p:sp>
        <p:sp>
          <p:nvSpPr>
            <p:cNvPr id="59" name="object 59"/>
            <p:cNvSpPr/>
            <p:nvPr/>
          </p:nvSpPr>
          <p:spPr>
            <a:xfrm>
              <a:off x="4422775" y="4860922"/>
              <a:ext cx="134620" cy="857250"/>
            </a:xfrm>
            <a:custGeom>
              <a:avLst/>
              <a:gdLst/>
              <a:ahLst/>
              <a:cxnLst/>
              <a:rect l="l" t="t" r="r" b="b"/>
              <a:pathLst>
                <a:path w="134620" h="857250">
                  <a:moveTo>
                    <a:pt x="0" y="857249"/>
                  </a:moveTo>
                  <a:lnTo>
                    <a:pt x="0" y="0"/>
                  </a:lnTo>
                  <a:lnTo>
                    <a:pt x="33681" y="659"/>
                  </a:lnTo>
                  <a:lnTo>
                    <a:pt x="67259" y="2638"/>
                  </a:lnTo>
                  <a:lnTo>
                    <a:pt x="100733" y="5936"/>
                  </a:lnTo>
                  <a:lnTo>
                    <a:pt x="134103" y="10554"/>
                  </a:lnTo>
                  <a:lnTo>
                    <a:pt x="0" y="857249"/>
                  </a:lnTo>
                </a:path>
              </a:pathLst>
            </a:custGeom>
            <a:ln w="9524">
              <a:solidFill>
                <a:srgbClr val="FFFFFF"/>
              </a:solidFill>
            </a:ln>
          </p:spPr>
          <p:txBody>
            <a:bodyPr wrap="square" lIns="0" tIns="0" rIns="0" bIns="0" rtlCol="0"/>
            <a:lstStyle/>
            <a:p>
              <a:endParaRPr sz="1634"/>
            </a:p>
          </p:txBody>
        </p:sp>
        <p:sp>
          <p:nvSpPr>
            <p:cNvPr id="60" name="object 60"/>
            <p:cNvSpPr/>
            <p:nvPr/>
          </p:nvSpPr>
          <p:spPr>
            <a:xfrm>
              <a:off x="4288671" y="4860922"/>
              <a:ext cx="134620" cy="857250"/>
            </a:xfrm>
            <a:custGeom>
              <a:avLst/>
              <a:gdLst/>
              <a:ahLst/>
              <a:cxnLst/>
              <a:rect l="l" t="t" r="r" b="b"/>
              <a:pathLst>
                <a:path w="134620" h="857250">
                  <a:moveTo>
                    <a:pt x="134103" y="857249"/>
                  </a:moveTo>
                  <a:lnTo>
                    <a:pt x="0" y="10554"/>
                  </a:lnTo>
                  <a:lnTo>
                    <a:pt x="33370" y="5936"/>
                  </a:lnTo>
                  <a:lnTo>
                    <a:pt x="66844" y="2638"/>
                  </a:lnTo>
                  <a:lnTo>
                    <a:pt x="100421" y="659"/>
                  </a:lnTo>
                  <a:lnTo>
                    <a:pt x="134103" y="0"/>
                  </a:lnTo>
                  <a:lnTo>
                    <a:pt x="134103" y="857249"/>
                  </a:lnTo>
                  <a:close/>
                </a:path>
              </a:pathLst>
            </a:custGeom>
            <a:solidFill>
              <a:srgbClr val="66AA00"/>
            </a:solidFill>
          </p:spPr>
          <p:txBody>
            <a:bodyPr wrap="square" lIns="0" tIns="0" rIns="0" bIns="0" rtlCol="0"/>
            <a:lstStyle/>
            <a:p>
              <a:endParaRPr sz="1634"/>
            </a:p>
          </p:txBody>
        </p:sp>
        <p:sp>
          <p:nvSpPr>
            <p:cNvPr id="61" name="object 61"/>
            <p:cNvSpPr/>
            <p:nvPr/>
          </p:nvSpPr>
          <p:spPr>
            <a:xfrm>
              <a:off x="4288671" y="4860922"/>
              <a:ext cx="134620" cy="857250"/>
            </a:xfrm>
            <a:custGeom>
              <a:avLst/>
              <a:gdLst/>
              <a:ahLst/>
              <a:cxnLst/>
              <a:rect l="l" t="t" r="r" b="b"/>
              <a:pathLst>
                <a:path w="134620" h="857250">
                  <a:moveTo>
                    <a:pt x="134103" y="857249"/>
                  </a:moveTo>
                  <a:lnTo>
                    <a:pt x="0" y="10554"/>
                  </a:lnTo>
                  <a:lnTo>
                    <a:pt x="33370" y="5936"/>
                  </a:lnTo>
                  <a:lnTo>
                    <a:pt x="66844" y="2638"/>
                  </a:lnTo>
                  <a:lnTo>
                    <a:pt x="100421" y="659"/>
                  </a:lnTo>
                  <a:lnTo>
                    <a:pt x="134103" y="0"/>
                  </a:lnTo>
                  <a:lnTo>
                    <a:pt x="134103" y="857249"/>
                  </a:lnTo>
                </a:path>
              </a:pathLst>
            </a:custGeom>
            <a:ln w="9524">
              <a:solidFill>
                <a:srgbClr val="FFFFFF"/>
              </a:solidFill>
            </a:ln>
          </p:spPr>
          <p:txBody>
            <a:bodyPr wrap="square" lIns="0" tIns="0" rIns="0" bIns="0" rtlCol="0"/>
            <a:lstStyle/>
            <a:p>
              <a:endParaRPr sz="1634"/>
            </a:p>
          </p:txBody>
        </p:sp>
        <p:sp>
          <p:nvSpPr>
            <p:cNvPr id="62" name="object 62"/>
            <p:cNvSpPr/>
            <p:nvPr/>
          </p:nvSpPr>
          <p:spPr>
            <a:xfrm>
              <a:off x="4157870" y="4871476"/>
              <a:ext cx="265430" cy="847090"/>
            </a:xfrm>
            <a:custGeom>
              <a:avLst/>
              <a:gdLst/>
              <a:ahLst/>
              <a:cxnLst/>
              <a:rect l="l" t="t" r="r" b="b"/>
              <a:pathLst>
                <a:path w="265429" h="847089">
                  <a:moveTo>
                    <a:pt x="264904" y="846695"/>
                  </a:moveTo>
                  <a:lnTo>
                    <a:pt x="0" y="31402"/>
                  </a:lnTo>
                  <a:lnTo>
                    <a:pt x="32236" y="21621"/>
                  </a:lnTo>
                  <a:lnTo>
                    <a:pt x="64782" y="13127"/>
                  </a:lnTo>
                  <a:lnTo>
                    <a:pt x="97637" y="5920"/>
                  </a:lnTo>
                  <a:lnTo>
                    <a:pt x="130801" y="0"/>
                  </a:lnTo>
                  <a:lnTo>
                    <a:pt x="264904" y="846695"/>
                  </a:lnTo>
                  <a:close/>
                </a:path>
              </a:pathLst>
            </a:custGeom>
            <a:solidFill>
              <a:srgbClr val="DD4477"/>
            </a:solidFill>
          </p:spPr>
          <p:txBody>
            <a:bodyPr wrap="square" lIns="0" tIns="0" rIns="0" bIns="0" rtlCol="0"/>
            <a:lstStyle/>
            <a:p>
              <a:endParaRPr sz="1634"/>
            </a:p>
          </p:txBody>
        </p:sp>
        <p:sp>
          <p:nvSpPr>
            <p:cNvPr id="63" name="object 63"/>
            <p:cNvSpPr/>
            <p:nvPr/>
          </p:nvSpPr>
          <p:spPr>
            <a:xfrm>
              <a:off x="4157870" y="4871476"/>
              <a:ext cx="265430" cy="847090"/>
            </a:xfrm>
            <a:custGeom>
              <a:avLst/>
              <a:gdLst/>
              <a:ahLst/>
              <a:cxnLst/>
              <a:rect l="l" t="t" r="r" b="b"/>
              <a:pathLst>
                <a:path w="265429" h="847089">
                  <a:moveTo>
                    <a:pt x="264904" y="846695"/>
                  </a:moveTo>
                  <a:lnTo>
                    <a:pt x="0" y="31402"/>
                  </a:lnTo>
                  <a:lnTo>
                    <a:pt x="32236" y="21621"/>
                  </a:lnTo>
                  <a:lnTo>
                    <a:pt x="64782" y="13127"/>
                  </a:lnTo>
                  <a:lnTo>
                    <a:pt x="97637" y="5920"/>
                  </a:lnTo>
                  <a:lnTo>
                    <a:pt x="130801" y="0"/>
                  </a:lnTo>
                  <a:lnTo>
                    <a:pt x="264904" y="846695"/>
                  </a:lnTo>
                </a:path>
              </a:pathLst>
            </a:custGeom>
            <a:ln w="9524">
              <a:solidFill>
                <a:srgbClr val="FFFFFF"/>
              </a:solidFill>
            </a:ln>
          </p:spPr>
          <p:txBody>
            <a:bodyPr wrap="square" lIns="0" tIns="0" rIns="0" bIns="0" rtlCol="0"/>
            <a:lstStyle/>
            <a:p>
              <a:endParaRPr sz="1634"/>
            </a:p>
          </p:txBody>
        </p:sp>
        <p:sp>
          <p:nvSpPr>
            <p:cNvPr id="64" name="object 64"/>
            <p:cNvSpPr/>
            <p:nvPr/>
          </p:nvSpPr>
          <p:spPr>
            <a:xfrm>
              <a:off x="4033591" y="4902879"/>
              <a:ext cx="389255" cy="815340"/>
            </a:xfrm>
            <a:custGeom>
              <a:avLst/>
              <a:gdLst/>
              <a:ahLst/>
              <a:cxnLst/>
              <a:rect l="l" t="t" r="r" b="b"/>
              <a:pathLst>
                <a:path w="389254" h="815339">
                  <a:moveTo>
                    <a:pt x="389183" y="815293"/>
                  </a:moveTo>
                  <a:lnTo>
                    <a:pt x="0" y="51477"/>
                  </a:lnTo>
                  <a:lnTo>
                    <a:pt x="30310" y="36774"/>
                  </a:lnTo>
                  <a:lnTo>
                    <a:pt x="61126" y="23293"/>
                  </a:lnTo>
                  <a:lnTo>
                    <a:pt x="92449" y="11035"/>
                  </a:lnTo>
                  <a:lnTo>
                    <a:pt x="124278" y="0"/>
                  </a:lnTo>
                  <a:lnTo>
                    <a:pt x="389183" y="815293"/>
                  </a:lnTo>
                  <a:close/>
                </a:path>
              </a:pathLst>
            </a:custGeom>
            <a:solidFill>
              <a:srgbClr val="0099C6"/>
            </a:solidFill>
          </p:spPr>
          <p:txBody>
            <a:bodyPr wrap="square" lIns="0" tIns="0" rIns="0" bIns="0" rtlCol="0"/>
            <a:lstStyle/>
            <a:p>
              <a:endParaRPr sz="1634"/>
            </a:p>
          </p:txBody>
        </p:sp>
        <p:sp>
          <p:nvSpPr>
            <p:cNvPr id="65" name="object 65"/>
            <p:cNvSpPr/>
            <p:nvPr/>
          </p:nvSpPr>
          <p:spPr>
            <a:xfrm>
              <a:off x="4033591" y="4902879"/>
              <a:ext cx="389255" cy="815340"/>
            </a:xfrm>
            <a:custGeom>
              <a:avLst/>
              <a:gdLst/>
              <a:ahLst/>
              <a:cxnLst/>
              <a:rect l="l" t="t" r="r" b="b"/>
              <a:pathLst>
                <a:path w="389254" h="815339">
                  <a:moveTo>
                    <a:pt x="389183" y="815293"/>
                  </a:moveTo>
                  <a:lnTo>
                    <a:pt x="0" y="51477"/>
                  </a:lnTo>
                  <a:lnTo>
                    <a:pt x="30310" y="36774"/>
                  </a:lnTo>
                  <a:lnTo>
                    <a:pt x="61126" y="23293"/>
                  </a:lnTo>
                  <a:lnTo>
                    <a:pt x="92449" y="11035"/>
                  </a:lnTo>
                  <a:lnTo>
                    <a:pt x="124278" y="0"/>
                  </a:lnTo>
                  <a:lnTo>
                    <a:pt x="389183" y="815293"/>
                  </a:lnTo>
                </a:path>
              </a:pathLst>
            </a:custGeom>
            <a:ln w="9524">
              <a:solidFill>
                <a:srgbClr val="FFFFFF"/>
              </a:solidFill>
            </a:ln>
          </p:spPr>
          <p:txBody>
            <a:bodyPr wrap="square" lIns="0" tIns="0" rIns="0" bIns="0" rtlCol="0"/>
            <a:lstStyle/>
            <a:p>
              <a:endParaRPr sz="1634"/>
            </a:p>
          </p:txBody>
        </p:sp>
        <p:sp>
          <p:nvSpPr>
            <p:cNvPr id="66" name="object 66"/>
            <p:cNvSpPr/>
            <p:nvPr/>
          </p:nvSpPr>
          <p:spPr>
            <a:xfrm>
              <a:off x="3918896" y="4954357"/>
              <a:ext cx="504190" cy="763905"/>
            </a:xfrm>
            <a:custGeom>
              <a:avLst/>
              <a:gdLst/>
              <a:ahLst/>
              <a:cxnLst/>
              <a:rect l="l" t="t" r="r" b="b"/>
              <a:pathLst>
                <a:path w="504189" h="763904">
                  <a:moveTo>
                    <a:pt x="503878" y="763815"/>
                  </a:moveTo>
                  <a:lnTo>
                    <a:pt x="0" y="70285"/>
                  </a:lnTo>
                  <a:lnTo>
                    <a:pt x="27636" y="51021"/>
                  </a:lnTo>
                  <a:lnTo>
                    <a:pt x="55964" y="32886"/>
                  </a:lnTo>
                  <a:lnTo>
                    <a:pt x="84984" y="15878"/>
                  </a:lnTo>
                  <a:lnTo>
                    <a:pt x="114695" y="0"/>
                  </a:lnTo>
                  <a:lnTo>
                    <a:pt x="503878" y="763815"/>
                  </a:lnTo>
                  <a:close/>
                </a:path>
              </a:pathLst>
            </a:custGeom>
            <a:solidFill>
              <a:srgbClr val="990099"/>
            </a:solidFill>
          </p:spPr>
          <p:txBody>
            <a:bodyPr wrap="square" lIns="0" tIns="0" rIns="0" bIns="0" rtlCol="0"/>
            <a:lstStyle/>
            <a:p>
              <a:endParaRPr sz="1634"/>
            </a:p>
          </p:txBody>
        </p:sp>
        <p:sp>
          <p:nvSpPr>
            <p:cNvPr id="67" name="object 67"/>
            <p:cNvSpPr/>
            <p:nvPr/>
          </p:nvSpPr>
          <p:spPr>
            <a:xfrm>
              <a:off x="3918896" y="4954357"/>
              <a:ext cx="504190" cy="763905"/>
            </a:xfrm>
            <a:custGeom>
              <a:avLst/>
              <a:gdLst/>
              <a:ahLst/>
              <a:cxnLst/>
              <a:rect l="l" t="t" r="r" b="b"/>
              <a:pathLst>
                <a:path w="504189" h="763904">
                  <a:moveTo>
                    <a:pt x="503878" y="763815"/>
                  </a:moveTo>
                  <a:lnTo>
                    <a:pt x="0" y="70285"/>
                  </a:lnTo>
                  <a:lnTo>
                    <a:pt x="27636" y="51021"/>
                  </a:lnTo>
                  <a:lnTo>
                    <a:pt x="55964" y="32886"/>
                  </a:lnTo>
                  <a:lnTo>
                    <a:pt x="84984" y="15878"/>
                  </a:lnTo>
                  <a:lnTo>
                    <a:pt x="114695" y="0"/>
                  </a:lnTo>
                  <a:lnTo>
                    <a:pt x="503878" y="763815"/>
                  </a:lnTo>
                </a:path>
              </a:pathLst>
            </a:custGeom>
            <a:ln w="9524">
              <a:solidFill>
                <a:srgbClr val="FFFFFF"/>
              </a:solidFill>
            </a:ln>
          </p:spPr>
          <p:txBody>
            <a:bodyPr wrap="square" lIns="0" tIns="0" rIns="0" bIns="0" rtlCol="0"/>
            <a:lstStyle/>
            <a:p>
              <a:endParaRPr sz="1634"/>
            </a:p>
          </p:txBody>
        </p:sp>
        <p:sp>
          <p:nvSpPr>
            <p:cNvPr id="68" name="object 68"/>
            <p:cNvSpPr/>
            <p:nvPr/>
          </p:nvSpPr>
          <p:spPr>
            <a:xfrm>
              <a:off x="3565566" y="5024642"/>
              <a:ext cx="857250" cy="1197610"/>
            </a:xfrm>
            <a:custGeom>
              <a:avLst/>
              <a:gdLst/>
              <a:ahLst/>
              <a:cxnLst/>
              <a:rect l="l" t="t" r="r" b="b"/>
              <a:pathLst>
                <a:path w="857250" h="1197610">
                  <a:moveTo>
                    <a:pt x="163678" y="1197408"/>
                  </a:moveTo>
                  <a:lnTo>
                    <a:pt x="139789" y="1162771"/>
                  </a:lnTo>
                  <a:lnTo>
                    <a:pt x="117629" y="1127004"/>
                  </a:lnTo>
                  <a:lnTo>
                    <a:pt x="97250" y="1090192"/>
                  </a:lnTo>
                  <a:lnTo>
                    <a:pt x="78702" y="1052425"/>
                  </a:lnTo>
                  <a:lnTo>
                    <a:pt x="62030" y="1013794"/>
                  </a:lnTo>
                  <a:lnTo>
                    <a:pt x="47273" y="974390"/>
                  </a:lnTo>
                  <a:lnTo>
                    <a:pt x="34468" y="934310"/>
                  </a:lnTo>
                  <a:lnTo>
                    <a:pt x="23644" y="893650"/>
                  </a:lnTo>
                  <a:lnTo>
                    <a:pt x="14829" y="852508"/>
                  </a:lnTo>
                  <a:lnTo>
                    <a:pt x="8043" y="810983"/>
                  </a:lnTo>
                  <a:lnTo>
                    <a:pt x="3302" y="769175"/>
                  </a:lnTo>
                  <a:lnTo>
                    <a:pt x="619" y="727185"/>
                  </a:lnTo>
                  <a:lnTo>
                    <a:pt x="0" y="685113"/>
                  </a:lnTo>
                  <a:lnTo>
                    <a:pt x="464" y="664079"/>
                  </a:lnTo>
                  <a:lnTo>
                    <a:pt x="2941" y="622076"/>
                  </a:lnTo>
                  <a:lnTo>
                    <a:pt x="7476" y="580245"/>
                  </a:lnTo>
                  <a:lnTo>
                    <a:pt x="14058" y="538687"/>
                  </a:lnTo>
                  <a:lnTo>
                    <a:pt x="22672" y="497502"/>
                  </a:lnTo>
                  <a:lnTo>
                    <a:pt x="33296" y="456790"/>
                  </a:lnTo>
                  <a:lnTo>
                    <a:pt x="45904" y="416647"/>
                  </a:lnTo>
                  <a:lnTo>
                    <a:pt x="60467" y="377172"/>
                  </a:lnTo>
                  <a:lnTo>
                    <a:pt x="76950" y="338459"/>
                  </a:lnTo>
                  <a:lnTo>
                    <a:pt x="95312" y="300601"/>
                  </a:lnTo>
                  <a:lnTo>
                    <a:pt x="115510" y="263690"/>
                  </a:lnTo>
                  <a:lnTo>
                    <a:pt x="137495" y="227814"/>
                  </a:lnTo>
                  <a:lnTo>
                    <a:pt x="161213" y="193061"/>
                  </a:lnTo>
                  <a:lnTo>
                    <a:pt x="186608" y="159513"/>
                  </a:lnTo>
                  <a:lnTo>
                    <a:pt x="213619" y="127251"/>
                  </a:lnTo>
                  <a:lnTo>
                    <a:pt x="242180" y="96354"/>
                  </a:lnTo>
                  <a:lnTo>
                    <a:pt x="272223" y="66895"/>
                  </a:lnTo>
                  <a:lnTo>
                    <a:pt x="303675" y="38946"/>
                  </a:lnTo>
                  <a:lnTo>
                    <a:pt x="336461" y="12574"/>
                  </a:lnTo>
                  <a:lnTo>
                    <a:pt x="353329" y="0"/>
                  </a:lnTo>
                  <a:lnTo>
                    <a:pt x="857208" y="693529"/>
                  </a:lnTo>
                  <a:lnTo>
                    <a:pt x="163678" y="1197408"/>
                  </a:lnTo>
                  <a:close/>
                </a:path>
              </a:pathLst>
            </a:custGeom>
            <a:solidFill>
              <a:srgbClr val="0F9517"/>
            </a:solidFill>
          </p:spPr>
          <p:txBody>
            <a:bodyPr wrap="square" lIns="0" tIns="0" rIns="0" bIns="0" rtlCol="0"/>
            <a:lstStyle/>
            <a:p>
              <a:endParaRPr sz="1634"/>
            </a:p>
          </p:txBody>
        </p:sp>
        <p:sp>
          <p:nvSpPr>
            <p:cNvPr id="69" name="object 69"/>
            <p:cNvSpPr/>
            <p:nvPr/>
          </p:nvSpPr>
          <p:spPr>
            <a:xfrm>
              <a:off x="3565527" y="5024642"/>
              <a:ext cx="857250" cy="1197610"/>
            </a:xfrm>
            <a:custGeom>
              <a:avLst/>
              <a:gdLst/>
              <a:ahLst/>
              <a:cxnLst/>
              <a:rect l="l" t="t" r="r" b="b"/>
              <a:pathLst>
                <a:path w="857250" h="1197610">
                  <a:moveTo>
                    <a:pt x="857247" y="693529"/>
                  </a:moveTo>
                  <a:lnTo>
                    <a:pt x="163717" y="1197408"/>
                  </a:lnTo>
                  <a:lnTo>
                    <a:pt x="157585" y="1188859"/>
                  </a:lnTo>
                  <a:lnTo>
                    <a:pt x="151560" y="1180236"/>
                  </a:lnTo>
                  <a:lnTo>
                    <a:pt x="128528" y="1145024"/>
                  </a:lnTo>
                  <a:lnTo>
                    <a:pt x="107253" y="1108723"/>
                  </a:lnTo>
                  <a:lnTo>
                    <a:pt x="87783" y="1071423"/>
                  </a:lnTo>
                  <a:lnTo>
                    <a:pt x="70168" y="1033212"/>
                  </a:lnTo>
                  <a:lnTo>
                    <a:pt x="54448" y="994182"/>
                  </a:lnTo>
                  <a:lnTo>
                    <a:pt x="40663" y="954429"/>
                  </a:lnTo>
                  <a:lnTo>
                    <a:pt x="28845" y="914047"/>
                  </a:lnTo>
                  <a:lnTo>
                    <a:pt x="19023" y="873133"/>
                  </a:lnTo>
                  <a:lnTo>
                    <a:pt x="11220" y="831787"/>
                  </a:lnTo>
                  <a:lnTo>
                    <a:pt x="5455" y="790108"/>
                  </a:lnTo>
                  <a:lnTo>
                    <a:pt x="1742" y="748196"/>
                  </a:lnTo>
                  <a:lnTo>
                    <a:pt x="90" y="706153"/>
                  </a:lnTo>
                  <a:lnTo>
                    <a:pt x="0" y="695634"/>
                  </a:lnTo>
                  <a:lnTo>
                    <a:pt x="38" y="685113"/>
                  </a:lnTo>
                  <a:lnTo>
                    <a:pt x="1484" y="643062"/>
                  </a:lnTo>
                  <a:lnTo>
                    <a:pt x="4991" y="601133"/>
                  </a:lnTo>
                  <a:lnTo>
                    <a:pt x="10551" y="559426"/>
                  </a:lnTo>
                  <a:lnTo>
                    <a:pt x="18151" y="518042"/>
                  </a:lnTo>
                  <a:lnTo>
                    <a:pt x="27773" y="477081"/>
                  </a:lnTo>
                  <a:lnTo>
                    <a:pt x="39392" y="436641"/>
                  </a:lnTo>
                  <a:lnTo>
                    <a:pt x="52982" y="396820"/>
                  </a:lnTo>
                  <a:lnTo>
                    <a:pt x="68510" y="357714"/>
                  </a:lnTo>
                  <a:lnTo>
                    <a:pt x="85938" y="319417"/>
                  </a:lnTo>
                  <a:lnTo>
                    <a:pt x="105224" y="282022"/>
                  </a:lnTo>
                  <a:lnTo>
                    <a:pt x="126321" y="245617"/>
                  </a:lnTo>
                  <a:lnTo>
                    <a:pt x="149180" y="210292"/>
                  </a:lnTo>
                  <a:lnTo>
                    <a:pt x="173744" y="176131"/>
                  </a:lnTo>
                  <a:lnTo>
                    <a:pt x="199955" y="143216"/>
                  </a:lnTo>
                  <a:lnTo>
                    <a:pt x="227749" y="111627"/>
                  </a:lnTo>
                  <a:lnTo>
                    <a:pt x="257060" y="81440"/>
                  </a:lnTo>
                  <a:lnTo>
                    <a:pt x="287816" y="52728"/>
                  </a:lnTo>
                  <a:lnTo>
                    <a:pt x="319945" y="25559"/>
                  </a:lnTo>
                  <a:lnTo>
                    <a:pt x="353368" y="0"/>
                  </a:lnTo>
                  <a:lnTo>
                    <a:pt x="857247" y="693529"/>
                  </a:lnTo>
                </a:path>
              </a:pathLst>
            </a:custGeom>
            <a:ln w="9524">
              <a:solidFill>
                <a:srgbClr val="FFFFFF"/>
              </a:solidFill>
            </a:ln>
          </p:spPr>
          <p:txBody>
            <a:bodyPr wrap="square" lIns="0" tIns="0" rIns="0" bIns="0" rtlCol="0"/>
            <a:lstStyle/>
            <a:p>
              <a:endParaRPr sz="1634"/>
            </a:p>
          </p:txBody>
        </p:sp>
      </p:grpSp>
      <p:sp>
        <p:nvSpPr>
          <p:cNvPr id="70" name="object 70"/>
          <p:cNvSpPr txBox="1"/>
          <p:nvPr/>
        </p:nvSpPr>
        <p:spPr>
          <a:xfrm>
            <a:off x="4592118" y="5517559"/>
            <a:ext cx="231097" cy="137379"/>
          </a:xfrm>
          <a:prstGeom prst="rect">
            <a:avLst/>
          </a:prstGeom>
        </p:spPr>
        <p:txBody>
          <a:bodyPr vert="horz" wrap="square" lIns="0" tIns="11526" rIns="0" bIns="0" rtlCol="0">
            <a:spAutoFit/>
          </a:bodyPr>
          <a:lstStyle/>
          <a:p>
            <a:pPr marL="11527">
              <a:spcBef>
                <a:spcPts val="91"/>
              </a:spcBef>
            </a:pPr>
            <a:r>
              <a:rPr sz="817" dirty="0">
                <a:solidFill>
                  <a:srgbClr val="FFFFFF"/>
                </a:solidFill>
                <a:latin typeface="Arial"/>
                <a:cs typeface="Arial"/>
              </a:rPr>
              <a:t>25%</a:t>
            </a:r>
            <a:endParaRPr sz="817">
              <a:latin typeface="Arial"/>
              <a:cs typeface="Arial"/>
            </a:endParaRPr>
          </a:p>
        </p:txBody>
      </p:sp>
      <p:grpSp>
        <p:nvGrpSpPr>
          <p:cNvPr id="71" name="object 71"/>
          <p:cNvGrpSpPr/>
          <p:nvPr/>
        </p:nvGrpSpPr>
        <p:grpSpPr>
          <a:xfrm>
            <a:off x="4629498" y="5680231"/>
            <a:ext cx="1416552" cy="786653"/>
            <a:chOff x="3724482" y="5713410"/>
            <a:chExt cx="1560830" cy="866775"/>
          </a:xfrm>
        </p:grpSpPr>
        <p:sp>
          <p:nvSpPr>
            <p:cNvPr id="72" name="object 72"/>
            <p:cNvSpPr/>
            <p:nvPr/>
          </p:nvSpPr>
          <p:spPr>
            <a:xfrm>
              <a:off x="3729244" y="5718172"/>
              <a:ext cx="694055" cy="763905"/>
            </a:xfrm>
            <a:custGeom>
              <a:avLst/>
              <a:gdLst/>
              <a:ahLst/>
              <a:cxnLst/>
              <a:rect l="l" t="t" r="r" b="b"/>
              <a:pathLst>
                <a:path w="694054" h="763904">
                  <a:moveTo>
                    <a:pt x="304346" y="763815"/>
                  </a:moveTo>
                  <a:lnTo>
                    <a:pt x="259972" y="739544"/>
                  </a:lnTo>
                  <a:lnTo>
                    <a:pt x="217255" y="712794"/>
                  </a:lnTo>
                  <a:lnTo>
                    <a:pt x="176194" y="683565"/>
                  </a:lnTo>
                  <a:lnTo>
                    <a:pt x="136790" y="651857"/>
                  </a:lnTo>
                  <a:lnTo>
                    <a:pt x="99308" y="617898"/>
                  </a:lnTo>
                  <a:lnTo>
                    <a:pt x="64016" y="581916"/>
                  </a:lnTo>
                  <a:lnTo>
                    <a:pt x="30913" y="543909"/>
                  </a:lnTo>
                  <a:lnTo>
                    <a:pt x="0" y="503878"/>
                  </a:lnTo>
                  <a:lnTo>
                    <a:pt x="693529" y="0"/>
                  </a:lnTo>
                  <a:lnTo>
                    <a:pt x="304346" y="763815"/>
                  </a:lnTo>
                  <a:close/>
                </a:path>
              </a:pathLst>
            </a:custGeom>
            <a:solidFill>
              <a:srgbClr val="FF9900"/>
            </a:solidFill>
          </p:spPr>
          <p:txBody>
            <a:bodyPr wrap="square" lIns="0" tIns="0" rIns="0" bIns="0" rtlCol="0"/>
            <a:lstStyle/>
            <a:p>
              <a:endParaRPr sz="1634"/>
            </a:p>
          </p:txBody>
        </p:sp>
        <p:sp>
          <p:nvSpPr>
            <p:cNvPr id="73" name="object 73"/>
            <p:cNvSpPr/>
            <p:nvPr/>
          </p:nvSpPr>
          <p:spPr>
            <a:xfrm>
              <a:off x="3729244" y="5718172"/>
              <a:ext cx="694055" cy="763905"/>
            </a:xfrm>
            <a:custGeom>
              <a:avLst/>
              <a:gdLst/>
              <a:ahLst/>
              <a:cxnLst/>
              <a:rect l="l" t="t" r="r" b="b"/>
              <a:pathLst>
                <a:path w="694054" h="763904">
                  <a:moveTo>
                    <a:pt x="693529" y="0"/>
                  </a:moveTo>
                  <a:lnTo>
                    <a:pt x="304346" y="763815"/>
                  </a:lnTo>
                  <a:lnTo>
                    <a:pt x="259972" y="739544"/>
                  </a:lnTo>
                  <a:lnTo>
                    <a:pt x="217255" y="712794"/>
                  </a:lnTo>
                  <a:lnTo>
                    <a:pt x="176194" y="683565"/>
                  </a:lnTo>
                  <a:lnTo>
                    <a:pt x="136790" y="651857"/>
                  </a:lnTo>
                  <a:lnTo>
                    <a:pt x="99308" y="617898"/>
                  </a:lnTo>
                  <a:lnTo>
                    <a:pt x="64016" y="581916"/>
                  </a:lnTo>
                  <a:lnTo>
                    <a:pt x="30913" y="543909"/>
                  </a:lnTo>
                  <a:lnTo>
                    <a:pt x="0" y="503878"/>
                  </a:lnTo>
                  <a:lnTo>
                    <a:pt x="693529" y="0"/>
                  </a:lnTo>
                </a:path>
              </a:pathLst>
            </a:custGeom>
            <a:ln w="9524">
              <a:solidFill>
                <a:srgbClr val="FFFFFF"/>
              </a:solidFill>
            </a:ln>
          </p:spPr>
          <p:txBody>
            <a:bodyPr wrap="square" lIns="0" tIns="0" rIns="0" bIns="0" rtlCol="0"/>
            <a:lstStyle/>
            <a:p>
              <a:endParaRPr sz="1634"/>
            </a:p>
          </p:txBody>
        </p:sp>
        <p:sp>
          <p:nvSpPr>
            <p:cNvPr id="74" name="object 74"/>
            <p:cNvSpPr/>
            <p:nvPr/>
          </p:nvSpPr>
          <p:spPr>
            <a:xfrm>
              <a:off x="4033591" y="5718172"/>
              <a:ext cx="389255" cy="847090"/>
            </a:xfrm>
            <a:custGeom>
              <a:avLst/>
              <a:gdLst/>
              <a:ahLst/>
              <a:cxnLst/>
              <a:rect l="l" t="t" r="r" b="b"/>
              <a:pathLst>
                <a:path w="389254" h="847090">
                  <a:moveTo>
                    <a:pt x="255079" y="846695"/>
                  </a:moveTo>
                  <a:lnTo>
                    <a:pt x="201963" y="836583"/>
                  </a:lnTo>
                  <a:lnTo>
                    <a:pt x="149897" y="823239"/>
                  </a:lnTo>
                  <a:lnTo>
                    <a:pt x="98881" y="806663"/>
                  </a:lnTo>
                  <a:lnTo>
                    <a:pt x="48915" y="786855"/>
                  </a:lnTo>
                  <a:lnTo>
                    <a:pt x="0" y="763815"/>
                  </a:lnTo>
                  <a:lnTo>
                    <a:pt x="389183" y="0"/>
                  </a:lnTo>
                  <a:lnTo>
                    <a:pt x="255079" y="846695"/>
                  </a:lnTo>
                  <a:close/>
                </a:path>
              </a:pathLst>
            </a:custGeom>
            <a:solidFill>
              <a:srgbClr val="DB3812"/>
            </a:solidFill>
          </p:spPr>
          <p:txBody>
            <a:bodyPr wrap="square" lIns="0" tIns="0" rIns="0" bIns="0" rtlCol="0"/>
            <a:lstStyle/>
            <a:p>
              <a:endParaRPr sz="1634"/>
            </a:p>
          </p:txBody>
        </p:sp>
        <p:sp>
          <p:nvSpPr>
            <p:cNvPr id="75" name="object 75"/>
            <p:cNvSpPr/>
            <p:nvPr/>
          </p:nvSpPr>
          <p:spPr>
            <a:xfrm>
              <a:off x="4033591" y="5718172"/>
              <a:ext cx="389255" cy="847090"/>
            </a:xfrm>
            <a:custGeom>
              <a:avLst/>
              <a:gdLst/>
              <a:ahLst/>
              <a:cxnLst/>
              <a:rect l="l" t="t" r="r" b="b"/>
              <a:pathLst>
                <a:path w="389254" h="847090">
                  <a:moveTo>
                    <a:pt x="389183" y="0"/>
                  </a:moveTo>
                  <a:lnTo>
                    <a:pt x="255079" y="846695"/>
                  </a:lnTo>
                  <a:lnTo>
                    <a:pt x="201963" y="836583"/>
                  </a:lnTo>
                  <a:lnTo>
                    <a:pt x="149897" y="823239"/>
                  </a:lnTo>
                  <a:lnTo>
                    <a:pt x="98881" y="806663"/>
                  </a:lnTo>
                  <a:lnTo>
                    <a:pt x="48915" y="786855"/>
                  </a:lnTo>
                  <a:lnTo>
                    <a:pt x="0" y="763815"/>
                  </a:lnTo>
                  <a:lnTo>
                    <a:pt x="389183" y="0"/>
                  </a:lnTo>
                </a:path>
              </a:pathLst>
            </a:custGeom>
            <a:ln w="9524">
              <a:solidFill>
                <a:srgbClr val="FFFFFF"/>
              </a:solidFill>
            </a:ln>
          </p:spPr>
          <p:txBody>
            <a:bodyPr wrap="square" lIns="0" tIns="0" rIns="0" bIns="0" rtlCol="0"/>
            <a:lstStyle/>
            <a:p>
              <a:endParaRPr sz="1634"/>
            </a:p>
          </p:txBody>
        </p:sp>
        <p:sp>
          <p:nvSpPr>
            <p:cNvPr id="76" name="object 76"/>
            <p:cNvSpPr/>
            <p:nvPr/>
          </p:nvSpPr>
          <p:spPr>
            <a:xfrm>
              <a:off x="4288671" y="5718172"/>
              <a:ext cx="991869" cy="857250"/>
            </a:xfrm>
            <a:custGeom>
              <a:avLst/>
              <a:gdLst/>
              <a:ahLst/>
              <a:cxnLst/>
              <a:rect l="l" t="t" r="r" b="b"/>
              <a:pathLst>
                <a:path w="991870" h="857250">
                  <a:moveTo>
                    <a:pt x="138310" y="857239"/>
                  </a:moveTo>
                  <a:lnTo>
                    <a:pt x="92039" y="856217"/>
                  </a:lnTo>
                  <a:lnTo>
                    <a:pt x="45891" y="852699"/>
                  </a:lnTo>
                  <a:lnTo>
                    <a:pt x="0" y="846695"/>
                  </a:lnTo>
                  <a:lnTo>
                    <a:pt x="134103" y="0"/>
                  </a:lnTo>
                  <a:lnTo>
                    <a:pt x="991353" y="0"/>
                  </a:lnTo>
                  <a:lnTo>
                    <a:pt x="991040" y="23141"/>
                  </a:lnTo>
                  <a:lnTo>
                    <a:pt x="988542" y="69356"/>
                  </a:lnTo>
                  <a:lnTo>
                    <a:pt x="983553" y="115369"/>
                  </a:lnTo>
                  <a:lnTo>
                    <a:pt x="976089" y="161045"/>
                  </a:lnTo>
                  <a:lnTo>
                    <a:pt x="966170" y="206253"/>
                  </a:lnTo>
                  <a:lnTo>
                    <a:pt x="953826" y="250859"/>
                  </a:lnTo>
                  <a:lnTo>
                    <a:pt x="939093" y="294733"/>
                  </a:lnTo>
                  <a:lnTo>
                    <a:pt x="922013" y="337749"/>
                  </a:lnTo>
                  <a:lnTo>
                    <a:pt x="902636" y="379780"/>
                  </a:lnTo>
                  <a:lnTo>
                    <a:pt x="881019" y="420705"/>
                  </a:lnTo>
                  <a:lnTo>
                    <a:pt x="857225" y="460402"/>
                  </a:lnTo>
                  <a:lnTo>
                    <a:pt x="831324" y="498758"/>
                  </a:lnTo>
                  <a:lnTo>
                    <a:pt x="803389" y="535660"/>
                  </a:lnTo>
                  <a:lnTo>
                    <a:pt x="773504" y="571001"/>
                  </a:lnTo>
                  <a:lnTo>
                    <a:pt x="741756" y="604677"/>
                  </a:lnTo>
                  <a:lnTo>
                    <a:pt x="708236" y="636591"/>
                  </a:lnTo>
                  <a:lnTo>
                    <a:pt x="673042" y="666649"/>
                  </a:lnTo>
                  <a:lnTo>
                    <a:pt x="636278" y="694764"/>
                  </a:lnTo>
                  <a:lnTo>
                    <a:pt x="598049" y="720853"/>
                  </a:lnTo>
                  <a:lnTo>
                    <a:pt x="558469" y="744842"/>
                  </a:lnTo>
                  <a:lnTo>
                    <a:pt x="517651" y="766660"/>
                  </a:lnTo>
                  <a:lnTo>
                    <a:pt x="475716" y="786242"/>
                  </a:lnTo>
                  <a:lnTo>
                    <a:pt x="432784" y="803533"/>
                  </a:lnTo>
                  <a:lnTo>
                    <a:pt x="388983" y="818482"/>
                  </a:lnTo>
                  <a:lnTo>
                    <a:pt x="344438" y="831045"/>
                  </a:lnTo>
                  <a:lnTo>
                    <a:pt x="299280" y="841185"/>
                  </a:lnTo>
                  <a:lnTo>
                    <a:pt x="253640" y="848874"/>
                  </a:lnTo>
                  <a:lnTo>
                    <a:pt x="207652" y="854088"/>
                  </a:lnTo>
                  <a:lnTo>
                    <a:pt x="161450" y="856813"/>
                  </a:lnTo>
                  <a:lnTo>
                    <a:pt x="138310" y="857239"/>
                  </a:lnTo>
                  <a:close/>
                </a:path>
              </a:pathLst>
            </a:custGeom>
            <a:solidFill>
              <a:srgbClr val="3366CC"/>
            </a:solidFill>
          </p:spPr>
          <p:txBody>
            <a:bodyPr wrap="square" lIns="0" tIns="0" rIns="0" bIns="0" rtlCol="0"/>
            <a:lstStyle/>
            <a:p>
              <a:endParaRPr sz="1634"/>
            </a:p>
          </p:txBody>
        </p:sp>
        <p:sp>
          <p:nvSpPr>
            <p:cNvPr id="77" name="object 77"/>
            <p:cNvSpPr/>
            <p:nvPr/>
          </p:nvSpPr>
          <p:spPr>
            <a:xfrm>
              <a:off x="4288671" y="5718172"/>
              <a:ext cx="991869" cy="857250"/>
            </a:xfrm>
            <a:custGeom>
              <a:avLst/>
              <a:gdLst/>
              <a:ahLst/>
              <a:cxnLst/>
              <a:rect l="l" t="t" r="r" b="b"/>
              <a:pathLst>
                <a:path w="991870" h="857250">
                  <a:moveTo>
                    <a:pt x="134103" y="0"/>
                  </a:moveTo>
                  <a:lnTo>
                    <a:pt x="991353" y="0"/>
                  </a:lnTo>
                  <a:lnTo>
                    <a:pt x="991275" y="11572"/>
                  </a:lnTo>
                  <a:lnTo>
                    <a:pt x="989400" y="57817"/>
                  </a:lnTo>
                  <a:lnTo>
                    <a:pt x="985033" y="103893"/>
                  </a:lnTo>
                  <a:lnTo>
                    <a:pt x="978186" y="149666"/>
                  </a:lnTo>
                  <a:lnTo>
                    <a:pt x="968878" y="195003"/>
                  </a:lnTo>
                  <a:lnTo>
                    <a:pt x="957137" y="239772"/>
                  </a:lnTo>
                  <a:lnTo>
                    <a:pt x="942997" y="283841"/>
                  </a:lnTo>
                  <a:lnTo>
                    <a:pt x="926500" y="327084"/>
                  </a:lnTo>
                  <a:lnTo>
                    <a:pt x="907692" y="369373"/>
                  </a:lnTo>
                  <a:lnTo>
                    <a:pt x="886630" y="410585"/>
                  </a:lnTo>
                  <a:lnTo>
                    <a:pt x="863374" y="450600"/>
                  </a:lnTo>
                  <a:lnTo>
                    <a:pt x="837992" y="489302"/>
                  </a:lnTo>
                  <a:lnTo>
                    <a:pt x="810558" y="526578"/>
                  </a:lnTo>
                  <a:lnTo>
                    <a:pt x="781153" y="562319"/>
                  </a:lnTo>
                  <a:lnTo>
                    <a:pt x="749862" y="596420"/>
                  </a:lnTo>
                  <a:lnTo>
                    <a:pt x="716776" y="628783"/>
                  </a:lnTo>
                  <a:lnTo>
                    <a:pt x="681991" y="659314"/>
                  </a:lnTo>
                  <a:lnTo>
                    <a:pt x="645609" y="687922"/>
                  </a:lnTo>
                  <a:lnTo>
                    <a:pt x="607737" y="714526"/>
                  </a:lnTo>
                  <a:lnTo>
                    <a:pt x="568484" y="739046"/>
                  </a:lnTo>
                  <a:lnTo>
                    <a:pt x="527964" y="761413"/>
                  </a:lnTo>
                  <a:lnTo>
                    <a:pt x="486297" y="781560"/>
                  </a:lnTo>
                  <a:lnTo>
                    <a:pt x="443603" y="799429"/>
                  </a:lnTo>
                  <a:lnTo>
                    <a:pt x="400007" y="814967"/>
                  </a:lnTo>
                  <a:lnTo>
                    <a:pt x="355636" y="828130"/>
                  </a:lnTo>
                  <a:lnTo>
                    <a:pt x="310618" y="838879"/>
                  </a:lnTo>
                  <a:lnTo>
                    <a:pt x="265087" y="847183"/>
                  </a:lnTo>
                  <a:lnTo>
                    <a:pt x="219174" y="853018"/>
                  </a:lnTo>
                  <a:lnTo>
                    <a:pt x="173012" y="856366"/>
                  </a:lnTo>
                  <a:lnTo>
                    <a:pt x="138310" y="857239"/>
                  </a:lnTo>
                  <a:lnTo>
                    <a:pt x="126738" y="857218"/>
                  </a:lnTo>
                  <a:lnTo>
                    <a:pt x="80484" y="855571"/>
                  </a:lnTo>
                  <a:lnTo>
                    <a:pt x="34388" y="851430"/>
                  </a:lnTo>
                  <a:lnTo>
                    <a:pt x="0" y="846695"/>
                  </a:lnTo>
                  <a:lnTo>
                    <a:pt x="134103" y="0"/>
                  </a:lnTo>
                </a:path>
              </a:pathLst>
            </a:custGeom>
            <a:ln w="9524">
              <a:solidFill>
                <a:srgbClr val="FFFFFF"/>
              </a:solidFill>
            </a:ln>
          </p:spPr>
          <p:txBody>
            <a:bodyPr wrap="square" lIns="0" tIns="0" rIns="0" bIns="0" rtlCol="0"/>
            <a:lstStyle/>
            <a:p>
              <a:endParaRPr sz="1634"/>
            </a:p>
          </p:txBody>
        </p:sp>
      </p:grpSp>
      <p:sp>
        <p:nvSpPr>
          <p:cNvPr id="78" name="object 78"/>
          <p:cNvSpPr txBox="1"/>
          <p:nvPr/>
        </p:nvSpPr>
        <p:spPr>
          <a:xfrm>
            <a:off x="5452122" y="6012309"/>
            <a:ext cx="317543" cy="137379"/>
          </a:xfrm>
          <a:prstGeom prst="rect">
            <a:avLst/>
          </a:prstGeom>
        </p:spPr>
        <p:txBody>
          <a:bodyPr vert="horz" wrap="square" lIns="0" tIns="11526" rIns="0" bIns="0" rtlCol="0">
            <a:spAutoFit/>
          </a:bodyPr>
          <a:lstStyle/>
          <a:p>
            <a:pPr marL="11527">
              <a:spcBef>
                <a:spcPts val="91"/>
              </a:spcBef>
            </a:pPr>
            <a:r>
              <a:rPr sz="817" dirty="0">
                <a:solidFill>
                  <a:srgbClr val="FFFFFF"/>
                </a:solidFill>
                <a:latin typeface="Arial"/>
                <a:cs typeface="Arial"/>
              </a:rPr>
              <a:t>27.5%</a:t>
            </a:r>
            <a:endParaRPr sz="817">
              <a:latin typeface="Arial"/>
              <a:cs typeface="Arial"/>
            </a:endParaRPr>
          </a:p>
        </p:txBody>
      </p:sp>
      <p:sp>
        <p:nvSpPr>
          <p:cNvPr id="80" name="object 80"/>
          <p:cNvSpPr txBox="1">
            <a:spLocks noGrp="1"/>
          </p:cNvSpPr>
          <p:nvPr>
            <p:ph type="ftr" sz="quarter" idx="5"/>
          </p:nvPr>
        </p:nvSpPr>
        <p:spPr>
          <a:xfrm>
            <a:off x="323254" y="7251700"/>
            <a:ext cx="4275455" cy="127000"/>
          </a:xfrm>
          <a:prstGeom prst="rect">
            <a:avLst/>
          </a:prstGeom>
        </p:spPr>
        <p:txBody>
          <a:bodyPr vert="horz" wrap="square" lIns="0" tIns="0" rIns="0" bIns="0" rtlCol="0">
            <a:spAutoFit/>
          </a:bodyPr>
          <a:lstStyle>
            <a:defPPr>
              <a:defRPr lang="en-US"/>
            </a:defPPr>
            <a:lvl1pPr marL="0" algn="l" defTabSz="914400" rtl="0" eaLnBrk="1" latinLnBrk="0" hangingPunct="1">
              <a:defRPr sz="800" b="0" i="0" kern="1200">
                <a:solidFill>
                  <a:schemeClr val="tx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527">
              <a:lnSpc>
                <a:spcPts val="781"/>
              </a:lnSpc>
            </a:pPr>
            <a:r>
              <a:rPr lang="en-GB" spc="-5"/>
              <a:t>https://docs.google.com/forms/d/1Gx8cK4evkBp_QjFwBLr3vsL1GjfAjWt-oevYq8_xpnk/viewanalytics</a:t>
            </a:r>
            <a:endParaRPr spc="-5" dirty="0"/>
          </a:p>
        </p:txBody>
      </p:sp>
      <p:sp>
        <p:nvSpPr>
          <p:cNvPr id="81" name="object 81"/>
          <p:cNvSpPr txBox="1">
            <a:spLocks noGrp="1"/>
          </p:cNvSpPr>
          <p:nvPr>
            <p:ph type="sldNum" sz="quarter" idx="7"/>
          </p:nvPr>
        </p:nvSpPr>
        <p:spPr>
          <a:xfrm>
            <a:off x="10075069" y="7251700"/>
            <a:ext cx="282575" cy="127000"/>
          </a:xfrm>
          <a:prstGeom prst="rect">
            <a:avLst/>
          </a:prstGeom>
        </p:spPr>
        <p:txBody>
          <a:bodyPr vert="horz" wrap="square" lIns="0" tIns="0" rIns="0" bIns="0" rtlCol="0">
            <a:spAutoFit/>
          </a:bodyPr>
          <a:lstStyle>
            <a:defPPr>
              <a:defRPr lang="en-US"/>
            </a:defPPr>
            <a:lvl1pPr marL="0" algn="l" defTabSz="914400" rtl="0" eaLnBrk="1" latinLnBrk="0" hangingPunct="1">
              <a:defRPr sz="800" b="0" i="0" kern="1200">
                <a:solidFill>
                  <a:schemeClr val="tx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860"/>
              </a:lnSpc>
            </a:pPr>
            <a:fld id="{81D60167-4931-47E6-BA6A-407CBD079E47}" type="slidenum">
              <a:rPr lang="en-GB" smtClean="0"/>
              <a:pPr marL="38100">
                <a:lnSpc>
                  <a:spcPts val="860"/>
                </a:lnSpc>
              </a:pPr>
              <a:t>31</a:t>
            </a:fld>
            <a:r>
              <a:rPr lang="en-GB" spc="-5"/>
              <a:t>/</a:t>
            </a:r>
            <a:r>
              <a:rPr lang="en-GB"/>
              <a:t>17</a:t>
            </a:r>
            <a:endParaRPr dirty="0"/>
          </a:p>
        </p:txBody>
      </p:sp>
      <p:pic>
        <p:nvPicPr>
          <p:cNvPr id="83" name="Picture 82">
            <a:extLst>
              <a:ext uri="{FF2B5EF4-FFF2-40B4-BE49-F238E27FC236}">
                <a16:creationId xmlns:a16="http://schemas.microsoft.com/office/drawing/2014/main" id="{42CA05F0-7FB3-4258-A7B1-BE3E3E8F786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8834" y="111942"/>
            <a:ext cx="1375234" cy="971550"/>
          </a:xfrm>
          <a:prstGeom prst="rect">
            <a:avLst/>
          </a:prstGeom>
        </p:spPr>
      </p:pic>
      <p:sp>
        <p:nvSpPr>
          <p:cNvPr id="84" name="Title 1">
            <a:extLst>
              <a:ext uri="{FF2B5EF4-FFF2-40B4-BE49-F238E27FC236}">
                <a16:creationId xmlns:a16="http://schemas.microsoft.com/office/drawing/2014/main" id="{187466D1-CE8F-4E32-B017-AF55DB37ED49}"/>
              </a:ext>
            </a:extLst>
          </p:cNvPr>
          <p:cNvSpPr txBox="1">
            <a:spLocks/>
          </p:cNvSpPr>
          <p:nvPr/>
        </p:nvSpPr>
        <p:spPr>
          <a:xfrm>
            <a:off x="2716326" y="111942"/>
            <a:ext cx="5837139" cy="990710"/>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1">
                    <a:lumMod val="50000"/>
                  </a:schemeClr>
                </a:solidFill>
              </a:rPr>
              <a:t>Membership Survey 2021 </a:t>
            </a:r>
            <a:br>
              <a:rPr lang="en-US" b="1" dirty="0">
                <a:solidFill>
                  <a:schemeClr val="accent1">
                    <a:lumMod val="50000"/>
                  </a:schemeClr>
                </a:solidFill>
              </a:rPr>
            </a:br>
            <a:r>
              <a:rPr lang="en-US" sz="2700" b="1" dirty="0">
                <a:solidFill>
                  <a:schemeClr val="accent1">
                    <a:lumMod val="50000"/>
                  </a:schemeClr>
                </a:solidFill>
              </a:rPr>
              <a:t>The Future</a:t>
            </a:r>
            <a:endParaRPr lang="en-US" sz="27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object 4"/>
          <p:cNvSpPr/>
          <p:nvPr/>
        </p:nvSpPr>
        <p:spPr>
          <a:xfrm>
            <a:off x="3339833" y="2055186"/>
            <a:ext cx="5523860" cy="3362725"/>
          </a:xfrm>
          <a:custGeom>
            <a:avLst/>
            <a:gdLst/>
            <a:ahLst/>
            <a:cxnLst/>
            <a:rect l="l" t="t" r="r" b="b"/>
            <a:pathLst>
              <a:path w="6086475" h="3705225">
                <a:moveTo>
                  <a:pt x="0" y="3633787"/>
                </a:moveTo>
                <a:lnTo>
                  <a:pt x="0" y="71437"/>
                </a:lnTo>
                <a:lnTo>
                  <a:pt x="0" y="66739"/>
                </a:lnTo>
                <a:lnTo>
                  <a:pt x="457" y="62089"/>
                </a:lnTo>
                <a:lnTo>
                  <a:pt x="1372" y="57485"/>
                </a:lnTo>
                <a:lnTo>
                  <a:pt x="2287" y="52880"/>
                </a:lnTo>
                <a:lnTo>
                  <a:pt x="3642" y="48415"/>
                </a:lnTo>
                <a:lnTo>
                  <a:pt x="5437" y="44080"/>
                </a:lnTo>
                <a:lnTo>
                  <a:pt x="7232" y="39737"/>
                </a:lnTo>
                <a:lnTo>
                  <a:pt x="9433" y="35625"/>
                </a:lnTo>
                <a:lnTo>
                  <a:pt x="12039" y="31728"/>
                </a:lnTo>
                <a:lnTo>
                  <a:pt x="14645" y="27831"/>
                </a:lnTo>
                <a:lnTo>
                  <a:pt x="17606" y="24222"/>
                </a:lnTo>
                <a:lnTo>
                  <a:pt x="20923" y="20910"/>
                </a:lnTo>
                <a:lnTo>
                  <a:pt x="24240" y="17589"/>
                </a:lnTo>
                <a:lnTo>
                  <a:pt x="27848" y="14631"/>
                </a:lnTo>
                <a:lnTo>
                  <a:pt x="31749" y="12027"/>
                </a:lnTo>
                <a:lnTo>
                  <a:pt x="35649" y="9423"/>
                </a:lnTo>
                <a:lnTo>
                  <a:pt x="39765" y="7227"/>
                </a:lnTo>
                <a:lnTo>
                  <a:pt x="44099" y="5432"/>
                </a:lnTo>
                <a:lnTo>
                  <a:pt x="48433" y="3636"/>
                </a:lnTo>
                <a:lnTo>
                  <a:pt x="52900" y="2287"/>
                </a:lnTo>
                <a:lnTo>
                  <a:pt x="57500" y="1376"/>
                </a:lnTo>
                <a:lnTo>
                  <a:pt x="62101" y="456"/>
                </a:lnTo>
                <a:lnTo>
                  <a:pt x="66747" y="0"/>
                </a:lnTo>
                <a:lnTo>
                  <a:pt x="71437" y="0"/>
                </a:lnTo>
                <a:lnTo>
                  <a:pt x="6015037" y="0"/>
                </a:lnTo>
                <a:lnTo>
                  <a:pt x="6019727" y="0"/>
                </a:lnTo>
                <a:lnTo>
                  <a:pt x="6024373" y="456"/>
                </a:lnTo>
                <a:lnTo>
                  <a:pt x="6028973" y="1376"/>
                </a:lnTo>
                <a:lnTo>
                  <a:pt x="6033573" y="2287"/>
                </a:lnTo>
                <a:lnTo>
                  <a:pt x="6065550" y="20910"/>
                </a:lnTo>
                <a:lnTo>
                  <a:pt x="6068867" y="24222"/>
                </a:lnTo>
                <a:lnTo>
                  <a:pt x="6071829" y="27831"/>
                </a:lnTo>
                <a:lnTo>
                  <a:pt x="6074434" y="31728"/>
                </a:lnTo>
                <a:lnTo>
                  <a:pt x="6077040" y="35625"/>
                </a:lnTo>
                <a:lnTo>
                  <a:pt x="6079241" y="39737"/>
                </a:lnTo>
                <a:lnTo>
                  <a:pt x="6081036" y="44080"/>
                </a:lnTo>
                <a:lnTo>
                  <a:pt x="6082831" y="48415"/>
                </a:lnTo>
                <a:lnTo>
                  <a:pt x="6084186" y="52880"/>
                </a:lnTo>
                <a:lnTo>
                  <a:pt x="6085101" y="57485"/>
                </a:lnTo>
                <a:lnTo>
                  <a:pt x="6086017" y="62089"/>
                </a:lnTo>
                <a:lnTo>
                  <a:pt x="6086474" y="66739"/>
                </a:lnTo>
                <a:lnTo>
                  <a:pt x="6086474" y="71437"/>
                </a:lnTo>
                <a:lnTo>
                  <a:pt x="6086474" y="3633787"/>
                </a:lnTo>
                <a:lnTo>
                  <a:pt x="6086474" y="3638475"/>
                </a:lnTo>
                <a:lnTo>
                  <a:pt x="6086017" y="3643116"/>
                </a:lnTo>
                <a:lnTo>
                  <a:pt x="6068867" y="3680975"/>
                </a:lnTo>
                <a:lnTo>
                  <a:pt x="6065550" y="3684295"/>
                </a:lnTo>
                <a:lnTo>
                  <a:pt x="6062234" y="3687616"/>
                </a:lnTo>
                <a:lnTo>
                  <a:pt x="6028972" y="3703848"/>
                </a:lnTo>
                <a:lnTo>
                  <a:pt x="6024372" y="3704759"/>
                </a:lnTo>
                <a:lnTo>
                  <a:pt x="6019727" y="3705215"/>
                </a:lnTo>
                <a:lnTo>
                  <a:pt x="6015037" y="3705224"/>
                </a:lnTo>
                <a:lnTo>
                  <a:pt x="71437" y="3705224"/>
                </a:lnTo>
                <a:lnTo>
                  <a:pt x="31749" y="3693179"/>
                </a:lnTo>
                <a:lnTo>
                  <a:pt x="20923" y="3684295"/>
                </a:lnTo>
                <a:lnTo>
                  <a:pt x="17606" y="3680975"/>
                </a:lnTo>
                <a:lnTo>
                  <a:pt x="457" y="3643116"/>
                </a:lnTo>
                <a:lnTo>
                  <a:pt x="0" y="3638475"/>
                </a:lnTo>
                <a:lnTo>
                  <a:pt x="0" y="3633787"/>
                </a:lnTo>
                <a:close/>
              </a:path>
            </a:pathLst>
          </a:custGeom>
          <a:ln w="9524">
            <a:solidFill>
              <a:srgbClr val="D9DBDF"/>
            </a:solidFill>
          </a:ln>
        </p:spPr>
        <p:txBody>
          <a:bodyPr wrap="square" lIns="0" tIns="0" rIns="0" bIns="0" rtlCol="0"/>
          <a:lstStyle/>
          <a:p>
            <a:endParaRPr sz="1634"/>
          </a:p>
        </p:txBody>
      </p:sp>
      <p:sp>
        <p:nvSpPr>
          <p:cNvPr id="5" name="object 5"/>
          <p:cNvSpPr txBox="1"/>
          <p:nvPr/>
        </p:nvSpPr>
        <p:spPr>
          <a:xfrm>
            <a:off x="3268308" y="1565902"/>
            <a:ext cx="4733173" cy="1630030"/>
          </a:xfrm>
          <a:prstGeom prst="rect">
            <a:avLst/>
          </a:prstGeom>
        </p:spPr>
        <p:txBody>
          <a:bodyPr vert="horz" wrap="square" lIns="0" tIns="11526" rIns="0" bIns="0" rtlCol="0">
            <a:spAutoFit/>
          </a:bodyPr>
          <a:lstStyle/>
          <a:p>
            <a:pPr marL="11527" marR="4611">
              <a:lnSpc>
                <a:spcPct val="125000"/>
              </a:lnSpc>
              <a:spcBef>
                <a:spcPts val="91"/>
              </a:spcBef>
            </a:pPr>
            <a:r>
              <a:rPr sz="1400" spc="59" dirty="0">
                <a:solidFill>
                  <a:srgbClr val="202024"/>
                </a:solidFill>
                <a:latin typeface="Calibri"/>
                <a:cs typeface="Calibri"/>
              </a:rPr>
              <a:t>The </a:t>
            </a:r>
            <a:r>
              <a:rPr sz="1400" spc="64" dirty="0">
                <a:solidFill>
                  <a:srgbClr val="202024"/>
                </a:solidFill>
                <a:latin typeface="Calibri"/>
                <a:cs typeface="Calibri"/>
              </a:rPr>
              <a:t>committee </a:t>
            </a:r>
            <a:r>
              <a:rPr sz="1400" spc="41" dirty="0">
                <a:solidFill>
                  <a:srgbClr val="202024"/>
                </a:solidFill>
                <a:latin typeface="Calibri"/>
                <a:cs typeface="Calibri"/>
              </a:rPr>
              <a:t>are </a:t>
            </a:r>
            <a:r>
              <a:rPr sz="1400" spc="50" dirty="0">
                <a:solidFill>
                  <a:srgbClr val="202024"/>
                </a:solidFill>
                <a:latin typeface="Calibri"/>
                <a:cs typeface="Calibri"/>
              </a:rPr>
              <a:t>always looking </a:t>
            </a:r>
            <a:r>
              <a:rPr sz="1400" spc="41" dirty="0">
                <a:solidFill>
                  <a:srgbClr val="202024"/>
                </a:solidFill>
                <a:latin typeface="Calibri"/>
                <a:cs typeface="Calibri"/>
              </a:rPr>
              <a:t>to </a:t>
            </a:r>
            <a:r>
              <a:rPr sz="1400" spc="50" dirty="0">
                <a:solidFill>
                  <a:srgbClr val="202024"/>
                </a:solidFill>
                <a:latin typeface="Calibri"/>
                <a:cs typeface="Calibri"/>
              </a:rPr>
              <a:t>improve the </a:t>
            </a:r>
            <a:r>
              <a:rPr sz="1400" spc="82" dirty="0">
                <a:solidFill>
                  <a:srgbClr val="202024"/>
                </a:solidFill>
                <a:latin typeface="Calibri"/>
                <a:cs typeface="Calibri"/>
              </a:rPr>
              <a:t>Club </a:t>
            </a:r>
            <a:r>
              <a:rPr sz="1400" spc="50" dirty="0">
                <a:solidFill>
                  <a:srgbClr val="202024"/>
                </a:solidFill>
                <a:latin typeface="Calibri"/>
                <a:cs typeface="Calibri"/>
              </a:rPr>
              <a:t>for </a:t>
            </a:r>
            <a:r>
              <a:rPr sz="1400" spc="59" dirty="0">
                <a:solidFill>
                  <a:srgbClr val="202024"/>
                </a:solidFill>
                <a:latin typeface="Calibri"/>
                <a:cs typeface="Calibri"/>
              </a:rPr>
              <a:t>members. </a:t>
            </a:r>
            <a:r>
              <a:rPr sz="1400" spc="95" dirty="0">
                <a:solidFill>
                  <a:srgbClr val="202024"/>
                </a:solidFill>
                <a:latin typeface="Calibri"/>
                <a:cs typeface="Calibri"/>
              </a:rPr>
              <a:t>One </a:t>
            </a:r>
            <a:r>
              <a:rPr sz="1400" spc="100" dirty="0">
                <a:solidFill>
                  <a:srgbClr val="202024"/>
                </a:solidFill>
                <a:latin typeface="Calibri"/>
                <a:cs typeface="Calibri"/>
              </a:rPr>
              <a:t> </a:t>
            </a:r>
            <a:r>
              <a:rPr sz="1400" spc="77" dirty="0">
                <a:solidFill>
                  <a:srgbClr val="202024"/>
                </a:solidFill>
                <a:latin typeface="Calibri"/>
                <a:cs typeface="Calibri"/>
              </a:rPr>
              <a:t>such</a:t>
            </a:r>
            <a:r>
              <a:rPr sz="1400" spc="18" dirty="0">
                <a:solidFill>
                  <a:srgbClr val="202024"/>
                </a:solidFill>
                <a:latin typeface="Calibri"/>
                <a:cs typeface="Calibri"/>
              </a:rPr>
              <a:t> </a:t>
            </a:r>
            <a:r>
              <a:rPr sz="1400" spc="45" dirty="0">
                <a:solidFill>
                  <a:srgbClr val="202024"/>
                </a:solidFill>
                <a:latin typeface="Calibri"/>
                <a:cs typeface="Calibri"/>
              </a:rPr>
              <a:t>option</a:t>
            </a:r>
            <a:r>
              <a:rPr sz="1400" spc="23" dirty="0">
                <a:solidFill>
                  <a:srgbClr val="202024"/>
                </a:solidFill>
                <a:latin typeface="Calibri"/>
                <a:cs typeface="Calibri"/>
              </a:rPr>
              <a:t> </a:t>
            </a:r>
            <a:r>
              <a:rPr sz="1400" spc="41" dirty="0">
                <a:solidFill>
                  <a:srgbClr val="202024"/>
                </a:solidFill>
                <a:latin typeface="Calibri"/>
                <a:cs typeface="Calibri"/>
              </a:rPr>
              <a:t>is</a:t>
            </a:r>
            <a:r>
              <a:rPr sz="1400" spc="23" dirty="0">
                <a:solidFill>
                  <a:srgbClr val="202024"/>
                </a:solidFill>
                <a:latin typeface="Calibri"/>
                <a:cs typeface="Calibri"/>
              </a:rPr>
              <a:t> </a:t>
            </a:r>
            <a:r>
              <a:rPr sz="1400" spc="41" dirty="0">
                <a:solidFill>
                  <a:srgbClr val="202024"/>
                </a:solidFill>
                <a:latin typeface="Calibri"/>
                <a:cs typeface="Calibri"/>
              </a:rPr>
              <a:t>to</a:t>
            </a:r>
            <a:r>
              <a:rPr sz="1400" spc="18" dirty="0">
                <a:solidFill>
                  <a:srgbClr val="202024"/>
                </a:solidFill>
                <a:latin typeface="Calibri"/>
                <a:cs typeface="Calibri"/>
              </a:rPr>
              <a:t> </a:t>
            </a:r>
            <a:r>
              <a:rPr sz="1400" spc="73" dirty="0">
                <a:solidFill>
                  <a:srgbClr val="202024"/>
                </a:solidFill>
                <a:latin typeface="Calibri"/>
                <a:cs typeface="Calibri"/>
              </a:rPr>
              <a:t>merge</a:t>
            </a:r>
            <a:r>
              <a:rPr sz="1400" spc="23" dirty="0">
                <a:solidFill>
                  <a:srgbClr val="202024"/>
                </a:solidFill>
                <a:latin typeface="Calibri"/>
                <a:cs typeface="Calibri"/>
              </a:rPr>
              <a:t> </a:t>
            </a:r>
            <a:r>
              <a:rPr sz="1400" spc="36" dirty="0">
                <a:solidFill>
                  <a:srgbClr val="202024"/>
                </a:solidFill>
                <a:latin typeface="Calibri"/>
                <a:cs typeface="Calibri"/>
              </a:rPr>
              <a:t>with</a:t>
            </a:r>
            <a:r>
              <a:rPr sz="1400" spc="23" dirty="0">
                <a:solidFill>
                  <a:srgbClr val="202024"/>
                </a:solidFill>
                <a:latin typeface="Calibri"/>
                <a:cs typeface="Calibri"/>
              </a:rPr>
              <a:t> </a:t>
            </a:r>
            <a:r>
              <a:rPr sz="1400" spc="54" dirty="0">
                <a:solidFill>
                  <a:srgbClr val="202024"/>
                </a:solidFill>
                <a:latin typeface="Calibri"/>
                <a:cs typeface="Calibri"/>
              </a:rPr>
              <a:t>Shotley</a:t>
            </a:r>
            <a:r>
              <a:rPr sz="1400" spc="18" dirty="0">
                <a:solidFill>
                  <a:srgbClr val="202024"/>
                </a:solidFill>
                <a:latin typeface="Calibri"/>
                <a:cs typeface="Calibri"/>
              </a:rPr>
              <a:t> </a:t>
            </a:r>
            <a:r>
              <a:rPr sz="1400" spc="45" dirty="0">
                <a:solidFill>
                  <a:srgbClr val="202024"/>
                </a:solidFill>
                <a:latin typeface="Calibri"/>
                <a:cs typeface="Calibri"/>
              </a:rPr>
              <a:t>Sailing</a:t>
            </a:r>
            <a:r>
              <a:rPr sz="1400" spc="23" dirty="0">
                <a:solidFill>
                  <a:srgbClr val="202024"/>
                </a:solidFill>
                <a:latin typeface="Calibri"/>
                <a:cs typeface="Calibri"/>
              </a:rPr>
              <a:t> </a:t>
            </a:r>
            <a:r>
              <a:rPr sz="1400" spc="64" dirty="0">
                <a:solidFill>
                  <a:srgbClr val="202024"/>
                </a:solidFill>
                <a:latin typeface="Calibri"/>
                <a:cs typeface="Calibri"/>
              </a:rPr>
              <a:t>Club.</a:t>
            </a:r>
            <a:r>
              <a:rPr sz="1400" spc="23" dirty="0">
                <a:solidFill>
                  <a:srgbClr val="202024"/>
                </a:solidFill>
                <a:latin typeface="Calibri"/>
                <a:cs typeface="Calibri"/>
              </a:rPr>
              <a:t> </a:t>
            </a:r>
            <a:r>
              <a:rPr sz="1400" spc="32" dirty="0">
                <a:solidFill>
                  <a:srgbClr val="202024"/>
                </a:solidFill>
                <a:latin typeface="Calibri"/>
                <a:cs typeface="Calibri"/>
              </a:rPr>
              <a:t>We</a:t>
            </a:r>
            <a:r>
              <a:rPr sz="1400" spc="18" dirty="0">
                <a:solidFill>
                  <a:srgbClr val="202024"/>
                </a:solidFill>
                <a:latin typeface="Calibri"/>
                <a:cs typeface="Calibri"/>
              </a:rPr>
              <a:t> </a:t>
            </a:r>
            <a:r>
              <a:rPr sz="1400" spc="9" dirty="0">
                <a:solidFill>
                  <a:srgbClr val="202024"/>
                </a:solidFill>
                <a:latin typeface="Calibri"/>
                <a:cs typeface="Calibri"/>
              </a:rPr>
              <a:t>will</a:t>
            </a:r>
            <a:r>
              <a:rPr sz="1400" spc="23" dirty="0">
                <a:solidFill>
                  <a:srgbClr val="202024"/>
                </a:solidFill>
                <a:latin typeface="Calibri"/>
                <a:cs typeface="Calibri"/>
              </a:rPr>
              <a:t> </a:t>
            </a:r>
            <a:r>
              <a:rPr sz="1400" spc="77" dirty="0">
                <a:solidFill>
                  <a:srgbClr val="202024"/>
                </a:solidFill>
                <a:latin typeface="Calibri"/>
                <a:cs typeface="Calibri"/>
              </a:rPr>
              <a:t>be</a:t>
            </a:r>
            <a:r>
              <a:rPr sz="1400" spc="23" dirty="0">
                <a:solidFill>
                  <a:srgbClr val="202024"/>
                </a:solidFill>
                <a:latin typeface="Calibri"/>
                <a:cs typeface="Calibri"/>
              </a:rPr>
              <a:t> </a:t>
            </a:r>
            <a:r>
              <a:rPr sz="1400" spc="68" dirty="0">
                <a:solidFill>
                  <a:srgbClr val="202024"/>
                </a:solidFill>
                <a:latin typeface="Calibri"/>
                <a:cs typeface="Calibri"/>
              </a:rPr>
              <a:t>guided</a:t>
            </a:r>
            <a:r>
              <a:rPr sz="1400" spc="18" dirty="0">
                <a:solidFill>
                  <a:srgbClr val="202024"/>
                </a:solidFill>
                <a:latin typeface="Calibri"/>
                <a:cs typeface="Calibri"/>
              </a:rPr>
              <a:t> </a:t>
            </a:r>
            <a:r>
              <a:rPr sz="1400" spc="64" dirty="0">
                <a:solidFill>
                  <a:srgbClr val="202024"/>
                </a:solidFill>
                <a:latin typeface="Calibri"/>
                <a:cs typeface="Calibri"/>
              </a:rPr>
              <a:t>by</a:t>
            </a:r>
            <a:r>
              <a:rPr sz="1400" spc="23" dirty="0">
                <a:solidFill>
                  <a:srgbClr val="202024"/>
                </a:solidFill>
                <a:latin typeface="Calibri"/>
                <a:cs typeface="Calibri"/>
              </a:rPr>
              <a:t> </a:t>
            </a:r>
            <a:r>
              <a:rPr sz="1400" spc="36" dirty="0">
                <a:solidFill>
                  <a:srgbClr val="202024"/>
                </a:solidFill>
                <a:latin typeface="Calibri"/>
                <a:cs typeface="Calibri"/>
              </a:rPr>
              <a:t>you, </a:t>
            </a:r>
            <a:r>
              <a:rPr sz="1400" spc="-231" dirty="0">
                <a:solidFill>
                  <a:srgbClr val="202024"/>
                </a:solidFill>
                <a:latin typeface="Calibri"/>
                <a:cs typeface="Calibri"/>
              </a:rPr>
              <a:t> </a:t>
            </a:r>
            <a:r>
              <a:rPr sz="1400" spc="50" dirty="0">
                <a:solidFill>
                  <a:srgbClr val="202024"/>
                </a:solidFill>
                <a:latin typeface="Calibri"/>
                <a:cs typeface="Calibri"/>
              </a:rPr>
              <a:t>the </a:t>
            </a:r>
            <a:r>
              <a:rPr sz="1400" spc="64" dirty="0">
                <a:solidFill>
                  <a:srgbClr val="202024"/>
                </a:solidFill>
                <a:latin typeface="Calibri"/>
                <a:cs typeface="Calibri"/>
              </a:rPr>
              <a:t>members, who </a:t>
            </a:r>
            <a:r>
              <a:rPr sz="1400" spc="9" dirty="0">
                <a:solidFill>
                  <a:srgbClr val="202024"/>
                </a:solidFill>
                <a:latin typeface="Calibri"/>
                <a:cs typeface="Calibri"/>
              </a:rPr>
              <a:t>will </a:t>
            </a:r>
            <a:r>
              <a:rPr sz="1400" spc="54" dirty="0">
                <a:solidFill>
                  <a:srgbClr val="202024"/>
                </a:solidFill>
                <a:latin typeface="Calibri"/>
                <a:cs typeface="Calibri"/>
              </a:rPr>
              <a:t>have </a:t>
            </a:r>
            <a:r>
              <a:rPr sz="1400" spc="50" dirty="0">
                <a:solidFill>
                  <a:srgbClr val="202024"/>
                </a:solidFill>
                <a:latin typeface="Calibri"/>
                <a:cs typeface="Calibri"/>
              </a:rPr>
              <a:t>the </a:t>
            </a:r>
            <a:r>
              <a:rPr sz="1400" spc="27" dirty="0">
                <a:solidFill>
                  <a:srgbClr val="202024"/>
                </a:solidFill>
                <a:latin typeface="Calibri"/>
                <a:cs typeface="Calibri"/>
              </a:rPr>
              <a:t>final </a:t>
            </a:r>
            <a:r>
              <a:rPr sz="1400" spc="32" dirty="0">
                <a:solidFill>
                  <a:srgbClr val="202024"/>
                </a:solidFill>
                <a:latin typeface="Calibri"/>
                <a:cs typeface="Calibri"/>
              </a:rPr>
              <a:t>say. </a:t>
            </a:r>
            <a:r>
              <a:rPr sz="1400" spc="50" dirty="0">
                <a:solidFill>
                  <a:srgbClr val="202024"/>
                </a:solidFill>
                <a:latin typeface="Calibri"/>
                <a:cs typeface="Calibri"/>
              </a:rPr>
              <a:t>At </a:t>
            </a:r>
            <a:r>
              <a:rPr sz="1400" spc="41" dirty="0">
                <a:solidFill>
                  <a:srgbClr val="202024"/>
                </a:solidFill>
                <a:latin typeface="Calibri"/>
                <a:cs typeface="Calibri"/>
              </a:rPr>
              <a:t>this </a:t>
            </a:r>
            <a:r>
              <a:rPr sz="1400" spc="45" dirty="0">
                <a:solidFill>
                  <a:srgbClr val="202024"/>
                </a:solidFill>
                <a:latin typeface="Calibri"/>
                <a:cs typeface="Calibri"/>
              </a:rPr>
              <a:t>early </a:t>
            </a:r>
            <a:r>
              <a:rPr sz="1400" spc="59" dirty="0">
                <a:solidFill>
                  <a:srgbClr val="202024"/>
                </a:solidFill>
                <a:latin typeface="Calibri"/>
                <a:cs typeface="Calibri"/>
              </a:rPr>
              <a:t>stage, </a:t>
            </a:r>
            <a:r>
              <a:rPr sz="1400" spc="77" dirty="0">
                <a:solidFill>
                  <a:srgbClr val="202024"/>
                </a:solidFill>
                <a:latin typeface="Calibri"/>
                <a:cs typeface="Calibri"/>
              </a:rPr>
              <a:t>do </a:t>
            </a:r>
            <a:r>
              <a:rPr sz="1400" spc="54" dirty="0">
                <a:solidFill>
                  <a:srgbClr val="202024"/>
                </a:solidFill>
                <a:latin typeface="Calibri"/>
                <a:cs typeface="Calibri"/>
              </a:rPr>
              <a:t>you </a:t>
            </a:r>
            <a:r>
              <a:rPr sz="1400" spc="36" dirty="0">
                <a:solidFill>
                  <a:srgbClr val="202024"/>
                </a:solidFill>
                <a:latin typeface="Calibri"/>
                <a:cs typeface="Calibri"/>
              </a:rPr>
              <a:t>think </a:t>
            </a:r>
            <a:r>
              <a:rPr sz="1400" spc="41" dirty="0">
                <a:solidFill>
                  <a:srgbClr val="202024"/>
                </a:solidFill>
                <a:latin typeface="Calibri"/>
                <a:cs typeface="Calibri"/>
              </a:rPr>
              <a:t> this</a:t>
            </a:r>
            <a:r>
              <a:rPr sz="1400" spc="18" dirty="0">
                <a:solidFill>
                  <a:srgbClr val="202024"/>
                </a:solidFill>
                <a:latin typeface="Calibri"/>
                <a:cs typeface="Calibri"/>
              </a:rPr>
              <a:t> </a:t>
            </a:r>
            <a:r>
              <a:rPr sz="1400" spc="41" dirty="0">
                <a:solidFill>
                  <a:srgbClr val="202024"/>
                </a:solidFill>
                <a:latin typeface="Calibri"/>
                <a:cs typeface="Calibri"/>
              </a:rPr>
              <a:t>is</a:t>
            </a:r>
            <a:r>
              <a:rPr sz="1400" spc="18" dirty="0">
                <a:solidFill>
                  <a:srgbClr val="202024"/>
                </a:solidFill>
                <a:latin typeface="Calibri"/>
                <a:cs typeface="Calibri"/>
              </a:rPr>
              <a:t> </a:t>
            </a:r>
            <a:r>
              <a:rPr sz="1400" spc="64" dirty="0">
                <a:solidFill>
                  <a:srgbClr val="202024"/>
                </a:solidFill>
                <a:latin typeface="Calibri"/>
                <a:cs typeface="Calibri"/>
              </a:rPr>
              <a:t>something</a:t>
            </a:r>
            <a:r>
              <a:rPr sz="1400" spc="18" dirty="0">
                <a:solidFill>
                  <a:srgbClr val="202024"/>
                </a:solidFill>
                <a:latin typeface="Calibri"/>
                <a:cs typeface="Calibri"/>
              </a:rPr>
              <a:t> </a:t>
            </a:r>
            <a:r>
              <a:rPr sz="1400" spc="50" dirty="0">
                <a:solidFill>
                  <a:srgbClr val="202024"/>
                </a:solidFill>
                <a:latin typeface="Calibri"/>
                <a:cs typeface="Calibri"/>
              </a:rPr>
              <a:t>the</a:t>
            </a:r>
            <a:r>
              <a:rPr sz="1400" spc="18" dirty="0">
                <a:solidFill>
                  <a:srgbClr val="202024"/>
                </a:solidFill>
                <a:latin typeface="Calibri"/>
                <a:cs typeface="Calibri"/>
              </a:rPr>
              <a:t> </a:t>
            </a:r>
            <a:r>
              <a:rPr sz="1400" spc="64" dirty="0">
                <a:solidFill>
                  <a:srgbClr val="202024"/>
                </a:solidFill>
                <a:latin typeface="Calibri"/>
                <a:cs typeface="Calibri"/>
              </a:rPr>
              <a:t>committee</a:t>
            </a:r>
            <a:r>
              <a:rPr sz="1400" spc="18" dirty="0">
                <a:solidFill>
                  <a:srgbClr val="202024"/>
                </a:solidFill>
                <a:latin typeface="Calibri"/>
                <a:cs typeface="Calibri"/>
              </a:rPr>
              <a:t> </a:t>
            </a:r>
            <a:r>
              <a:rPr sz="1400" spc="50" dirty="0">
                <a:solidFill>
                  <a:srgbClr val="202024"/>
                </a:solidFill>
                <a:latin typeface="Calibri"/>
                <a:cs typeface="Calibri"/>
              </a:rPr>
              <a:t>should</a:t>
            </a:r>
            <a:r>
              <a:rPr sz="1400" spc="18" dirty="0">
                <a:solidFill>
                  <a:srgbClr val="202024"/>
                </a:solidFill>
                <a:latin typeface="Calibri"/>
                <a:cs typeface="Calibri"/>
              </a:rPr>
              <a:t> </a:t>
            </a:r>
            <a:r>
              <a:rPr sz="1400" spc="45" dirty="0">
                <a:solidFill>
                  <a:srgbClr val="202024"/>
                </a:solidFill>
                <a:latin typeface="Calibri"/>
                <a:cs typeface="Calibri"/>
              </a:rPr>
              <a:t>look</a:t>
            </a:r>
            <a:r>
              <a:rPr sz="1400" spc="18" dirty="0">
                <a:solidFill>
                  <a:srgbClr val="202024"/>
                </a:solidFill>
                <a:latin typeface="Calibri"/>
                <a:cs typeface="Calibri"/>
              </a:rPr>
              <a:t> </a:t>
            </a:r>
            <a:r>
              <a:rPr sz="1400" spc="41" dirty="0">
                <a:solidFill>
                  <a:srgbClr val="202024"/>
                </a:solidFill>
                <a:latin typeface="Calibri"/>
                <a:cs typeface="Calibri"/>
              </a:rPr>
              <a:t>at</a:t>
            </a:r>
            <a:r>
              <a:rPr sz="1400" spc="23" dirty="0">
                <a:solidFill>
                  <a:srgbClr val="202024"/>
                </a:solidFill>
                <a:latin typeface="Calibri"/>
                <a:cs typeface="Calibri"/>
              </a:rPr>
              <a:t> </a:t>
            </a:r>
            <a:r>
              <a:rPr sz="1400" spc="18" dirty="0">
                <a:solidFill>
                  <a:srgbClr val="202024"/>
                </a:solidFill>
                <a:latin typeface="Calibri"/>
                <a:cs typeface="Calibri"/>
              </a:rPr>
              <a:t>in </a:t>
            </a:r>
            <a:r>
              <a:rPr sz="1400" spc="54" dirty="0">
                <a:solidFill>
                  <a:srgbClr val="202024"/>
                </a:solidFill>
                <a:latin typeface="Calibri"/>
                <a:cs typeface="Calibri"/>
              </a:rPr>
              <a:t>greater</a:t>
            </a:r>
            <a:r>
              <a:rPr sz="1400" spc="18" dirty="0">
                <a:solidFill>
                  <a:srgbClr val="202024"/>
                </a:solidFill>
                <a:latin typeface="Calibri"/>
                <a:cs typeface="Calibri"/>
              </a:rPr>
              <a:t> </a:t>
            </a:r>
            <a:r>
              <a:rPr sz="1400" spc="54" dirty="0">
                <a:solidFill>
                  <a:srgbClr val="202024"/>
                </a:solidFill>
                <a:latin typeface="Calibri"/>
                <a:cs typeface="Calibri"/>
              </a:rPr>
              <a:t>depth?</a:t>
            </a:r>
            <a:endParaRPr sz="1400" dirty="0">
              <a:latin typeface="Calibri"/>
              <a:cs typeface="Calibri"/>
            </a:endParaRPr>
          </a:p>
          <a:p>
            <a:pPr marL="11527">
              <a:spcBef>
                <a:spcPts val="803"/>
              </a:spcBef>
            </a:pPr>
            <a:r>
              <a:rPr sz="1050" spc="9" dirty="0">
                <a:solidFill>
                  <a:srgbClr val="202024"/>
                </a:solidFill>
                <a:latin typeface="Roboto"/>
                <a:cs typeface="Roboto"/>
              </a:rPr>
              <a:t>40</a:t>
            </a:r>
            <a:r>
              <a:rPr sz="1050" dirty="0">
                <a:solidFill>
                  <a:srgbClr val="202024"/>
                </a:solidFill>
                <a:latin typeface="Roboto"/>
                <a:cs typeface="Roboto"/>
              </a:rPr>
              <a:t> </a:t>
            </a:r>
            <a:r>
              <a:rPr sz="1050" spc="14" dirty="0">
                <a:solidFill>
                  <a:srgbClr val="202024"/>
                </a:solidFill>
                <a:latin typeface="Roboto"/>
                <a:cs typeface="Roboto"/>
              </a:rPr>
              <a:t>responses</a:t>
            </a:r>
            <a:endParaRPr sz="1050" dirty="0">
              <a:latin typeface="Roboto"/>
              <a:cs typeface="Roboto"/>
            </a:endParaRPr>
          </a:p>
        </p:txBody>
      </p:sp>
      <p:pic>
        <p:nvPicPr>
          <p:cNvPr id="8" name="object 8"/>
          <p:cNvPicPr/>
          <p:nvPr/>
        </p:nvPicPr>
        <p:blipFill>
          <a:blip r:embed="rId2" cstate="print"/>
          <a:stretch>
            <a:fillRect/>
          </a:stretch>
        </p:blipFill>
        <p:spPr>
          <a:xfrm>
            <a:off x="6871126" y="3563660"/>
            <a:ext cx="103734" cy="103734"/>
          </a:xfrm>
          <a:prstGeom prst="rect">
            <a:avLst/>
          </a:prstGeom>
        </p:spPr>
      </p:pic>
      <p:sp>
        <p:nvSpPr>
          <p:cNvPr id="9" name="object 9"/>
          <p:cNvSpPr txBox="1"/>
          <p:nvPr/>
        </p:nvSpPr>
        <p:spPr>
          <a:xfrm>
            <a:off x="7006558" y="3522743"/>
            <a:ext cx="1443638" cy="573074"/>
          </a:xfrm>
          <a:prstGeom prst="rect">
            <a:avLst/>
          </a:prstGeom>
        </p:spPr>
        <p:txBody>
          <a:bodyPr vert="horz" wrap="square" lIns="0" tIns="11526" rIns="0" bIns="0" rtlCol="0">
            <a:spAutoFit/>
          </a:bodyPr>
          <a:lstStyle/>
          <a:p>
            <a:pPr marL="11527" marR="4611">
              <a:lnSpc>
                <a:spcPct val="111100"/>
              </a:lnSpc>
              <a:spcBef>
                <a:spcPts val="91"/>
              </a:spcBef>
            </a:pPr>
            <a:r>
              <a:rPr sz="800" spc="-23" dirty="0">
                <a:solidFill>
                  <a:srgbClr val="212121"/>
                </a:solidFill>
                <a:latin typeface="Arial"/>
                <a:cs typeface="Arial"/>
              </a:rPr>
              <a:t>Yes,</a:t>
            </a:r>
            <a:r>
              <a:rPr sz="800" spc="-18" dirty="0">
                <a:solidFill>
                  <a:srgbClr val="212121"/>
                </a:solidFill>
                <a:latin typeface="Arial"/>
                <a:cs typeface="Arial"/>
              </a:rPr>
              <a:t> </a:t>
            </a:r>
            <a:r>
              <a:rPr sz="800" dirty="0">
                <a:solidFill>
                  <a:srgbClr val="212121"/>
                </a:solidFill>
                <a:latin typeface="Arial"/>
                <a:cs typeface="Arial"/>
              </a:rPr>
              <a:t>I</a:t>
            </a:r>
            <a:r>
              <a:rPr sz="800" spc="-14" dirty="0">
                <a:solidFill>
                  <a:srgbClr val="212121"/>
                </a:solidFill>
                <a:latin typeface="Arial"/>
                <a:cs typeface="Arial"/>
              </a:rPr>
              <a:t> </a:t>
            </a:r>
            <a:r>
              <a:rPr sz="800" dirty="0">
                <a:solidFill>
                  <a:srgbClr val="212121"/>
                </a:solidFill>
                <a:latin typeface="Arial"/>
                <a:cs typeface="Arial"/>
              </a:rPr>
              <a:t>would</a:t>
            </a:r>
            <a:r>
              <a:rPr sz="800" spc="-18" dirty="0">
                <a:solidFill>
                  <a:srgbClr val="212121"/>
                </a:solidFill>
                <a:latin typeface="Arial"/>
                <a:cs typeface="Arial"/>
              </a:rPr>
              <a:t> </a:t>
            </a:r>
            <a:r>
              <a:rPr sz="800" dirty="0">
                <a:solidFill>
                  <a:srgbClr val="212121"/>
                </a:solidFill>
                <a:latin typeface="Arial"/>
                <a:cs typeface="Arial"/>
              </a:rPr>
              <a:t>like</a:t>
            </a:r>
            <a:r>
              <a:rPr sz="800" spc="-14" dirty="0">
                <a:solidFill>
                  <a:srgbClr val="212121"/>
                </a:solidFill>
                <a:latin typeface="Arial"/>
                <a:cs typeface="Arial"/>
              </a:rPr>
              <a:t> </a:t>
            </a:r>
            <a:r>
              <a:rPr sz="800" dirty="0">
                <a:solidFill>
                  <a:srgbClr val="212121"/>
                </a:solidFill>
                <a:latin typeface="Arial"/>
                <a:cs typeface="Arial"/>
              </a:rPr>
              <a:t>the</a:t>
            </a:r>
            <a:r>
              <a:rPr sz="800" spc="-14" dirty="0">
                <a:solidFill>
                  <a:srgbClr val="212121"/>
                </a:solidFill>
                <a:latin typeface="Arial"/>
                <a:cs typeface="Arial"/>
              </a:rPr>
              <a:t> </a:t>
            </a:r>
            <a:r>
              <a:rPr sz="800" dirty="0">
                <a:solidFill>
                  <a:srgbClr val="212121"/>
                </a:solidFill>
                <a:latin typeface="Arial"/>
                <a:cs typeface="Arial"/>
              </a:rPr>
              <a:t>committee </a:t>
            </a:r>
            <a:r>
              <a:rPr sz="800" spc="-218" dirty="0">
                <a:solidFill>
                  <a:srgbClr val="212121"/>
                </a:solidFill>
                <a:latin typeface="Arial"/>
                <a:cs typeface="Arial"/>
              </a:rPr>
              <a:t> </a:t>
            </a:r>
            <a:r>
              <a:rPr sz="800" dirty="0">
                <a:solidFill>
                  <a:srgbClr val="212121"/>
                </a:solidFill>
                <a:latin typeface="Arial"/>
                <a:cs typeface="Arial"/>
              </a:rPr>
              <a:t>to</a:t>
            </a:r>
            <a:r>
              <a:rPr sz="800" spc="-5" dirty="0">
                <a:solidFill>
                  <a:srgbClr val="212121"/>
                </a:solidFill>
                <a:latin typeface="Arial"/>
                <a:cs typeface="Arial"/>
              </a:rPr>
              <a:t> </a:t>
            </a:r>
            <a:r>
              <a:rPr sz="800" dirty="0">
                <a:solidFill>
                  <a:srgbClr val="212121"/>
                </a:solidFill>
                <a:latin typeface="Arial"/>
                <a:cs typeface="Arial"/>
              </a:rPr>
              <a:t>find</a:t>
            </a:r>
            <a:r>
              <a:rPr sz="800" spc="-5" dirty="0">
                <a:solidFill>
                  <a:srgbClr val="212121"/>
                </a:solidFill>
                <a:latin typeface="Arial"/>
                <a:cs typeface="Arial"/>
              </a:rPr>
              <a:t> </a:t>
            </a:r>
            <a:r>
              <a:rPr sz="800" dirty="0">
                <a:solidFill>
                  <a:srgbClr val="212121"/>
                </a:solidFill>
                <a:latin typeface="Arial"/>
                <a:cs typeface="Arial"/>
              </a:rPr>
              <a:t>out</a:t>
            </a:r>
            <a:r>
              <a:rPr sz="800" spc="-5" dirty="0">
                <a:solidFill>
                  <a:srgbClr val="212121"/>
                </a:solidFill>
                <a:latin typeface="Arial"/>
                <a:cs typeface="Arial"/>
              </a:rPr>
              <a:t> </a:t>
            </a:r>
            <a:r>
              <a:rPr sz="800" dirty="0">
                <a:solidFill>
                  <a:srgbClr val="212121"/>
                </a:solidFill>
                <a:latin typeface="Arial"/>
                <a:cs typeface="Arial"/>
              </a:rPr>
              <a:t>more.</a:t>
            </a:r>
            <a:endParaRPr sz="800">
              <a:latin typeface="Arial"/>
              <a:cs typeface="Arial"/>
            </a:endParaRPr>
          </a:p>
          <a:p>
            <a:pPr marL="11527" marR="167711">
              <a:lnSpc>
                <a:spcPct val="111100"/>
              </a:lnSpc>
              <a:spcBef>
                <a:spcPts val="204"/>
              </a:spcBef>
            </a:pPr>
            <a:r>
              <a:rPr sz="800" dirty="0">
                <a:solidFill>
                  <a:srgbClr val="212121"/>
                </a:solidFill>
                <a:latin typeface="Arial"/>
                <a:cs typeface="Arial"/>
              </a:rPr>
              <a:t>No,</a:t>
            </a:r>
            <a:r>
              <a:rPr sz="800" spc="-23" dirty="0">
                <a:solidFill>
                  <a:srgbClr val="212121"/>
                </a:solidFill>
                <a:latin typeface="Arial"/>
                <a:cs typeface="Arial"/>
              </a:rPr>
              <a:t> </a:t>
            </a:r>
            <a:r>
              <a:rPr sz="800" dirty="0">
                <a:solidFill>
                  <a:srgbClr val="212121"/>
                </a:solidFill>
                <a:latin typeface="Arial"/>
                <a:cs typeface="Arial"/>
              </a:rPr>
              <a:t>I</a:t>
            </a:r>
            <a:r>
              <a:rPr sz="800" spc="-23" dirty="0">
                <a:solidFill>
                  <a:srgbClr val="212121"/>
                </a:solidFill>
                <a:latin typeface="Arial"/>
                <a:cs typeface="Arial"/>
              </a:rPr>
              <a:t> </a:t>
            </a:r>
            <a:r>
              <a:rPr sz="800" dirty="0">
                <a:solidFill>
                  <a:srgbClr val="212121"/>
                </a:solidFill>
                <a:latin typeface="Arial"/>
                <a:cs typeface="Arial"/>
              </a:rPr>
              <a:t>believe</a:t>
            </a:r>
            <a:r>
              <a:rPr sz="800" spc="-23" dirty="0">
                <a:solidFill>
                  <a:srgbClr val="212121"/>
                </a:solidFill>
                <a:latin typeface="Arial"/>
                <a:cs typeface="Arial"/>
              </a:rPr>
              <a:t> </a:t>
            </a:r>
            <a:r>
              <a:rPr sz="800" dirty="0">
                <a:solidFill>
                  <a:srgbClr val="212121"/>
                </a:solidFill>
                <a:latin typeface="Arial"/>
                <a:cs typeface="Arial"/>
              </a:rPr>
              <a:t>the</a:t>
            </a:r>
            <a:r>
              <a:rPr sz="800" spc="-23" dirty="0">
                <a:solidFill>
                  <a:srgbClr val="212121"/>
                </a:solidFill>
                <a:latin typeface="Arial"/>
                <a:cs typeface="Arial"/>
              </a:rPr>
              <a:t> </a:t>
            </a:r>
            <a:r>
              <a:rPr sz="800" dirty="0">
                <a:solidFill>
                  <a:srgbClr val="212121"/>
                </a:solidFill>
                <a:latin typeface="Arial"/>
                <a:cs typeface="Arial"/>
              </a:rPr>
              <a:t>committee </a:t>
            </a:r>
            <a:r>
              <a:rPr sz="800" spc="-218" dirty="0">
                <a:solidFill>
                  <a:srgbClr val="212121"/>
                </a:solidFill>
                <a:latin typeface="Arial"/>
                <a:cs typeface="Arial"/>
              </a:rPr>
              <a:t> </a:t>
            </a:r>
            <a:r>
              <a:rPr sz="800" dirty="0">
                <a:solidFill>
                  <a:srgbClr val="212121"/>
                </a:solidFill>
                <a:latin typeface="Arial"/>
                <a:cs typeface="Arial"/>
              </a:rPr>
              <a:t>should</a:t>
            </a:r>
            <a:r>
              <a:rPr sz="800" spc="-14" dirty="0">
                <a:solidFill>
                  <a:srgbClr val="212121"/>
                </a:solidFill>
                <a:latin typeface="Arial"/>
                <a:cs typeface="Arial"/>
              </a:rPr>
              <a:t> </a:t>
            </a:r>
            <a:r>
              <a:rPr sz="800" dirty="0">
                <a:solidFill>
                  <a:srgbClr val="212121"/>
                </a:solidFill>
                <a:latin typeface="Arial"/>
                <a:cs typeface="Arial"/>
              </a:rPr>
              <a:t>not</a:t>
            </a:r>
            <a:r>
              <a:rPr sz="800" spc="-9" dirty="0">
                <a:solidFill>
                  <a:srgbClr val="212121"/>
                </a:solidFill>
                <a:latin typeface="Arial"/>
                <a:cs typeface="Arial"/>
              </a:rPr>
              <a:t> </a:t>
            </a:r>
            <a:r>
              <a:rPr sz="800" dirty="0">
                <a:solidFill>
                  <a:srgbClr val="212121"/>
                </a:solidFill>
                <a:latin typeface="Arial"/>
                <a:cs typeface="Arial"/>
              </a:rPr>
              <a:t>find</a:t>
            </a:r>
            <a:r>
              <a:rPr sz="800" spc="-14" dirty="0">
                <a:solidFill>
                  <a:srgbClr val="212121"/>
                </a:solidFill>
                <a:latin typeface="Arial"/>
                <a:cs typeface="Arial"/>
              </a:rPr>
              <a:t> </a:t>
            </a:r>
            <a:r>
              <a:rPr sz="800" dirty="0">
                <a:solidFill>
                  <a:srgbClr val="212121"/>
                </a:solidFill>
                <a:latin typeface="Arial"/>
                <a:cs typeface="Arial"/>
              </a:rPr>
              <a:t>out</a:t>
            </a:r>
            <a:r>
              <a:rPr sz="800" spc="-9" dirty="0">
                <a:solidFill>
                  <a:srgbClr val="212121"/>
                </a:solidFill>
                <a:latin typeface="Arial"/>
                <a:cs typeface="Arial"/>
              </a:rPr>
              <a:t> </a:t>
            </a:r>
            <a:r>
              <a:rPr sz="800" dirty="0">
                <a:solidFill>
                  <a:srgbClr val="212121"/>
                </a:solidFill>
                <a:latin typeface="Arial"/>
                <a:cs typeface="Arial"/>
              </a:rPr>
              <a:t>more.</a:t>
            </a:r>
            <a:endParaRPr sz="800">
              <a:latin typeface="Arial"/>
              <a:cs typeface="Arial"/>
            </a:endParaRPr>
          </a:p>
        </p:txBody>
      </p:sp>
      <p:grpSp>
        <p:nvGrpSpPr>
          <p:cNvPr id="10" name="object 10"/>
          <p:cNvGrpSpPr/>
          <p:nvPr/>
        </p:nvGrpSpPr>
        <p:grpSpPr>
          <a:xfrm>
            <a:off x="5258920" y="3787212"/>
            <a:ext cx="1716229" cy="559013"/>
            <a:chOff x="4418012" y="2268799"/>
            <a:chExt cx="1891030" cy="615950"/>
          </a:xfrm>
        </p:grpSpPr>
        <p:pic>
          <p:nvPicPr>
            <p:cNvPr id="11" name="object 11"/>
            <p:cNvPicPr/>
            <p:nvPr/>
          </p:nvPicPr>
          <p:blipFill>
            <a:blip r:embed="rId3" cstate="print"/>
            <a:stretch>
              <a:fillRect/>
            </a:stretch>
          </p:blipFill>
          <p:spPr>
            <a:xfrm>
              <a:off x="6194424" y="2355853"/>
              <a:ext cx="114300" cy="114299"/>
            </a:xfrm>
            <a:prstGeom prst="rect">
              <a:avLst/>
            </a:prstGeom>
          </p:spPr>
        </p:pic>
        <p:sp>
          <p:nvSpPr>
            <p:cNvPr id="12" name="object 12"/>
            <p:cNvSpPr/>
            <p:nvPr/>
          </p:nvSpPr>
          <p:spPr>
            <a:xfrm>
              <a:off x="4422775" y="2273561"/>
              <a:ext cx="857250" cy="606425"/>
            </a:xfrm>
            <a:custGeom>
              <a:avLst/>
              <a:gdLst/>
              <a:ahLst/>
              <a:cxnLst/>
              <a:rect l="l" t="t" r="r" b="b"/>
              <a:pathLst>
                <a:path w="857250" h="606425">
                  <a:moveTo>
                    <a:pt x="857249" y="606167"/>
                  </a:moveTo>
                  <a:lnTo>
                    <a:pt x="0" y="606167"/>
                  </a:lnTo>
                  <a:lnTo>
                    <a:pt x="606167" y="0"/>
                  </a:lnTo>
                  <a:lnTo>
                    <a:pt x="635218" y="30507"/>
                  </a:lnTo>
                  <a:lnTo>
                    <a:pt x="662670" y="62327"/>
                  </a:lnTo>
                  <a:lnTo>
                    <a:pt x="688523" y="95459"/>
                  </a:lnTo>
                  <a:lnTo>
                    <a:pt x="712777" y="129904"/>
                  </a:lnTo>
                  <a:lnTo>
                    <a:pt x="735319" y="165493"/>
                  </a:lnTo>
                  <a:lnTo>
                    <a:pt x="756036" y="202057"/>
                  </a:lnTo>
                  <a:lnTo>
                    <a:pt x="774928" y="239597"/>
                  </a:lnTo>
                  <a:lnTo>
                    <a:pt x="791996" y="278111"/>
                  </a:lnTo>
                  <a:lnTo>
                    <a:pt x="807161" y="317414"/>
                  </a:lnTo>
                  <a:lnTo>
                    <a:pt x="820346" y="357317"/>
                  </a:lnTo>
                  <a:lnTo>
                    <a:pt x="831552" y="397821"/>
                  </a:lnTo>
                  <a:lnTo>
                    <a:pt x="840778" y="438925"/>
                  </a:lnTo>
                  <a:lnTo>
                    <a:pt x="847984" y="480432"/>
                  </a:lnTo>
                  <a:lnTo>
                    <a:pt x="853131" y="522140"/>
                  </a:lnTo>
                  <a:lnTo>
                    <a:pt x="856220" y="564052"/>
                  </a:lnTo>
                  <a:lnTo>
                    <a:pt x="857249" y="606167"/>
                  </a:lnTo>
                  <a:close/>
                </a:path>
              </a:pathLst>
            </a:custGeom>
            <a:solidFill>
              <a:srgbClr val="DB3812"/>
            </a:solidFill>
          </p:spPr>
          <p:txBody>
            <a:bodyPr wrap="square" lIns="0" tIns="0" rIns="0" bIns="0" rtlCol="0"/>
            <a:lstStyle/>
            <a:p>
              <a:endParaRPr sz="1634"/>
            </a:p>
          </p:txBody>
        </p:sp>
        <p:sp>
          <p:nvSpPr>
            <p:cNvPr id="13" name="object 13"/>
            <p:cNvSpPr/>
            <p:nvPr/>
          </p:nvSpPr>
          <p:spPr>
            <a:xfrm>
              <a:off x="4422775" y="2273561"/>
              <a:ext cx="857250" cy="606425"/>
            </a:xfrm>
            <a:custGeom>
              <a:avLst/>
              <a:gdLst/>
              <a:ahLst/>
              <a:cxnLst/>
              <a:rect l="l" t="t" r="r" b="b"/>
              <a:pathLst>
                <a:path w="857250" h="606425">
                  <a:moveTo>
                    <a:pt x="0" y="606167"/>
                  </a:moveTo>
                  <a:lnTo>
                    <a:pt x="606167" y="0"/>
                  </a:lnTo>
                  <a:lnTo>
                    <a:pt x="635218" y="30507"/>
                  </a:lnTo>
                  <a:lnTo>
                    <a:pt x="662670" y="62327"/>
                  </a:lnTo>
                  <a:lnTo>
                    <a:pt x="688523" y="95459"/>
                  </a:lnTo>
                  <a:lnTo>
                    <a:pt x="712777" y="129904"/>
                  </a:lnTo>
                  <a:lnTo>
                    <a:pt x="735319" y="165493"/>
                  </a:lnTo>
                  <a:lnTo>
                    <a:pt x="756036" y="202057"/>
                  </a:lnTo>
                  <a:lnTo>
                    <a:pt x="774928" y="239597"/>
                  </a:lnTo>
                  <a:lnTo>
                    <a:pt x="791996" y="278111"/>
                  </a:lnTo>
                  <a:lnTo>
                    <a:pt x="807161" y="317414"/>
                  </a:lnTo>
                  <a:lnTo>
                    <a:pt x="820346" y="357317"/>
                  </a:lnTo>
                  <a:lnTo>
                    <a:pt x="831552" y="397821"/>
                  </a:lnTo>
                  <a:lnTo>
                    <a:pt x="840778" y="438925"/>
                  </a:lnTo>
                  <a:lnTo>
                    <a:pt x="847984" y="480432"/>
                  </a:lnTo>
                  <a:lnTo>
                    <a:pt x="853131" y="522140"/>
                  </a:lnTo>
                  <a:lnTo>
                    <a:pt x="856220" y="564052"/>
                  </a:lnTo>
                  <a:lnTo>
                    <a:pt x="857249" y="606167"/>
                  </a:lnTo>
                  <a:lnTo>
                    <a:pt x="0" y="606167"/>
                  </a:lnTo>
                </a:path>
              </a:pathLst>
            </a:custGeom>
            <a:ln w="9524">
              <a:solidFill>
                <a:srgbClr val="FFFFFF"/>
              </a:solidFill>
            </a:ln>
          </p:spPr>
          <p:txBody>
            <a:bodyPr wrap="square" lIns="0" tIns="0" rIns="0" bIns="0" rtlCol="0"/>
            <a:lstStyle/>
            <a:p>
              <a:endParaRPr sz="1634"/>
            </a:p>
          </p:txBody>
        </p:sp>
      </p:grpSp>
      <p:sp>
        <p:nvSpPr>
          <p:cNvPr id="14" name="object 14"/>
          <p:cNvSpPr txBox="1"/>
          <p:nvPr/>
        </p:nvSpPr>
        <p:spPr>
          <a:xfrm>
            <a:off x="5583886" y="4064255"/>
            <a:ext cx="317543" cy="137379"/>
          </a:xfrm>
          <a:prstGeom prst="rect">
            <a:avLst/>
          </a:prstGeom>
        </p:spPr>
        <p:txBody>
          <a:bodyPr vert="horz" wrap="square" lIns="0" tIns="11526" rIns="0" bIns="0" rtlCol="0">
            <a:spAutoFit/>
          </a:bodyPr>
          <a:lstStyle/>
          <a:p>
            <a:pPr marL="11527">
              <a:spcBef>
                <a:spcPts val="91"/>
              </a:spcBef>
            </a:pPr>
            <a:r>
              <a:rPr sz="817" dirty="0">
                <a:solidFill>
                  <a:srgbClr val="FFFFFF"/>
                </a:solidFill>
                <a:latin typeface="Arial"/>
                <a:cs typeface="Arial"/>
              </a:rPr>
              <a:t>12.5%</a:t>
            </a:r>
            <a:endParaRPr sz="817">
              <a:latin typeface="Arial"/>
              <a:cs typeface="Arial"/>
            </a:endParaRPr>
          </a:p>
        </p:txBody>
      </p:sp>
      <p:grpSp>
        <p:nvGrpSpPr>
          <p:cNvPr id="15" name="object 15"/>
          <p:cNvGrpSpPr/>
          <p:nvPr/>
        </p:nvGrpSpPr>
        <p:grpSpPr>
          <a:xfrm>
            <a:off x="4480927" y="3559341"/>
            <a:ext cx="1564661" cy="1564661"/>
            <a:chOff x="3560778" y="2017718"/>
            <a:chExt cx="1724025" cy="1724025"/>
          </a:xfrm>
        </p:grpSpPr>
        <p:sp>
          <p:nvSpPr>
            <p:cNvPr id="16" name="object 16"/>
            <p:cNvSpPr/>
            <p:nvPr/>
          </p:nvSpPr>
          <p:spPr>
            <a:xfrm>
              <a:off x="3565553" y="2022543"/>
              <a:ext cx="1714500" cy="1714500"/>
            </a:xfrm>
            <a:custGeom>
              <a:avLst/>
              <a:gdLst/>
              <a:ahLst/>
              <a:cxnLst/>
              <a:rect l="l" t="t" r="r" b="b"/>
              <a:pathLst>
                <a:path w="1714500" h="1714500">
                  <a:moveTo>
                    <a:pt x="853714" y="1714428"/>
                  </a:moveTo>
                  <a:lnTo>
                    <a:pt x="804653" y="1712822"/>
                  </a:lnTo>
                  <a:lnTo>
                    <a:pt x="755765" y="1708410"/>
                  </a:lnTo>
                  <a:lnTo>
                    <a:pt x="707210" y="1701208"/>
                  </a:lnTo>
                  <a:lnTo>
                    <a:pt x="659146" y="1691238"/>
                  </a:lnTo>
                  <a:lnTo>
                    <a:pt x="611732" y="1678533"/>
                  </a:lnTo>
                  <a:lnTo>
                    <a:pt x="565123" y="1663135"/>
                  </a:lnTo>
                  <a:lnTo>
                    <a:pt x="519471" y="1645095"/>
                  </a:lnTo>
                  <a:lnTo>
                    <a:pt x="474927" y="1624472"/>
                  </a:lnTo>
                  <a:lnTo>
                    <a:pt x="431636" y="1601332"/>
                  </a:lnTo>
                  <a:lnTo>
                    <a:pt x="389741" y="1575753"/>
                  </a:lnTo>
                  <a:lnTo>
                    <a:pt x="349378" y="1547818"/>
                  </a:lnTo>
                  <a:lnTo>
                    <a:pt x="310681" y="1517618"/>
                  </a:lnTo>
                  <a:lnTo>
                    <a:pt x="273776" y="1485253"/>
                  </a:lnTo>
                  <a:lnTo>
                    <a:pt x="238783" y="1450828"/>
                  </a:lnTo>
                  <a:lnTo>
                    <a:pt x="205818" y="1414457"/>
                  </a:lnTo>
                  <a:lnTo>
                    <a:pt x="174990" y="1376259"/>
                  </a:lnTo>
                  <a:lnTo>
                    <a:pt x="146398" y="1336359"/>
                  </a:lnTo>
                  <a:lnTo>
                    <a:pt x="120136" y="1294888"/>
                  </a:lnTo>
                  <a:lnTo>
                    <a:pt x="96292" y="1251982"/>
                  </a:lnTo>
                  <a:lnTo>
                    <a:pt x="74942" y="1207781"/>
                  </a:lnTo>
                  <a:lnTo>
                    <a:pt x="56157" y="1162431"/>
                  </a:lnTo>
                  <a:lnTo>
                    <a:pt x="39999" y="1116080"/>
                  </a:lnTo>
                  <a:lnTo>
                    <a:pt x="26520" y="1068880"/>
                  </a:lnTo>
                  <a:lnTo>
                    <a:pt x="15766" y="1020985"/>
                  </a:lnTo>
                  <a:lnTo>
                    <a:pt x="7769" y="972554"/>
                  </a:lnTo>
                  <a:lnTo>
                    <a:pt x="2559" y="923745"/>
                  </a:lnTo>
                  <a:lnTo>
                    <a:pt x="150" y="874717"/>
                  </a:lnTo>
                  <a:lnTo>
                    <a:pt x="0" y="850171"/>
                  </a:lnTo>
                  <a:lnTo>
                    <a:pt x="552" y="825632"/>
                  </a:lnTo>
                  <a:lnTo>
                    <a:pt x="3762" y="776650"/>
                  </a:lnTo>
                  <a:lnTo>
                    <a:pt x="9771" y="727932"/>
                  </a:lnTo>
                  <a:lnTo>
                    <a:pt x="18558" y="679639"/>
                  </a:lnTo>
                  <a:lnTo>
                    <a:pt x="30095" y="631927"/>
                  </a:lnTo>
                  <a:lnTo>
                    <a:pt x="44345" y="584954"/>
                  </a:lnTo>
                  <a:lnTo>
                    <a:pt x="61259" y="538873"/>
                  </a:lnTo>
                  <a:lnTo>
                    <a:pt x="80783" y="493836"/>
                  </a:lnTo>
                  <a:lnTo>
                    <a:pt x="102853" y="449991"/>
                  </a:lnTo>
                  <a:lnTo>
                    <a:pt x="127397" y="407480"/>
                  </a:lnTo>
                  <a:lnTo>
                    <a:pt x="154333" y="366444"/>
                  </a:lnTo>
                  <a:lnTo>
                    <a:pt x="183574" y="327017"/>
                  </a:lnTo>
                  <a:lnTo>
                    <a:pt x="215024" y="289329"/>
                  </a:lnTo>
                  <a:lnTo>
                    <a:pt x="248579" y="253502"/>
                  </a:lnTo>
                  <a:lnTo>
                    <a:pt x="284130" y="219655"/>
                  </a:lnTo>
                  <a:lnTo>
                    <a:pt x="321560" y="187898"/>
                  </a:lnTo>
                  <a:lnTo>
                    <a:pt x="360747" y="158335"/>
                  </a:lnTo>
                  <a:lnTo>
                    <a:pt x="401561" y="131064"/>
                  </a:lnTo>
                  <a:lnTo>
                    <a:pt x="443869" y="106174"/>
                  </a:lnTo>
                  <a:lnTo>
                    <a:pt x="487533" y="83746"/>
                  </a:lnTo>
                  <a:lnTo>
                    <a:pt x="532408" y="63854"/>
                  </a:lnTo>
                  <a:lnTo>
                    <a:pt x="578349" y="46563"/>
                  </a:lnTo>
                  <a:lnTo>
                    <a:pt x="625204" y="31930"/>
                  </a:lnTo>
                  <a:lnTo>
                    <a:pt x="672820" y="20003"/>
                  </a:lnTo>
                  <a:lnTo>
                    <a:pt x="721040" y="10821"/>
                  </a:lnTo>
                  <a:lnTo>
                    <a:pt x="769707" y="4414"/>
                  </a:lnTo>
                  <a:lnTo>
                    <a:pt x="818661" y="803"/>
                  </a:lnTo>
                  <a:lnTo>
                    <a:pt x="867741" y="0"/>
                  </a:lnTo>
                  <a:lnTo>
                    <a:pt x="892278" y="652"/>
                  </a:lnTo>
                  <a:lnTo>
                    <a:pt x="941246" y="4063"/>
                  </a:lnTo>
                  <a:lnTo>
                    <a:pt x="989939" y="10271"/>
                  </a:lnTo>
                  <a:lnTo>
                    <a:pt x="1038196" y="19256"/>
                  </a:lnTo>
                  <a:lnTo>
                    <a:pt x="1085860" y="30988"/>
                  </a:lnTo>
                  <a:lnTo>
                    <a:pt x="1132775" y="45429"/>
                  </a:lnTo>
                  <a:lnTo>
                    <a:pt x="1178786" y="62532"/>
                  </a:lnTo>
                  <a:lnTo>
                    <a:pt x="1223742" y="82240"/>
                  </a:lnTo>
                  <a:lnTo>
                    <a:pt x="1267497" y="104489"/>
                  </a:lnTo>
                  <a:lnTo>
                    <a:pt x="1309907" y="129207"/>
                  </a:lnTo>
                  <a:lnTo>
                    <a:pt x="1350832" y="156311"/>
                  </a:lnTo>
                  <a:lnTo>
                    <a:pt x="1390139" y="185713"/>
                  </a:lnTo>
                  <a:lnTo>
                    <a:pt x="1427699" y="217316"/>
                  </a:lnTo>
                  <a:lnTo>
                    <a:pt x="1463388" y="251018"/>
                  </a:lnTo>
                  <a:lnTo>
                    <a:pt x="857221" y="857185"/>
                  </a:lnTo>
                  <a:lnTo>
                    <a:pt x="1714471" y="857185"/>
                  </a:lnTo>
                  <a:lnTo>
                    <a:pt x="1713065" y="906252"/>
                  </a:lnTo>
                  <a:lnTo>
                    <a:pt x="1708854" y="955158"/>
                  </a:lnTo>
                  <a:lnTo>
                    <a:pt x="1701850" y="1003742"/>
                  </a:lnTo>
                  <a:lnTo>
                    <a:pt x="1692077" y="1051846"/>
                  </a:lnTo>
                  <a:lnTo>
                    <a:pt x="1679566" y="1099312"/>
                  </a:lnTo>
                  <a:lnTo>
                    <a:pt x="1664359" y="1145984"/>
                  </a:lnTo>
                  <a:lnTo>
                    <a:pt x="1646505" y="1191709"/>
                  </a:lnTo>
                  <a:lnTo>
                    <a:pt x="1626065" y="1236337"/>
                  </a:lnTo>
                  <a:lnTo>
                    <a:pt x="1603102" y="1279722"/>
                  </a:lnTo>
                  <a:lnTo>
                    <a:pt x="1577695" y="1321721"/>
                  </a:lnTo>
                  <a:lnTo>
                    <a:pt x="1549925" y="1362198"/>
                  </a:lnTo>
                  <a:lnTo>
                    <a:pt x="1519884" y="1401019"/>
                  </a:lnTo>
                  <a:lnTo>
                    <a:pt x="1487670" y="1438056"/>
                  </a:lnTo>
                  <a:lnTo>
                    <a:pt x="1453389" y="1473189"/>
                  </a:lnTo>
                  <a:lnTo>
                    <a:pt x="1417153" y="1506303"/>
                  </a:lnTo>
                  <a:lnTo>
                    <a:pt x="1379081" y="1537287"/>
                  </a:lnTo>
                  <a:lnTo>
                    <a:pt x="1339299" y="1566042"/>
                  </a:lnTo>
                  <a:lnTo>
                    <a:pt x="1297935" y="1592473"/>
                  </a:lnTo>
                  <a:lnTo>
                    <a:pt x="1255127" y="1616493"/>
                  </a:lnTo>
                  <a:lnTo>
                    <a:pt x="1211014" y="1638023"/>
                  </a:lnTo>
                  <a:lnTo>
                    <a:pt x="1165741" y="1656993"/>
                  </a:lnTo>
                  <a:lnTo>
                    <a:pt x="1119456" y="1673341"/>
                  </a:lnTo>
                  <a:lnTo>
                    <a:pt x="1072311" y="1687013"/>
                  </a:lnTo>
                  <a:lnTo>
                    <a:pt x="1024462" y="1697963"/>
                  </a:lnTo>
                  <a:lnTo>
                    <a:pt x="976063" y="1706157"/>
                  </a:lnTo>
                  <a:lnTo>
                    <a:pt x="927276" y="1711568"/>
                  </a:lnTo>
                  <a:lnTo>
                    <a:pt x="878259" y="1714177"/>
                  </a:lnTo>
                  <a:lnTo>
                    <a:pt x="853714" y="1714428"/>
                  </a:lnTo>
                  <a:close/>
                </a:path>
              </a:pathLst>
            </a:custGeom>
            <a:solidFill>
              <a:srgbClr val="3366CC"/>
            </a:solidFill>
          </p:spPr>
          <p:txBody>
            <a:bodyPr wrap="square" lIns="0" tIns="0" rIns="0" bIns="0" rtlCol="0"/>
            <a:lstStyle/>
            <a:p>
              <a:endParaRPr sz="1634"/>
            </a:p>
          </p:txBody>
        </p:sp>
        <p:sp>
          <p:nvSpPr>
            <p:cNvPr id="17" name="object 17"/>
            <p:cNvSpPr/>
            <p:nvPr/>
          </p:nvSpPr>
          <p:spPr>
            <a:xfrm>
              <a:off x="3565541" y="2022480"/>
              <a:ext cx="1714500" cy="1714500"/>
            </a:xfrm>
            <a:custGeom>
              <a:avLst/>
              <a:gdLst/>
              <a:ahLst/>
              <a:cxnLst/>
              <a:rect l="l" t="t" r="r" b="b"/>
              <a:pathLst>
                <a:path w="1714500" h="1714500">
                  <a:moveTo>
                    <a:pt x="857233" y="857248"/>
                  </a:moveTo>
                  <a:lnTo>
                    <a:pt x="1714483" y="857248"/>
                  </a:lnTo>
                  <a:lnTo>
                    <a:pt x="1714395" y="869522"/>
                  </a:lnTo>
                  <a:lnTo>
                    <a:pt x="1714132" y="881791"/>
                  </a:lnTo>
                  <a:lnTo>
                    <a:pt x="1711322" y="930798"/>
                  </a:lnTo>
                  <a:lnTo>
                    <a:pt x="1705712" y="979563"/>
                  </a:lnTo>
                  <a:lnTo>
                    <a:pt x="1697320" y="1027927"/>
                  </a:lnTo>
                  <a:lnTo>
                    <a:pt x="1686174" y="1075731"/>
                  </a:lnTo>
                  <a:lnTo>
                    <a:pt x="1672309" y="1122820"/>
                  </a:lnTo>
                  <a:lnTo>
                    <a:pt x="1655772" y="1169037"/>
                  </a:lnTo>
                  <a:lnTo>
                    <a:pt x="1636617" y="1214232"/>
                  </a:lnTo>
                  <a:lnTo>
                    <a:pt x="1614907" y="1258257"/>
                  </a:lnTo>
                  <a:lnTo>
                    <a:pt x="1590712" y="1300966"/>
                  </a:lnTo>
                  <a:lnTo>
                    <a:pt x="1564112" y="1342221"/>
                  </a:lnTo>
                  <a:lnTo>
                    <a:pt x="1535195" y="1381886"/>
                  </a:lnTo>
                  <a:lnTo>
                    <a:pt x="1504054" y="1419831"/>
                  </a:lnTo>
                  <a:lnTo>
                    <a:pt x="1470793" y="1455931"/>
                  </a:lnTo>
                  <a:lnTo>
                    <a:pt x="1435521" y="1490068"/>
                  </a:lnTo>
                  <a:lnTo>
                    <a:pt x="1398352" y="1522130"/>
                  </a:lnTo>
                  <a:lnTo>
                    <a:pt x="1359408" y="1552012"/>
                  </a:lnTo>
                  <a:lnTo>
                    <a:pt x="1318819" y="1579617"/>
                  </a:lnTo>
                  <a:lnTo>
                    <a:pt x="1276716" y="1604852"/>
                  </a:lnTo>
                  <a:lnTo>
                    <a:pt x="1233237" y="1627637"/>
                  </a:lnTo>
                  <a:lnTo>
                    <a:pt x="1188525" y="1647895"/>
                  </a:lnTo>
                  <a:lnTo>
                    <a:pt x="1142728" y="1665561"/>
                  </a:lnTo>
                  <a:lnTo>
                    <a:pt x="1095994" y="1680577"/>
                  </a:lnTo>
                  <a:lnTo>
                    <a:pt x="1048477" y="1692893"/>
                  </a:lnTo>
                  <a:lnTo>
                    <a:pt x="1000334" y="1702470"/>
                  </a:lnTo>
                  <a:lnTo>
                    <a:pt x="951721" y="1709275"/>
                  </a:lnTo>
                  <a:lnTo>
                    <a:pt x="902798" y="1713286"/>
                  </a:lnTo>
                  <a:lnTo>
                    <a:pt x="853726" y="1714491"/>
                  </a:lnTo>
                  <a:lnTo>
                    <a:pt x="841455" y="1714353"/>
                  </a:lnTo>
                  <a:lnTo>
                    <a:pt x="792423" y="1712045"/>
                  </a:lnTo>
                  <a:lnTo>
                    <a:pt x="743603" y="1706933"/>
                  </a:lnTo>
                  <a:lnTo>
                    <a:pt x="695155" y="1699036"/>
                  </a:lnTo>
                  <a:lnTo>
                    <a:pt x="647239" y="1688379"/>
                  </a:lnTo>
                  <a:lnTo>
                    <a:pt x="600012" y="1674997"/>
                  </a:lnTo>
                  <a:lnTo>
                    <a:pt x="553628" y="1658934"/>
                  </a:lnTo>
                  <a:lnTo>
                    <a:pt x="508239" y="1640242"/>
                  </a:lnTo>
                  <a:lnTo>
                    <a:pt x="463995" y="1618983"/>
                  </a:lnTo>
                  <a:lnTo>
                    <a:pt x="421040" y="1595226"/>
                  </a:lnTo>
                  <a:lnTo>
                    <a:pt x="379515" y="1569050"/>
                  </a:lnTo>
                  <a:lnTo>
                    <a:pt x="339556" y="1540540"/>
                  </a:lnTo>
                  <a:lnTo>
                    <a:pt x="301295" y="1509789"/>
                  </a:lnTo>
                  <a:lnTo>
                    <a:pt x="264857" y="1476899"/>
                  </a:lnTo>
                  <a:lnTo>
                    <a:pt x="230361" y="1441977"/>
                  </a:lnTo>
                  <a:lnTo>
                    <a:pt x="197920" y="1405138"/>
                  </a:lnTo>
                  <a:lnTo>
                    <a:pt x="167641" y="1366502"/>
                  </a:lnTo>
                  <a:lnTo>
                    <a:pt x="139624" y="1326197"/>
                  </a:lnTo>
                  <a:lnTo>
                    <a:pt x="113959" y="1284354"/>
                  </a:lnTo>
                  <a:lnTo>
                    <a:pt x="90731" y="1241111"/>
                  </a:lnTo>
                  <a:lnTo>
                    <a:pt x="70016" y="1196609"/>
                  </a:lnTo>
                  <a:lnTo>
                    <a:pt x="51882" y="1150995"/>
                  </a:lnTo>
                  <a:lnTo>
                    <a:pt x="36389" y="1104417"/>
                  </a:lnTo>
                  <a:lnTo>
                    <a:pt x="23588" y="1057029"/>
                  </a:lnTo>
                  <a:lnTo>
                    <a:pt x="13519" y="1008986"/>
                  </a:lnTo>
                  <a:lnTo>
                    <a:pt x="6218" y="960445"/>
                  </a:lnTo>
                  <a:lnTo>
                    <a:pt x="1706" y="911566"/>
                  </a:lnTo>
                  <a:lnTo>
                    <a:pt x="0" y="862509"/>
                  </a:lnTo>
                  <a:lnTo>
                    <a:pt x="12" y="850234"/>
                  </a:lnTo>
                  <a:lnTo>
                    <a:pt x="1819" y="801181"/>
                  </a:lnTo>
                  <a:lnTo>
                    <a:pt x="6430" y="752311"/>
                  </a:lnTo>
                  <a:lnTo>
                    <a:pt x="13831" y="703785"/>
                  </a:lnTo>
                  <a:lnTo>
                    <a:pt x="23998" y="655763"/>
                  </a:lnTo>
                  <a:lnTo>
                    <a:pt x="36896" y="608401"/>
                  </a:lnTo>
                  <a:lnTo>
                    <a:pt x="52485" y="561855"/>
                  </a:lnTo>
                  <a:lnTo>
                    <a:pt x="70711" y="516278"/>
                  </a:lnTo>
                  <a:lnTo>
                    <a:pt x="91517" y="471818"/>
                  </a:lnTo>
                  <a:lnTo>
                    <a:pt x="114833" y="428623"/>
                  </a:lnTo>
                  <a:lnTo>
                    <a:pt x="140584" y="386832"/>
                  </a:lnTo>
                  <a:lnTo>
                    <a:pt x="168684" y="346584"/>
                  </a:lnTo>
                  <a:lnTo>
                    <a:pt x="199042" y="308011"/>
                  </a:lnTo>
                  <a:lnTo>
                    <a:pt x="231558" y="271238"/>
                  </a:lnTo>
                  <a:lnTo>
                    <a:pt x="266125" y="236387"/>
                  </a:lnTo>
                  <a:lnTo>
                    <a:pt x="302631" y="203571"/>
                  </a:lnTo>
                  <a:lnTo>
                    <a:pt x="340954" y="172899"/>
                  </a:lnTo>
                  <a:lnTo>
                    <a:pt x="380971" y="144470"/>
                  </a:lnTo>
                  <a:lnTo>
                    <a:pt x="422549" y="118379"/>
                  </a:lnTo>
                  <a:lnTo>
                    <a:pt x="465553" y="94710"/>
                  </a:lnTo>
                  <a:lnTo>
                    <a:pt x="509841" y="73541"/>
                  </a:lnTo>
                  <a:lnTo>
                    <a:pt x="555267" y="54942"/>
                  </a:lnTo>
                  <a:lnTo>
                    <a:pt x="601685" y="38974"/>
                  </a:lnTo>
                  <a:lnTo>
                    <a:pt x="648939" y="25688"/>
                  </a:lnTo>
                  <a:lnTo>
                    <a:pt x="696877" y="15129"/>
                  </a:lnTo>
                  <a:lnTo>
                    <a:pt x="745340" y="7332"/>
                  </a:lnTo>
                  <a:lnTo>
                    <a:pt x="794171" y="2321"/>
                  </a:lnTo>
                  <a:lnTo>
                    <a:pt x="843208" y="112"/>
                  </a:lnTo>
                  <a:lnTo>
                    <a:pt x="855482" y="0"/>
                  </a:lnTo>
                  <a:lnTo>
                    <a:pt x="867753" y="62"/>
                  </a:lnTo>
                  <a:lnTo>
                    <a:pt x="916799" y="2070"/>
                  </a:lnTo>
                  <a:lnTo>
                    <a:pt x="965650" y="6881"/>
                  </a:lnTo>
                  <a:lnTo>
                    <a:pt x="1014144" y="14481"/>
                  </a:lnTo>
                  <a:lnTo>
                    <a:pt x="1062125" y="24843"/>
                  </a:lnTo>
                  <a:lnTo>
                    <a:pt x="1109433" y="37935"/>
                  </a:lnTo>
                  <a:lnTo>
                    <a:pt x="1155915" y="53714"/>
                  </a:lnTo>
                  <a:lnTo>
                    <a:pt x="1201418" y="72127"/>
                  </a:lnTo>
                  <a:lnTo>
                    <a:pt x="1245792" y="93114"/>
                  </a:lnTo>
                  <a:lnTo>
                    <a:pt x="1288892" y="116607"/>
                  </a:lnTo>
                  <a:lnTo>
                    <a:pt x="1330576" y="142528"/>
                  </a:lnTo>
                  <a:lnTo>
                    <a:pt x="1370709" y="170793"/>
                  </a:lnTo>
                  <a:lnTo>
                    <a:pt x="1409158" y="201308"/>
                  </a:lnTo>
                  <a:lnTo>
                    <a:pt x="1445797" y="233974"/>
                  </a:lnTo>
                  <a:lnTo>
                    <a:pt x="857233" y="857248"/>
                  </a:lnTo>
                </a:path>
              </a:pathLst>
            </a:custGeom>
            <a:ln w="9524">
              <a:solidFill>
                <a:srgbClr val="FFFFFF"/>
              </a:solidFill>
            </a:ln>
          </p:spPr>
          <p:txBody>
            <a:bodyPr wrap="square" lIns="0" tIns="0" rIns="0" bIns="0" rtlCol="0"/>
            <a:lstStyle/>
            <a:p>
              <a:endParaRPr sz="1634"/>
            </a:p>
          </p:txBody>
        </p:sp>
      </p:grpSp>
      <p:sp>
        <p:nvSpPr>
          <p:cNvPr id="18" name="object 18"/>
          <p:cNvSpPr txBox="1"/>
          <p:nvPr/>
        </p:nvSpPr>
        <p:spPr>
          <a:xfrm>
            <a:off x="4625632" y="4461176"/>
            <a:ext cx="317543" cy="137379"/>
          </a:xfrm>
          <a:prstGeom prst="rect">
            <a:avLst/>
          </a:prstGeom>
        </p:spPr>
        <p:txBody>
          <a:bodyPr vert="horz" wrap="square" lIns="0" tIns="11526" rIns="0" bIns="0" rtlCol="0">
            <a:spAutoFit/>
          </a:bodyPr>
          <a:lstStyle/>
          <a:p>
            <a:pPr marL="11527">
              <a:spcBef>
                <a:spcPts val="91"/>
              </a:spcBef>
            </a:pPr>
            <a:r>
              <a:rPr sz="817" dirty="0">
                <a:solidFill>
                  <a:srgbClr val="FFFFFF"/>
                </a:solidFill>
                <a:latin typeface="Arial"/>
                <a:cs typeface="Arial"/>
              </a:rPr>
              <a:t>87.5%</a:t>
            </a:r>
            <a:endParaRPr sz="817">
              <a:latin typeface="Arial"/>
              <a:cs typeface="Arial"/>
            </a:endParaRPr>
          </a:p>
        </p:txBody>
      </p:sp>
      <p:sp>
        <p:nvSpPr>
          <p:cNvPr id="20" name="object 20"/>
          <p:cNvSpPr txBox="1">
            <a:spLocks noGrp="1"/>
          </p:cNvSpPr>
          <p:nvPr>
            <p:ph type="ftr" sz="quarter" idx="5"/>
          </p:nvPr>
        </p:nvSpPr>
        <p:spPr>
          <a:xfrm>
            <a:off x="323254" y="7251700"/>
            <a:ext cx="4275455" cy="127000"/>
          </a:xfrm>
          <a:prstGeom prst="rect">
            <a:avLst/>
          </a:prstGeom>
        </p:spPr>
        <p:txBody>
          <a:bodyPr vert="horz" wrap="square" lIns="0" tIns="0" rIns="0" bIns="0" rtlCol="0">
            <a:spAutoFit/>
          </a:bodyPr>
          <a:lstStyle>
            <a:defPPr>
              <a:defRPr lang="en-US"/>
            </a:defPPr>
            <a:lvl1pPr marL="0" algn="l" defTabSz="914400" rtl="0" eaLnBrk="1" latinLnBrk="0" hangingPunct="1">
              <a:defRPr sz="800" b="0" i="0" kern="1200">
                <a:solidFill>
                  <a:schemeClr val="tx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527">
              <a:lnSpc>
                <a:spcPts val="781"/>
              </a:lnSpc>
            </a:pPr>
            <a:r>
              <a:rPr lang="en-GB" spc="-5"/>
              <a:t>https://docs.google.com/forms/d/1Gx8cK4evkBp_QjFwBLr3vsL1GjfAjWt-oevYq8_xpnk/viewanalytics</a:t>
            </a:r>
            <a:endParaRPr spc="-5" dirty="0"/>
          </a:p>
        </p:txBody>
      </p:sp>
      <p:sp>
        <p:nvSpPr>
          <p:cNvPr id="21" name="object 21"/>
          <p:cNvSpPr txBox="1">
            <a:spLocks noGrp="1"/>
          </p:cNvSpPr>
          <p:nvPr>
            <p:ph type="sldNum" sz="quarter" idx="7"/>
          </p:nvPr>
        </p:nvSpPr>
        <p:spPr>
          <a:xfrm>
            <a:off x="10075069" y="7251700"/>
            <a:ext cx="282575" cy="127000"/>
          </a:xfrm>
          <a:prstGeom prst="rect">
            <a:avLst/>
          </a:prstGeom>
        </p:spPr>
        <p:txBody>
          <a:bodyPr vert="horz" wrap="square" lIns="0" tIns="0" rIns="0" bIns="0" rtlCol="0">
            <a:spAutoFit/>
          </a:bodyPr>
          <a:lstStyle>
            <a:defPPr>
              <a:defRPr lang="en-US"/>
            </a:defPPr>
            <a:lvl1pPr marL="0" algn="l" defTabSz="914400" rtl="0" eaLnBrk="1" latinLnBrk="0" hangingPunct="1">
              <a:defRPr sz="800" b="0" i="0" kern="1200">
                <a:solidFill>
                  <a:schemeClr val="tx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860"/>
              </a:lnSpc>
            </a:pPr>
            <a:fld id="{81D60167-4931-47E6-BA6A-407CBD079E47}" type="slidenum">
              <a:rPr lang="en-GB" smtClean="0"/>
              <a:pPr marL="38100">
                <a:lnSpc>
                  <a:spcPts val="860"/>
                </a:lnSpc>
              </a:pPr>
              <a:t>32</a:t>
            </a:fld>
            <a:r>
              <a:rPr lang="en-GB" spc="-5"/>
              <a:t>/</a:t>
            </a:r>
            <a:r>
              <a:rPr lang="en-GB"/>
              <a:t>17</a:t>
            </a:r>
            <a:endParaRPr dirty="0"/>
          </a:p>
        </p:txBody>
      </p:sp>
      <p:pic>
        <p:nvPicPr>
          <p:cNvPr id="23" name="Picture 22">
            <a:extLst>
              <a:ext uri="{FF2B5EF4-FFF2-40B4-BE49-F238E27FC236}">
                <a16:creationId xmlns:a16="http://schemas.microsoft.com/office/drawing/2014/main" id="{C1F14E7A-5B0F-46B4-900F-F4D1484A69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834" y="111942"/>
            <a:ext cx="1375234" cy="971550"/>
          </a:xfrm>
          <a:prstGeom prst="rect">
            <a:avLst/>
          </a:prstGeom>
        </p:spPr>
      </p:pic>
      <p:sp>
        <p:nvSpPr>
          <p:cNvPr id="24" name="Title 1">
            <a:extLst>
              <a:ext uri="{FF2B5EF4-FFF2-40B4-BE49-F238E27FC236}">
                <a16:creationId xmlns:a16="http://schemas.microsoft.com/office/drawing/2014/main" id="{2AD0377F-C923-4044-B8C1-2A2551472E98}"/>
              </a:ext>
            </a:extLst>
          </p:cNvPr>
          <p:cNvSpPr txBox="1">
            <a:spLocks/>
          </p:cNvSpPr>
          <p:nvPr/>
        </p:nvSpPr>
        <p:spPr>
          <a:xfrm>
            <a:off x="2716326" y="111942"/>
            <a:ext cx="5837139" cy="990710"/>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1">
                    <a:lumMod val="50000"/>
                  </a:schemeClr>
                </a:solidFill>
              </a:rPr>
              <a:t>Membership Survey 2021 </a:t>
            </a:r>
            <a:br>
              <a:rPr lang="en-US" b="1" dirty="0">
                <a:solidFill>
                  <a:schemeClr val="accent1">
                    <a:lumMod val="50000"/>
                  </a:schemeClr>
                </a:solidFill>
              </a:rPr>
            </a:br>
            <a:r>
              <a:rPr lang="en-US" sz="2700" b="1" dirty="0">
                <a:solidFill>
                  <a:schemeClr val="accent1">
                    <a:lumMod val="50000"/>
                  </a:schemeClr>
                </a:solidFill>
              </a:rPr>
              <a:t>The Future</a:t>
            </a:r>
            <a:endParaRPr lang="en-US" sz="27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E2770-C081-994A-B927-E9C4D8BC46F0}"/>
              </a:ext>
            </a:extLst>
          </p:cNvPr>
          <p:cNvSpPr>
            <a:spLocks noGrp="1"/>
          </p:cNvSpPr>
          <p:nvPr>
            <p:ph type="title"/>
          </p:nvPr>
        </p:nvSpPr>
        <p:spPr>
          <a:xfrm>
            <a:off x="3575488" y="62177"/>
            <a:ext cx="5041024" cy="990710"/>
          </a:xfrm>
        </p:spPr>
        <p:txBody>
          <a:bodyPr>
            <a:normAutofit fontScale="90000"/>
          </a:bodyPr>
          <a:lstStyle/>
          <a:p>
            <a:pPr algn="ctr"/>
            <a:r>
              <a:rPr lang="en-US" b="1" dirty="0">
                <a:solidFill>
                  <a:schemeClr val="accent1">
                    <a:lumMod val="50000"/>
                  </a:schemeClr>
                </a:solidFill>
              </a:rPr>
              <a:t>Hosting </a:t>
            </a:r>
            <a:br>
              <a:rPr lang="en-US" b="1" dirty="0">
                <a:solidFill>
                  <a:schemeClr val="accent1">
                    <a:lumMod val="50000"/>
                  </a:schemeClr>
                </a:solidFill>
              </a:rPr>
            </a:br>
            <a:r>
              <a:rPr lang="en-US" sz="2400" b="1" dirty="0">
                <a:solidFill>
                  <a:schemeClr val="accent1">
                    <a:lumMod val="50000"/>
                  </a:schemeClr>
                </a:solidFill>
              </a:rPr>
              <a:t>Sheila Barnes</a:t>
            </a:r>
            <a:endParaRPr lang="en-US" sz="2400" dirty="0"/>
          </a:p>
        </p:txBody>
      </p:sp>
      <p:sp>
        <p:nvSpPr>
          <p:cNvPr id="3" name="Content Placeholder 2">
            <a:extLst>
              <a:ext uri="{FF2B5EF4-FFF2-40B4-BE49-F238E27FC236}">
                <a16:creationId xmlns:a16="http://schemas.microsoft.com/office/drawing/2014/main" id="{CCC8869B-8B2E-BC4C-8E0A-0454E0417BEB}"/>
              </a:ext>
            </a:extLst>
          </p:cNvPr>
          <p:cNvSpPr>
            <a:spLocks noGrp="1"/>
          </p:cNvSpPr>
          <p:nvPr>
            <p:ph idx="1"/>
          </p:nvPr>
        </p:nvSpPr>
        <p:spPr>
          <a:xfrm>
            <a:off x="378834" y="1052887"/>
            <a:ext cx="11277138" cy="5547610"/>
          </a:xfrm>
        </p:spPr>
        <p:txBody>
          <a:bodyPr>
            <a:normAutofit fontScale="70000" lnSpcReduction="20000"/>
          </a:bodyPr>
          <a:lstStyle/>
          <a:p>
            <a:pPr marL="0" indent="0" algn="ctr">
              <a:lnSpc>
                <a:spcPct val="150000"/>
              </a:lnSpc>
              <a:buNone/>
            </a:pPr>
            <a:r>
              <a:rPr lang="en-GB" dirty="0">
                <a:solidFill>
                  <a:schemeClr val="accent1">
                    <a:lumMod val="50000"/>
                  </a:schemeClr>
                </a:solidFill>
              </a:rPr>
              <a:t>Some questions asked</a:t>
            </a:r>
          </a:p>
          <a:p>
            <a:pPr>
              <a:lnSpc>
                <a:spcPct val="150000"/>
              </a:lnSpc>
            </a:pPr>
            <a:r>
              <a:rPr lang="en-GB" dirty="0">
                <a:solidFill>
                  <a:schemeClr val="accent1">
                    <a:lumMod val="50000"/>
                  </a:schemeClr>
                </a:solidFill>
              </a:rPr>
              <a:t>Do I need any special skills?</a:t>
            </a:r>
          </a:p>
          <a:p>
            <a:pPr>
              <a:lnSpc>
                <a:spcPct val="150000"/>
              </a:lnSpc>
            </a:pPr>
            <a:r>
              <a:rPr lang="en-GB" dirty="0">
                <a:solidFill>
                  <a:schemeClr val="accent1">
                    <a:lumMod val="50000"/>
                  </a:schemeClr>
                </a:solidFill>
              </a:rPr>
              <a:t>Does it take up a lot of time to organise?</a:t>
            </a:r>
          </a:p>
          <a:p>
            <a:pPr>
              <a:lnSpc>
                <a:spcPct val="150000"/>
              </a:lnSpc>
            </a:pPr>
            <a:r>
              <a:rPr lang="en-GB" dirty="0">
                <a:solidFill>
                  <a:schemeClr val="accent1">
                    <a:lumMod val="50000"/>
                  </a:schemeClr>
                </a:solidFill>
              </a:rPr>
              <a:t>Do I have to book marinas, check tides etc.?</a:t>
            </a:r>
          </a:p>
          <a:p>
            <a:pPr>
              <a:lnSpc>
                <a:spcPct val="150000"/>
              </a:lnSpc>
            </a:pPr>
            <a:r>
              <a:rPr lang="en-GB" dirty="0">
                <a:solidFill>
                  <a:schemeClr val="accent1">
                    <a:lumMod val="50000"/>
                  </a:schemeClr>
                </a:solidFill>
              </a:rPr>
              <a:t>Who sends the email newsletter and can I design my own if I want to?</a:t>
            </a:r>
          </a:p>
          <a:p>
            <a:pPr>
              <a:lnSpc>
                <a:spcPct val="150000"/>
              </a:lnSpc>
            </a:pPr>
            <a:r>
              <a:rPr lang="en-GB" dirty="0">
                <a:solidFill>
                  <a:schemeClr val="accent1">
                    <a:lumMod val="50000"/>
                  </a:schemeClr>
                </a:solidFill>
              </a:rPr>
              <a:t>How do I get the bookings information?</a:t>
            </a:r>
          </a:p>
          <a:p>
            <a:pPr>
              <a:lnSpc>
                <a:spcPct val="150000"/>
              </a:lnSpc>
            </a:pPr>
            <a:r>
              <a:rPr lang="en-GB" dirty="0">
                <a:solidFill>
                  <a:schemeClr val="accent1">
                    <a:lumMod val="50000"/>
                  </a:schemeClr>
                </a:solidFill>
              </a:rPr>
              <a:t>I don’t have a boat/ I have a very small boat – how can I set up drinks and nibbles?</a:t>
            </a:r>
          </a:p>
          <a:p>
            <a:pPr>
              <a:lnSpc>
                <a:spcPct val="150000"/>
              </a:lnSpc>
            </a:pPr>
            <a:r>
              <a:rPr lang="en-GB" dirty="0">
                <a:solidFill>
                  <a:schemeClr val="accent1">
                    <a:lumMod val="50000"/>
                  </a:schemeClr>
                </a:solidFill>
              </a:rPr>
              <a:t>Drinks and nibbles – What do I get, how much can I spend, and how does the club refund me?</a:t>
            </a:r>
          </a:p>
          <a:p>
            <a:pPr>
              <a:lnSpc>
                <a:spcPct val="150000"/>
              </a:lnSpc>
            </a:pPr>
            <a:r>
              <a:rPr lang="en-GB" dirty="0">
                <a:solidFill>
                  <a:schemeClr val="accent1">
                    <a:lumMod val="50000"/>
                  </a:schemeClr>
                </a:solidFill>
              </a:rPr>
              <a:t>Do I have to organise an evening meal for everyone?</a:t>
            </a:r>
          </a:p>
          <a:p>
            <a:pPr>
              <a:lnSpc>
                <a:spcPct val="150000"/>
              </a:lnSpc>
            </a:pPr>
            <a:r>
              <a:rPr lang="en-GB" dirty="0">
                <a:solidFill>
                  <a:schemeClr val="accent1">
                    <a:lumMod val="50000"/>
                  </a:schemeClr>
                </a:solidFill>
              </a:rPr>
              <a:t>Questions?</a:t>
            </a:r>
          </a:p>
          <a:p>
            <a:endParaRPr lang="en-US" dirty="0">
              <a:solidFill>
                <a:schemeClr val="accent1">
                  <a:lumMod val="50000"/>
                </a:schemeClr>
              </a:solidFill>
            </a:endParaRPr>
          </a:p>
        </p:txBody>
      </p:sp>
      <p:pic>
        <p:nvPicPr>
          <p:cNvPr id="4" name="Picture 3">
            <a:extLst>
              <a:ext uri="{FF2B5EF4-FFF2-40B4-BE49-F238E27FC236}">
                <a16:creationId xmlns:a16="http://schemas.microsoft.com/office/drawing/2014/main" id="{A5CA75AE-3B3A-BB41-92D6-7D1AA71DBC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834" y="111942"/>
            <a:ext cx="1375234" cy="971550"/>
          </a:xfrm>
          <a:prstGeom prst="rect">
            <a:avLst/>
          </a:prstGeom>
        </p:spPr>
      </p:pic>
    </p:spTree>
    <p:extLst>
      <p:ext uri="{BB962C8B-B14F-4D97-AF65-F5344CB8AC3E}">
        <p14:creationId xmlns:p14="http://schemas.microsoft.com/office/powerpoint/2010/main" val="52585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E2770-C081-994A-B927-E9C4D8BC46F0}"/>
              </a:ext>
            </a:extLst>
          </p:cNvPr>
          <p:cNvSpPr>
            <a:spLocks noGrp="1"/>
          </p:cNvSpPr>
          <p:nvPr>
            <p:ph type="title"/>
          </p:nvPr>
        </p:nvSpPr>
        <p:spPr>
          <a:xfrm>
            <a:off x="3575488" y="62177"/>
            <a:ext cx="5041024" cy="990710"/>
          </a:xfrm>
        </p:spPr>
        <p:txBody>
          <a:bodyPr>
            <a:normAutofit fontScale="90000"/>
          </a:bodyPr>
          <a:lstStyle/>
          <a:p>
            <a:pPr algn="ctr"/>
            <a:r>
              <a:rPr lang="en-US" b="1" dirty="0">
                <a:solidFill>
                  <a:schemeClr val="accent1">
                    <a:lumMod val="50000"/>
                  </a:schemeClr>
                </a:solidFill>
              </a:rPr>
              <a:t>Events 2022 </a:t>
            </a:r>
            <a:br>
              <a:rPr lang="en-US" b="1" dirty="0">
                <a:solidFill>
                  <a:schemeClr val="accent1">
                    <a:lumMod val="50000"/>
                  </a:schemeClr>
                </a:solidFill>
              </a:rPr>
            </a:br>
            <a:r>
              <a:rPr lang="en-US" sz="2400" b="1" dirty="0">
                <a:solidFill>
                  <a:schemeClr val="accent1">
                    <a:lumMod val="50000"/>
                  </a:schemeClr>
                </a:solidFill>
              </a:rPr>
              <a:t>Stuart Robinson</a:t>
            </a:r>
            <a:endParaRPr lang="en-US" sz="2400" dirty="0"/>
          </a:p>
        </p:txBody>
      </p:sp>
      <p:sp>
        <p:nvSpPr>
          <p:cNvPr id="3" name="Content Placeholder 2">
            <a:extLst>
              <a:ext uri="{FF2B5EF4-FFF2-40B4-BE49-F238E27FC236}">
                <a16:creationId xmlns:a16="http://schemas.microsoft.com/office/drawing/2014/main" id="{CCC8869B-8B2E-BC4C-8E0A-0454E0417BEB}"/>
              </a:ext>
            </a:extLst>
          </p:cNvPr>
          <p:cNvSpPr>
            <a:spLocks noGrp="1"/>
          </p:cNvSpPr>
          <p:nvPr>
            <p:ph idx="1"/>
          </p:nvPr>
        </p:nvSpPr>
        <p:spPr/>
        <p:txBody>
          <a:bodyPr/>
          <a:lstStyle/>
          <a:p>
            <a:pPr>
              <a:lnSpc>
                <a:spcPct val="150000"/>
              </a:lnSpc>
            </a:pPr>
            <a:r>
              <a:rPr lang="en-GB" dirty="0">
                <a:solidFill>
                  <a:schemeClr val="accent1">
                    <a:lumMod val="50000"/>
                  </a:schemeClr>
                </a:solidFill>
              </a:rPr>
              <a:t>Full programme planned for 2022</a:t>
            </a:r>
          </a:p>
          <a:p>
            <a:pPr lvl="1">
              <a:lnSpc>
                <a:spcPct val="150000"/>
              </a:lnSpc>
            </a:pPr>
            <a:r>
              <a:rPr lang="en-GB" sz="2800" dirty="0">
                <a:solidFill>
                  <a:schemeClr val="accent1">
                    <a:lumMod val="50000"/>
                  </a:schemeClr>
                </a:solidFill>
              </a:rPr>
              <a:t>Winter Workshops - practical &amp; theory</a:t>
            </a:r>
          </a:p>
          <a:p>
            <a:pPr lvl="1">
              <a:lnSpc>
                <a:spcPct val="150000"/>
              </a:lnSpc>
            </a:pPr>
            <a:r>
              <a:rPr lang="en-GB" sz="2800" dirty="0">
                <a:solidFill>
                  <a:schemeClr val="accent1">
                    <a:lumMod val="50000"/>
                  </a:schemeClr>
                </a:solidFill>
              </a:rPr>
              <a:t>Cruising Events - dip in and out</a:t>
            </a:r>
          </a:p>
          <a:p>
            <a:pPr lvl="1">
              <a:lnSpc>
                <a:spcPct val="150000"/>
              </a:lnSpc>
            </a:pPr>
            <a:r>
              <a:rPr lang="en-GB" sz="2800" dirty="0">
                <a:solidFill>
                  <a:schemeClr val="accent1">
                    <a:lumMod val="50000"/>
                  </a:schemeClr>
                </a:solidFill>
              </a:rPr>
              <a:t>Club Sailing Days</a:t>
            </a:r>
          </a:p>
          <a:p>
            <a:pPr lvl="1">
              <a:lnSpc>
                <a:spcPct val="150000"/>
              </a:lnSpc>
            </a:pPr>
            <a:r>
              <a:rPr lang="en-GB" sz="2800" dirty="0">
                <a:solidFill>
                  <a:schemeClr val="accent1">
                    <a:lumMod val="50000"/>
                  </a:schemeClr>
                </a:solidFill>
              </a:rPr>
              <a:t>Social Programme</a:t>
            </a:r>
          </a:p>
          <a:p>
            <a:endParaRPr lang="en-US" dirty="0">
              <a:solidFill>
                <a:schemeClr val="accent1">
                  <a:lumMod val="50000"/>
                </a:schemeClr>
              </a:solidFill>
            </a:endParaRPr>
          </a:p>
        </p:txBody>
      </p:sp>
      <p:pic>
        <p:nvPicPr>
          <p:cNvPr id="4" name="Picture 3">
            <a:extLst>
              <a:ext uri="{FF2B5EF4-FFF2-40B4-BE49-F238E27FC236}">
                <a16:creationId xmlns:a16="http://schemas.microsoft.com/office/drawing/2014/main" id="{A5CA75AE-3B3A-BB41-92D6-7D1AA71DBC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834" y="111942"/>
            <a:ext cx="1375234" cy="971550"/>
          </a:xfrm>
          <a:prstGeom prst="rect">
            <a:avLst/>
          </a:prstGeom>
        </p:spPr>
      </p:pic>
    </p:spTree>
    <p:extLst>
      <p:ext uri="{BB962C8B-B14F-4D97-AF65-F5344CB8AC3E}">
        <p14:creationId xmlns:p14="http://schemas.microsoft.com/office/powerpoint/2010/main" val="9708821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E2770-C081-994A-B927-E9C4D8BC46F0}"/>
              </a:ext>
            </a:extLst>
          </p:cNvPr>
          <p:cNvSpPr>
            <a:spLocks noGrp="1"/>
          </p:cNvSpPr>
          <p:nvPr>
            <p:ph type="title"/>
          </p:nvPr>
        </p:nvSpPr>
        <p:spPr>
          <a:xfrm>
            <a:off x="3575488" y="62177"/>
            <a:ext cx="5041024" cy="990710"/>
          </a:xfrm>
        </p:spPr>
        <p:txBody>
          <a:bodyPr>
            <a:normAutofit fontScale="90000"/>
          </a:bodyPr>
          <a:lstStyle/>
          <a:p>
            <a:pPr algn="ctr"/>
            <a:r>
              <a:rPr lang="en-US" b="1" dirty="0">
                <a:solidFill>
                  <a:schemeClr val="accent1">
                    <a:lumMod val="50000"/>
                  </a:schemeClr>
                </a:solidFill>
              </a:rPr>
              <a:t>Events 2022 </a:t>
            </a:r>
            <a:br>
              <a:rPr lang="en-US" b="1" dirty="0">
                <a:solidFill>
                  <a:schemeClr val="accent1">
                    <a:lumMod val="50000"/>
                  </a:schemeClr>
                </a:solidFill>
              </a:rPr>
            </a:br>
            <a:r>
              <a:rPr lang="en-US" sz="2400" b="1" dirty="0">
                <a:solidFill>
                  <a:schemeClr val="accent1">
                    <a:lumMod val="50000"/>
                  </a:schemeClr>
                </a:solidFill>
              </a:rPr>
              <a:t>Stuart Robinson</a:t>
            </a:r>
            <a:endParaRPr lang="en-US" sz="2400" dirty="0"/>
          </a:p>
        </p:txBody>
      </p:sp>
      <p:sp>
        <p:nvSpPr>
          <p:cNvPr id="3" name="Content Placeholder 2">
            <a:extLst>
              <a:ext uri="{FF2B5EF4-FFF2-40B4-BE49-F238E27FC236}">
                <a16:creationId xmlns:a16="http://schemas.microsoft.com/office/drawing/2014/main" id="{CCC8869B-8B2E-BC4C-8E0A-0454E0417BEB}"/>
              </a:ext>
            </a:extLst>
          </p:cNvPr>
          <p:cNvSpPr>
            <a:spLocks noGrp="1"/>
          </p:cNvSpPr>
          <p:nvPr>
            <p:ph idx="1"/>
          </p:nvPr>
        </p:nvSpPr>
        <p:spPr>
          <a:xfrm>
            <a:off x="838200" y="1192924"/>
            <a:ext cx="8473966" cy="5418083"/>
          </a:xfrm>
        </p:spPr>
        <p:txBody>
          <a:bodyPr>
            <a:normAutofit fontScale="92500" lnSpcReduction="20000"/>
          </a:bodyPr>
          <a:lstStyle/>
          <a:p>
            <a:pPr>
              <a:lnSpc>
                <a:spcPct val="150000"/>
              </a:lnSpc>
            </a:pPr>
            <a:r>
              <a:rPr lang="en-GB" dirty="0">
                <a:solidFill>
                  <a:schemeClr val="accent1">
                    <a:lumMod val="50000"/>
                  </a:schemeClr>
                </a:solidFill>
              </a:rPr>
              <a:t>15 January </a:t>
            </a:r>
            <a:r>
              <a:rPr lang="en-GB" b="1" dirty="0">
                <a:solidFill>
                  <a:schemeClr val="accent1">
                    <a:lumMod val="50000"/>
                  </a:schemeClr>
                </a:solidFill>
              </a:rPr>
              <a:t>Practical session </a:t>
            </a:r>
            <a:r>
              <a:rPr lang="en-GB" dirty="0">
                <a:solidFill>
                  <a:schemeClr val="accent1">
                    <a:lumMod val="50000"/>
                  </a:schemeClr>
                </a:solidFill>
              </a:rPr>
              <a:t>- Lifejacket Servicing</a:t>
            </a:r>
          </a:p>
          <a:p>
            <a:pPr>
              <a:lnSpc>
                <a:spcPct val="150000"/>
              </a:lnSpc>
            </a:pPr>
            <a:r>
              <a:rPr lang="en-GB" dirty="0">
                <a:solidFill>
                  <a:schemeClr val="accent1">
                    <a:lumMod val="50000"/>
                  </a:schemeClr>
                </a:solidFill>
              </a:rPr>
              <a:t>16 January </a:t>
            </a:r>
            <a:r>
              <a:rPr lang="en-GB" b="1" dirty="0">
                <a:solidFill>
                  <a:schemeClr val="accent1">
                    <a:lumMod val="50000"/>
                  </a:schemeClr>
                </a:solidFill>
              </a:rPr>
              <a:t>Harty Ferry </a:t>
            </a:r>
            <a:r>
              <a:rPr lang="en-GB" dirty="0">
                <a:solidFill>
                  <a:schemeClr val="accent1">
                    <a:lumMod val="50000"/>
                  </a:schemeClr>
                </a:solidFill>
              </a:rPr>
              <a:t>- passage plan</a:t>
            </a:r>
          </a:p>
          <a:p>
            <a:pPr>
              <a:lnSpc>
                <a:spcPct val="150000"/>
              </a:lnSpc>
            </a:pPr>
            <a:r>
              <a:rPr lang="en-GB" dirty="0">
                <a:solidFill>
                  <a:schemeClr val="accent1">
                    <a:lumMod val="50000"/>
                  </a:schemeClr>
                </a:solidFill>
              </a:rPr>
              <a:t>30 January </a:t>
            </a:r>
            <a:r>
              <a:rPr lang="en-GB" b="1" dirty="0">
                <a:solidFill>
                  <a:schemeClr val="accent1">
                    <a:lumMod val="50000"/>
                  </a:schemeClr>
                </a:solidFill>
              </a:rPr>
              <a:t>North Sea crossing </a:t>
            </a:r>
            <a:r>
              <a:rPr lang="en-GB" dirty="0">
                <a:solidFill>
                  <a:schemeClr val="accent1">
                    <a:lumMod val="50000"/>
                  </a:schemeClr>
                </a:solidFill>
              </a:rPr>
              <a:t>- passage plan</a:t>
            </a:r>
          </a:p>
          <a:p>
            <a:pPr>
              <a:lnSpc>
                <a:spcPct val="150000"/>
              </a:lnSpc>
            </a:pPr>
            <a:r>
              <a:rPr lang="en-GB" dirty="0">
                <a:solidFill>
                  <a:schemeClr val="accent1">
                    <a:lumMod val="50000"/>
                  </a:schemeClr>
                </a:solidFill>
              </a:rPr>
              <a:t>13 February </a:t>
            </a:r>
            <a:r>
              <a:rPr lang="en-GB" b="1" dirty="0">
                <a:solidFill>
                  <a:schemeClr val="accent1">
                    <a:lumMod val="50000"/>
                  </a:schemeClr>
                </a:solidFill>
              </a:rPr>
              <a:t>River Ore and Orford </a:t>
            </a:r>
            <a:r>
              <a:rPr lang="en-GB" dirty="0">
                <a:solidFill>
                  <a:schemeClr val="accent1">
                    <a:lumMod val="50000"/>
                  </a:schemeClr>
                </a:solidFill>
              </a:rPr>
              <a:t>- passage plan</a:t>
            </a:r>
          </a:p>
          <a:p>
            <a:pPr>
              <a:lnSpc>
                <a:spcPct val="150000"/>
              </a:lnSpc>
            </a:pPr>
            <a:r>
              <a:rPr lang="en-GB" dirty="0">
                <a:solidFill>
                  <a:schemeClr val="accent1">
                    <a:lumMod val="50000"/>
                  </a:schemeClr>
                </a:solidFill>
              </a:rPr>
              <a:t>19 February Practical session - </a:t>
            </a:r>
            <a:r>
              <a:rPr lang="en-GB" b="1" dirty="0">
                <a:solidFill>
                  <a:schemeClr val="accent1">
                    <a:lumMod val="50000"/>
                  </a:schemeClr>
                </a:solidFill>
              </a:rPr>
              <a:t>Winch Servicing</a:t>
            </a:r>
          </a:p>
          <a:p>
            <a:pPr>
              <a:lnSpc>
                <a:spcPct val="150000"/>
              </a:lnSpc>
            </a:pPr>
            <a:r>
              <a:rPr lang="en-GB" dirty="0">
                <a:solidFill>
                  <a:schemeClr val="accent1">
                    <a:lumMod val="50000"/>
                  </a:schemeClr>
                </a:solidFill>
              </a:rPr>
              <a:t>27 February </a:t>
            </a:r>
            <a:r>
              <a:rPr lang="en-GB" b="1" dirty="0" err="1">
                <a:solidFill>
                  <a:schemeClr val="accent1">
                    <a:lumMod val="50000"/>
                  </a:schemeClr>
                </a:solidFill>
              </a:rPr>
              <a:t>Tollesbury</a:t>
            </a:r>
            <a:r>
              <a:rPr lang="en-GB" dirty="0">
                <a:solidFill>
                  <a:schemeClr val="accent1">
                    <a:lumMod val="50000"/>
                  </a:schemeClr>
                </a:solidFill>
              </a:rPr>
              <a:t> - passage plan</a:t>
            </a:r>
          </a:p>
          <a:p>
            <a:pPr>
              <a:lnSpc>
                <a:spcPct val="150000"/>
              </a:lnSpc>
            </a:pPr>
            <a:r>
              <a:rPr lang="en-GB" dirty="0">
                <a:solidFill>
                  <a:schemeClr val="accent1">
                    <a:lumMod val="50000"/>
                  </a:schemeClr>
                </a:solidFill>
              </a:rPr>
              <a:t>12 March Practical session - </a:t>
            </a:r>
            <a:r>
              <a:rPr lang="en-GB" b="1" dirty="0">
                <a:solidFill>
                  <a:schemeClr val="accent1">
                    <a:lumMod val="50000"/>
                  </a:schemeClr>
                </a:solidFill>
              </a:rPr>
              <a:t>Splicing</a:t>
            </a:r>
          </a:p>
          <a:p>
            <a:pPr>
              <a:lnSpc>
                <a:spcPct val="150000"/>
              </a:lnSpc>
            </a:pPr>
            <a:r>
              <a:rPr lang="en-GB" dirty="0">
                <a:solidFill>
                  <a:schemeClr val="accent1">
                    <a:lumMod val="50000"/>
                  </a:schemeClr>
                </a:solidFill>
              </a:rPr>
              <a:t>13 March </a:t>
            </a:r>
            <a:r>
              <a:rPr lang="en-GB" b="1" dirty="0">
                <a:solidFill>
                  <a:schemeClr val="accent1">
                    <a:lumMod val="50000"/>
                  </a:schemeClr>
                </a:solidFill>
              </a:rPr>
              <a:t>Queensborough to Limehouse </a:t>
            </a:r>
            <a:r>
              <a:rPr lang="en-GB" dirty="0">
                <a:solidFill>
                  <a:schemeClr val="accent1">
                    <a:lumMod val="50000"/>
                  </a:schemeClr>
                </a:solidFill>
              </a:rPr>
              <a:t>- passage plan</a:t>
            </a:r>
          </a:p>
          <a:p>
            <a:endParaRPr lang="en-US" dirty="0">
              <a:solidFill>
                <a:schemeClr val="accent1">
                  <a:lumMod val="50000"/>
                </a:schemeClr>
              </a:solidFill>
            </a:endParaRPr>
          </a:p>
        </p:txBody>
      </p:sp>
      <p:pic>
        <p:nvPicPr>
          <p:cNvPr id="4" name="Picture 3">
            <a:extLst>
              <a:ext uri="{FF2B5EF4-FFF2-40B4-BE49-F238E27FC236}">
                <a16:creationId xmlns:a16="http://schemas.microsoft.com/office/drawing/2014/main" id="{A5CA75AE-3B3A-BB41-92D6-7D1AA71DBC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834" y="111942"/>
            <a:ext cx="1375234" cy="971550"/>
          </a:xfrm>
          <a:prstGeom prst="rect">
            <a:avLst/>
          </a:prstGeom>
        </p:spPr>
      </p:pic>
      <p:sp>
        <p:nvSpPr>
          <p:cNvPr id="5" name="Right Brace 4">
            <a:extLst>
              <a:ext uri="{FF2B5EF4-FFF2-40B4-BE49-F238E27FC236}">
                <a16:creationId xmlns:a16="http://schemas.microsoft.com/office/drawing/2014/main" id="{7B7D493E-C3AE-4B47-971E-5FD7B19F0B68}"/>
              </a:ext>
            </a:extLst>
          </p:cNvPr>
          <p:cNvSpPr/>
          <p:nvPr/>
        </p:nvSpPr>
        <p:spPr>
          <a:xfrm>
            <a:off x="8786648" y="1572426"/>
            <a:ext cx="616343" cy="4498428"/>
          </a:xfrm>
          <a:prstGeom prst="rightBrace">
            <a:avLst>
              <a:gd name="adj1" fmla="val 40980"/>
              <a:gd name="adj2" fmla="val 50654"/>
            </a:avLst>
          </a:prstGeom>
          <a:noFill/>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D803E537-3641-014F-9C58-ED4215BE9F76}"/>
              </a:ext>
            </a:extLst>
          </p:cNvPr>
          <p:cNvSpPr txBox="1"/>
          <p:nvPr/>
        </p:nvSpPr>
        <p:spPr>
          <a:xfrm>
            <a:off x="9426640" y="3344586"/>
            <a:ext cx="1927160" cy="954107"/>
          </a:xfrm>
          <a:prstGeom prst="rect">
            <a:avLst/>
          </a:prstGeom>
          <a:noFill/>
        </p:spPr>
        <p:txBody>
          <a:bodyPr wrap="square" rtlCol="0">
            <a:spAutoFit/>
          </a:bodyPr>
          <a:lstStyle/>
          <a:p>
            <a:r>
              <a:rPr lang="en-US" sz="2800" b="1" dirty="0">
                <a:solidFill>
                  <a:schemeClr val="accent1">
                    <a:lumMod val="50000"/>
                  </a:schemeClr>
                </a:solidFill>
              </a:rPr>
              <a:t>Winter </a:t>
            </a:r>
          </a:p>
          <a:p>
            <a:r>
              <a:rPr lang="en-US" sz="2800" b="1" dirty="0">
                <a:solidFill>
                  <a:schemeClr val="accent1">
                    <a:lumMod val="50000"/>
                  </a:schemeClr>
                </a:solidFill>
              </a:rPr>
              <a:t>Workshops</a:t>
            </a:r>
          </a:p>
        </p:txBody>
      </p:sp>
    </p:spTree>
    <p:extLst>
      <p:ext uri="{BB962C8B-B14F-4D97-AF65-F5344CB8AC3E}">
        <p14:creationId xmlns:p14="http://schemas.microsoft.com/office/powerpoint/2010/main" val="8272570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E2770-C081-994A-B927-E9C4D8BC46F0}"/>
              </a:ext>
            </a:extLst>
          </p:cNvPr>
          <p:cNvSpPr>
            <a:spLocks noGrp="1"/>
          </p:cNvSpPr>
          <p:nvPr>
            <p:ph type="title"/>
          </p:nvPr>
        </p:nvSpPr>
        <p:spPr>
          <a:xfrm>
            <a:off x="3575488" y="62177"/>
            <a:ext cx="5041024" cy="990710"/>
          </a:xfrm>
        </p:spPr>
        <p:txBody>
          <a:bodyPr>
            <a:normAutofit fontScale="90000"/>
          </a:bodyPr>
          <a:lstStyle/>
          <a:p>
            <a:pPr algn="ctr"/>
            <a:r>
              <a:rPr lang="en-US" b="1" dirty="0">
                <a:solidFill>
                  <a:schemeClr val="accent1">
                    <a:lumMod val="50000"/>
                  </a:schemeClr>
                </a:solidFill>
              </a:rPr>
              <a:t>Events 2022 </a:t>
            </a:r>
            <a:br>
              <a:rPr lang="en-US" b="1" dirty="0">
                <a:solidFill>
                  <a:schemeClr val="accent1">
                    <a:lumMod val="50000"/>
                  </a:schemeClr>
                </a:solidFill>
              </a:rPr>
            </a:br>
            <a:r>
              <a:rPr lang="en-US" sz="2400" b="1" dirty="0">
                <a:solidFill>
                  <a:schemeClr val="accent1">
                    <a:lumMod val="50000"/>
                  </a:schemeClr>
                </a:solidFill>
              </a:rPr>
              <a:t>Stuart Robinson</a:t>
            </a:r>
            <a:endParaRPr lang="en-US" sz="2400" dirty="0"/>
          </a:p>
        </p:txBody>
      </p:sp>
      <p:sp>
        <p:nvSpPr>
          <p:cNvPr id="3" name="Content Placeholder 2">
            <a:extLst>
              <a:ext uri="{FF2B5EF4-FFF2-40B4-BE49-F238E27FC236}">
                <a16:creationId xmlns:a16="http://schemas.microsoft.com/office/drawing/2014/main" id="{CCC8869B-8B2E-BC4C-8E0A-0454E0417BEB}"/>
              </a:ext>
            </a:extLst>
          </p:cNvPr>
          <p:cNvSpPr>
            <a:spLocks noGrp="1"/>
          </p:cNvSpPr>
          <p:nvPr>
            <p:ph idx="1"/>
          </p:nvPr>
        </p:nvSpPr>
        <p:spPr>
          <a:xfrm>
            <a:off x="838200" y="1052886"/>
            <a:ext cx="10515600" cy="5484547"/>
          </a:xfrm>
        </p:spPr>
        <p:txBody>
          <a:bodyPr>
            <a:normAutofit/>
          </a:bodyPr>
          <a:lstStyle/>
          <a:p>
            <a:r>
              <a:rPr lang="en-GB" dirty="0">
                <a:solidFill>
                  <a:schemeClr val="accent1">
                    <a:lumMod val="50000"/>
                  </a:schemeClr>
                </a:solidFill>
              </a:rPr>
              <a:t>25 March </a:t>
            </a:r>
            <a:r>
              <a:rPr lang="en-GB" b="1" dirty="0">
                <a:solidFill>
                  <a:schemeClr val="accent1">
                    <a:lumMod val="50000"/>
                  </a:schemeClr>
                </a:solidFill>
              </a:rPr>
              <a:t>Night sail to Ipswich</a:t>
            </a:r>
          </a:p>
          <a:p>
            <a:pPr marL="0" indent="0">
              <a:buNone/>
            </a:pPr>
            <a:endParaRPr lang="en-GB" b="1" dirty="0">
              <a:solidFill>
                <a:schemeClr val="accent1">
                  <a:lumMod val="50000"/>
                </a:schemeClr>
              </a:solidFill>
            </a:endParaRPr>
          </a:p>
          <a:p>
            <a:r>
              <a:rPr lang="en-GB" dirty="0">
                <a:solidFill>
                  <a:schemeClr val="accent1">
                    <a:lumMod val="50000"/>
                  </a:schemeClr>
                </a:solidFill>
              </a:rPr>
              <a:t>26 - 27 March </a:t>
            </a:r>
            <a:r>
              <a:rPr lang="en-GB" b="1" dirty="0">
                <a:solidFill>
                  <a:schemeClr val="accent1">
                    <a:lumMod val="50000"/>
                  </a:schemeClr>
                </a:solidFill>
              </a:rPr>
              <a:t>Shakedown Cruise to Ipswich</a:t>
            </a:r>
          </a:p>
          <a:p>
            <a:pPr marL="0" indent="0">
              <a:buNone/>
            </a:pPr>
            <a:endParaRPr lang="en-GB" b="1" dirty="0">
              <a:solidFill>
                <a:schemeClr val="accent1">
                  <a:lumMod val="50000"/>
                </a:schemeClr>
              </a:solidFill>
            </a:endParaRPr>
          </a:p>
          <a:p>
            <a:r>
              <a:rPr lang="en-GB" dirty="0">
                <a:solidFill>
                  <a:schemeClr val="accent1">
                    <a:lumMod val="50000"/>
                  </a:schemeClr>
                </a:solidFill>
              </a:rPr>
              <a:t>14 - 18 April </a:t>
            </a:r>
            <a:r>
              <a:rPr lang="en-GB" b="1" dirty="0">
                <a:solidFill>
                  <a:schemeClr val="accent1">
                    <a:lumMod val="50000"/>
                  </a:schemeClr>
                </a:solidFill>
              </a:rPr>
              <a:t>Medway &amp; The Swale</a:t>
            </a:r>
          </a:p>
          <a:p>
            <a:pPr lvl="1"/>
            <a:r>
              <a:rPr lang="en-GB" dirty="0">
                <a:solidFill>
                  <a:schemeClr val="accent1">
                    <a:lumMod val="50000"/>
                  </a:schemeClr>
                </a:solidFill>
              </a:rPr>
              <a:t>14 - 15 April - </a:t>
            </a:r>
            <a:r>
              <a:rPr lang="en-GB" b="1" dirty="0">
                <a:solidFill>
                  <a:schemeClr val="accent1">
                    <a:lumMod val="50000"/>
                  </a:schemeClr>
                </a:solidFill>
              </a:rPr>
              <a:t>Chatham</a:t>
            </a:r>
          </a:p>
          <a:p>
            <a:pPr lvl="1"/>
            <a:r>
              <a:rPr lang="en-GB" dirty="0">
                <a:solidFill>
                  <a:schemeClr val="accent1">
                    <a:lumMod val="50000"/>
                  </a:schemeClr>
                </a:solidFill>
              </a:rPr>
              <a:t>16 - 18 April - </a:t>
            </a:r>
            <a:r>
              <a:rPr lang="en-GB" b="1" dirty="0">
                <a:solidFill>
                  <a:schemeClr val="accent1">
                    <a:lumMod val="50000"/>
                  </a:schemeClr>
                </a:solidFill>
              </a:rPr>
              <a:t>Harty Ferry</a:t>
            </a:r>
          </a:p>
          <a:p>
            <a:pPr marL="457200" lvl="1" indent="0">
              <a:buNone/>
            </a:pPr>
            <a:endParaRPr lang="en-GB" b="1" dirty="0">
              <a:solidFill>
                <a:schemeClr val="accent1">
                  <a:lumMod val="50000"/>
                </a:schemeClr>
              </a:solidFill>
            </a:endParaRPr>
          </a:p>
          <a:p>
            <a:r>
              <a:rPr lang="en-GB" dirty="0">
                <a:solidFill>
                  <a:schemeClr val="accent1">
                    <a:lumMod val="50000"/>
                  </a:schemeClr>
                </a:solidFill>
              </a:rPr>
              <a:t>30 April - 2 May  </a:t>
            </a:r>
            <a:r>
              <a:rPr lang="en-GB" b="1" dirty="0">
                <a:solidFill>
                  <a:schemeClr val="accent1">
                    <a:lumMod val="50000"/>
                  </a:schemeClr>
                </a:solidFill>
              </a:rPr>
              <a:t>RN&amp;SYC &amp; Blyth</a:t>
            </a:r>
          </a:p>
          <a:p>
            <a:pPr lvl="1"/>
            <a:r>
              <a:rPr lang="en-GB" dirty="0">
                <a:solidFill>
                  <a:schemeClr val="accent1">
                    <a:lumMod val="50000"/>
                  </a:schemeClr>
                </a:solidFill>
              </a:rPr>
              <a:t>30 April </a:t>
            </a:r>
            <a:r>
              <a:rPr lang="en-GB" b="1" dirty="0">
                <a:solidFill>
                  <a:schemeClr val="accent1">
                    <a:lumMod val="50000"/>
                  </a:schemeClr>
                </a:solidFill>
              </a:rPr>
              <a:t>Lowestoft</a:t>
            </a:r>
          </a:p>
          <a:p>
            <a:pPr lvl="1"/>
            <a:r>
              <a:rPr lang="en-GB" dirty="0">
                <a:solidFill>
                  <a:schemeClr val="accent1">
                    <a:lumMod val="50000"/>
                  </a:schemeClr>
                </a:solidFill>
              </a:rPr>
              <a:t>1 - 2 May </a:t>
            </a:r>
            <a:r>
              <a:rPr lang="en-GB" b="1" dirty="0">
                <a:solidFill>
                  <a:schemeClr val="accent1">
                    <a:lumMod val="50000"/>
                  </a:schemeClr>
                </a:solidFill>
              </a:rPr>
              <a:t>Southwold</a:t>
            </a:r>
          </a:p>
          <a:p>
            <a:endParaRPr lang="en-US" dirty="0">
              <a:solidFill>
                <a:schemeClr val="accent1">
                  <a:lumMod val="50000"/>
                </a:schemeClr>
              </a:solidFill>
            </a:endParaRPr>
          </a:p>
        </p:txBody>
      </p:sp>
      <p:pic>
        <p:nvPicPr>
          <p:cNvPr id="4" name="Picture 3">
            <a:extLst>
              <a:ext uri="{FF2B5EF4-FFF2-40B4-BE49-F238E27FC236}">
                <a16:creationId xmlns:a16="http://schemas.microsoft.com/office/drawing/2014/main" id="{A5CA75AE-3B3A-BB41-92D6-7D1AA71DBC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834" y="111942"/>
            <a:ext cx="1375234" cy="971550"/>
          </a:xfrm>
          <a:prstGeom prst="rect">
            <a:avLst/>
          </a:prstGeom>
        </p:spPr>
      </p:pic>
    </p:spTree>
    <p:extLst>
      <p:ext uri="{BB962C8B-B14F-4D97-AF65-F5344CB8AC3E}">
        <p14:creationId xmlns:p14="http://schemas.microsoft.com/office/powerpoint/2010/main" val="19012009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E2770-C081-994A-B927-E9C4D8BC46F0}"/>
              </a:ext>
            </a:extLst>
          </p:cNvPr>
          <p:cNvSpPr>
            <a:spLocks noGrp="1"/>
          </p:cNvSpPr>
          <p:nvPr>
            <p:ph type="title"/>
          </p:nvPr>
        </p:nvSpPr>
        <p:spPr>
          <a:xfrm>
            <a:off x="3575488" y="62177"/>
            <a:ext cx="5041024" cy="990710"/>
          </a:xfrm>
        </p:spPr>
        <p:txBody>
          <a:bodyPr>
            <a:normAutofit fontScale="90000"/>
          </a:bodyPr>
          <a:lstStyle/>
          <a:p>
            <a:pPr algn="ctr"/>
            <a:r>
              <a:rPr lang="en-US" b="1" dirty="0">
                <a:solidFill>
                  <a:schemeClr val="accent1">
                    <a:lumMod val="50000"/>
                  </a:schemeClr>
                </a:solidFill>
              </a:rPr>
              <a:t>Events 2022 </a:t>
            </a:r>
            <a:br>
              <a:rPr lang="en-US" b="1" dirty="0">
                <a:solidFill>
                  <a:schemeClr val="accent1">
                    <a:lumMod val="50000"/>
                  </a:schemeClr>
                </a:solidFill>
              </a:rPr>
            </a:br>
            <a:r>
              <a:rPr lang="en-US" sz="2400" b="1" dirty="0">
                <a:solidFill>
                  <a:schemeClr val="accent1">
                    <a:lumMod val="50000"/>
                  </a:schemeClr>
                </a:solidFill>
              </a:rPr>
              <a:t>Stuart Robinson</a:t>
            </a:r>
            <a:endParaRPr lang="en-US" sz="2400" dirty="0"/>
          </a:p>
        </p:txBody>
      </p:sp>
      <p:sp>
        <p:nvSpPr>
          <p:cNvPr id="3" name="Content Placeholder 2">
            <a:extLst>
              <a:ext uri="{FF2B5EF4-FFF2-40B4-BE49-F238E27FC236}">
                <a16:creationId xmlns:a16="http://schemas.microsoft.com/office/drawing/2014/main" id="{CCC8869B-8B2E-BC4C-8E0A-0454E0417BEB}"/>
              </a:ext>
            </a:extLst>
          </p:cNvPr>
          <p:cNvSpPr>
            <a:spLocks noGrp="1"/>
          </p:cNvSpPr>
          <p:nvPr>
            <p:ph idx="1"/>
          </p:nvPr>
        </p:nvSpPr>
        <p:spPr/>
        <p:txBody>
          <a:bodyPr/>
          <a:lstStyle/>
          <a:p>
            <a:r>
              <a:rPr lang="en-GB" dirty="0">
                <a:solidFill>
                  <a:schemeClr val="accent1">
                    <a:lumMod val="50000"/>
                  </a:schemeClr>
                </a:solidFill>
              </a:rPr>
              <a:t>27 May - 29 May  </a:t>
            </a:r>
            <a:r>
              <a:rPr lang="en-GB" b="1" dirty="0">
                <a:solidFill>
                  <a:schemeClr val="accent1">
                    <a:lumMod val="50000"/>
                  </a:schemeClr>
                </a:solidFill>
              </a:rPr>
              <a:t>Ore and Alde</a:t>
            </a:r>
          </a:p>
          <a:p>
            <a:pPr lvl="1"/>
            <a:r>
              <a:rPr lang="en-GB" dirty="0">
                <a:solidFill>
                  <a:schemeClr val="accent1">
                    <a:lumMod val="50000"/>
                  </a:schemeClr>
                </a:solidFill>
              </a:rPr>
              <a:t>27 May - </a:t>
            </a:r>
            <a:r>
              <a:rPr lang="en-GB" b="1" dirty="0">
                <a:solidFill>
                  <a:schemeClr val="accent1">
                    <a:lumMod val="50000"/>
                  </a:schemeClr>
                </a:solidFill>
              </a:rPr>
              <a:t>Orford</a:t>
            </a:r>
          </a:p>
          <a:p>
            <a:pPr lvl="1"/>
            <a:r>
              <a:rPr lang="en-GB" dirty="0">
                <a:solidFill>
                  <a:schemeClr val="accent1">
                    <a:lumMod val="50000"/>
                  </a:schemeClr>
                </a:solidFill>
              </a:rPr>
              <a:t>28 - 29 May – </a:t>
            </a:r>
            <a:r>
              <a:rPr lang="en-GB" b="1" dirty="0">
                <a:solidFill>
                  <a:schemeClr val="accent1">
                    <a:lumMod val="50000"/>
                  </a:schemeClr>
                </a:solidFill>
              </a:rPr>
              <a:t>Aldeburgh</a:t>
            </a:r>
          </a:p>
          <a:p>
            <a:pPr marL="457200" lvl="1" indent="0">
              <a:buNone/>
            </a:pPr>
            <a:endParaRPr lang="en-GB" b="1" dirty="0">
              <a:solidFill>
                <a:schemeClr val="accent1">
                  <a:lumMod val="50000"/>
                </a:schemeClr>
              </a:solidFill>
            </a:endParaRPr>
          </a:p>
          <a:p>
            <a:r>
              <a:rPr lang="en-GB" dirty="0">
                <a:solidFill>
                  <a:schemeClr val="accent1">
                    <a:lumMod val="50000"/>
                  </a:schemeClr>
                </a:solidFill>
              </a:rPr>
              <a:t>2 June - 5 June </a:t>
            </a:r>
            <a:r>
              <a:rPr lang="en-GB" b="1" dirty="0">
                <a:solidFill>
                  <a:schemeClr val="accent1">
                    <a:lumMod val="50000"/>
                  </a:schemeClr>
                </a:solidFill>
              </a:rPr>
              <a:t>London &amp; The Thames</a:t>
            </a:r>
          </a:p>
          <a:p>
            <a:pPr lvl="1"/>
            <a:r>
              <a:rPr lang="en-GB" dirty="0">
                <a:solidFill>
                  <a:schemeClr val="accent1">
                    <a:lumMod val="50000"/>
                  </a:schemeClr>
                </a:solidFill>
              </a:rPr>
              <a:t>2 June - </a:t>
            </a:r>
            <a:r>
              <a:rPr lang="en-GB" b="1" dirty="0">
                <a:solidFill>
                  <a:schemeClr val="accent1">
                    <a:lumMod val="50000"/>
                  </a:schemeClr>
                </a:solidFill>
              </a:rPr>
              <a:t>Queenborough</a:t>
            </a:r>
          </a:p>
          <a:p>
            <a:pPr lvl="1"/>
            <a:r>
              <a:rPr lang="en-GB" dirty="0">
                <a:solidFill>
                  <a:schemeClr val="accent1">
                    <a:lumMod val="50000"/>
                  </a:schemeClr>
                </a:solidFill>
              </a:rPr>
              <a:t>3 - 5 June - </a:t>
            </a:r>
            <a:r>
              <a:rPr lang="en-GB" b="1" dirty="0">
                <a:solidFill>
                  <a:schemeClr val="accent1">
                    <a:lumMod val="50000"/>
                  </a:schemeClr>
                </a:solidFill>
              </a:rPr>
              <a:t>Limehouse</a:t>
            </a:r>
          </a:p>
          <a:p>
            <a:endParaRPr lang="en-US" dirty="0">
              <a:solidFill>
                <a:schemeClr val="accent1">
                  <a:lumMod val="50000"/>
                </a:schemeClr>
              </a:solidFill>
            </a:endParaRPr>
          </a:p>
        </p:txBody>
      </p:sp>
      <p:pic>
        <p:nvPicPr>
          <p:cNvPr id="4" name="Picture 3">
            <a:extLst>
              <a:ext uri="{FF2B5EF4-FFF2-40B4-BE49-F238E27FC236}">
                <a16:creationId xmlns:a16="http://schemas.microsoft.com/office/drawing/2014/main" id="{A5CA75AE-3B3A-BB41-92D6-7D1AA71DBC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834" y="111942"/>
            <a:ext cx="1375234" cy="971550"/>
          </a:xfrm>
          <a:prstGeom prst="rect">
            <a:avLst/>
          </a:prstGeom>
        </p:spPr>
      </p:pic>
    </p:spTree>
    <p:extLst>
      <p:ext uri="{BB962C8B-B14F-4D97-AF65-F5344CB8AC3E}">
        <p14:creationId xmlns:p14="http://schemas.microsoft.com/office/powerpoint/2010/main" val="34665711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E2770-C081-994A-B927-E9C4D8BC46F0}"/>
              </a:ext>
            </a:extLst>
          </p:cNvPr>
          <p:cNvSpPr>
            <a:spLocks noGrp="1"/>
          </p:cNvSpPr>
          <p:nvPr>
            <p:ph type="title"/>
          </p:nvPr>
        </p:nvSpPr>
        <p:spPr>
          <a:xfrm>
            <a:off x="3575488" y="62177"/>
            <a:ext cx="5041024" cy="990710"/>
          </a:xfrm>
        </p:spPr>
        <p:txBody>
          <a:bodyPr>
            <a:normAutofit fontScale="90000"/>
          </a:bodyPr>
          <a:lstStyle/>
          <a:p>
            <a:pPr algn="ctr"/>
            <a:r>
              <a:rPr lang="en-US" b="1" dirty="0">
                <a:solidFill>
                  <a:schemeClr val="accent1">
                    <a:lumMod val="50000"/>
                  </a:schemeClr>
                </a:solidFill>
              </a:rPr>
              <a:t>Events 2022 </a:t>
            </a:r>
            <a:br>
              <a:rPr lang="en-US" b="1" dirty="0">
                <a:solidFill>
                  <a:schemeClr val="accent1">
                    <a:lumMod val="50000"/>
                  </a:schemeClr>
                </a:solidFill>
              </a:rPr>
            </a:br>
            <a:r>
              <a:rPr lang="en-US" sz="2400" b="1" dirty="0">
                <a:solidFill>
                  <a:schemeClr val="accent1">
                    <a:lumMod val="50000"/>
                  </a:schemeClr>
                </a:solidFill>
              </a:rPr>
              <a:t>Stuart Robinson</a:t>
            </a:r>
            <a:endParaRPr lang="en-US" sz="2400" dirty="0"/>
          </a:p>
        </p:txBody>
      </p:sp>
      <p:sp>
        <p:nvSpPr>
          <p:cNvPr id="3" name="Content Placeholder 2">
            <a:extLst>
              <a:ext uri="{FF2B5EF4-FFF2-40B4-BE49-F238E27FC236}">
                <a16:creationId xmlns:a16="http://schemas.microsoft.com/office/drawing/2014/main" id="{CCC8869B-8B2E-BC4C-8E0A-0454E0417BEB}"/>
              </a:ext>
            </a:extLst>
          </p:cNvPr>
          <p:cNvSpPr>
            <a:spLocks noGrp="1"/>
          </p:cNvSpPr>
          <p:nvPr>
            <p:ph idx="1"/>
          </p:nvPr>
        </p:nvSpPr>
        <p:spPr/>
        <p:txBody>
          <a:bodyPr/>
          <a:lstStyle/>
          <a:p>
            <a:r>
              <a:rPr lang="en-GB" dirty="0">
                <a:solidFill>
                  <a:schemeClr val="accent1">
                    <a:lumMod val="50000"/>
                  </a:schemeClr>
                </a:solidFill>
              </a:rPr>
              <a:t>23 June - 27 June  </a:t>
            </a:r>
            <a:r>
              <a:rPr lang="en-GB" b="1" dirty="0">
                <a:solidFill>
                  <a:schemeClr val="accent1">
                    <a:lumMod val="50000"/>
                  </a:schemeClr>
                </a:solidFill>
              </a:rPr>
              <a:t>Deben</a:t>
            </a:r>
            <a:endParaRPr lang="en-GB" dirty="0">
              <a:solidFill>
                <a:schemeClr val="accent1">
                  <a:lumMod val="50000"/>
                </a:schemeClr>
              </a:solidFill>
            </a:endParaRPr>
          </a:p>
          <a:p>
            <a:pPr lvl="1"/>
            <a:r>
              <a:rPr lang="en-GB" dirty="0">
                <a:solidFill>
                  <a:schemeClr val="accent1">
                    <a:lumMod val="50000"/>
                  </a:schemeClr>
                </a:solidFill>
              </a:rPr>
              <a:t>23 June - </a:t>
            </a:r>
            <a:r>
              <a:rPr lang="en-GB" b="1" dirty="0">
                <a:solidFill>
                  <a:schemeClr val="accent1">
                    <a:lumMod val="50000"/>
                  </a:schemeClr>
                </a:solidFill>
              </a:rPr>
              <a:t>Old Felixstowe</a:t>
            </a:r>
          </a:p>
          <a:p>
            <a:pPr lvl="1"/>
            <a:r>
              <a:rPr lang="en-GB" dirty="0">
                <a:solidFill>
                  <a:schemeClr val="accent1">
                    <a:lumMod val="50000"/>
                  </a:schemeClr>
                </a:solidFill>
              </a:rPr>
              <a:t>24 June - </a:t>
            </a:r>
            <a:r>
              <a:rPr lang="en-GB" b="1" dirty="0">
                <a:solidFill>
                  <a:schemeClr val="accent1">
                    <a:lumMod val="50000"/>
                  </a:schemeClr>
                </a:solidFill>
              </a:rPr>
              <a:t>The Rocks</a:t>
            </a:r>
          </a:p>
          <a:p>
            <a:pPr lvl="1"/>
            <a:r>
              <a:rPr lang="en-GB" dirty="0">
                <a:solidFill>
                  <a:schemeClr val="accent1">
                    <a:lumMod val="50000"/>
                  </a:schemeClr>
                </a:solidFill>
              </a:rPr>
              <a:t>25 June </a:t>
            </a:r>
            <a:r>
              <a:rPr lang="en-GB" b="1" dirty="0">
                <a:solidFill>
                  <a:schemeClr val="accent1">
                    <a:lumMod val="50000"/>
                  </a:schemeClr>
                </a:solidFill>
              </a:rPr>
              <a:t>- Woodbridge</a:t>
            </a:r>
          </a:p>
          <a:p>
            <a:pPr lvl="1"/>
            <a:r>
              <a:rPr lang="en-GB" dirty="0">
                <a:solidFill>
                  <a:schemeClr val="accent1">
                    <a:lumMod val="50000"/>
                  </a:schemeClr>
                </a:solidFill>
              </a:rPr>
              <a:t>26 June - </a:t>
            </a:r>
            <a:r>
              <a:rPr lang="en-GB" b="1" dirty="0" err="1">
                <a:solidFill>
                  <a:schemeClr val="accent1">
                    <a:lumMod val="50000"/>
                  </a:schemeClr>
                </a:solidFill>
              </a:rPr>
              <a:t>Waldringfield</a:t>
            </a:r>
            <a:endParaRPr lang="en-GB" b="1" dirty="0">
              <a:solidFill>
                <a:schemeClr val="accent1">
                  <a:lumMod val="50000"/>
                </a:schemeClr>
              </a:solidFill>
            </a:endParaRPr>
          </a:p>
          <a:p>
            <a:pPr lvl="1"/>
            <a:r>
              <a:rPr lang="en-GB" dirty="0">
                <a:solidFill>
                  <a:schemeClr val="accent1">
                    <a:lumMod val="50000"/>
                  </a:schemeClr>
                </a:solidFill>
              </a:rPr>
              <a:t>27 June - </a:t>
            </a:r>
            <a:r>
              <a:rPr lang="en-GB" b="1" dirty="0" err="1">
                <a:solidFill>
                  <a:schemeClr val="accent1">
                    <a:lumMod val="50000"/>
                  </a:schemeClr>
                </a:solidFill>
              </a:rPr>
              <a:t>Ramsholt</a:t>
            </a:r>
            <a:endParaRPr lang="en-GB" b="1" dirty="0">
              <a:solidFill>
                <a:schemeClr val="accent1">
                  <a:lumMod val="50000"/>
                </a:schemeClr>
              </a:solidFill>
            </a:endParaRPr>
          </a:p>
          <a:p>
            <a:endParaRPr lang="en-US" dirty="0">
              <a:solidFill>
                <a:schemeClr val="accent1">
                  <a:lumMod val="50000"/>
                </a:schemeClr>
              </a:solidFill>
            </a:endParaRPr>
          </a:p>
        </p:txBody>
      </p:sp>
      <p:pic>
        <p:nvPicPr>
          <p:cNvPr id="4" name="Picture 3">
            <a:extLst>
              <a:ext uri="{FF2B5EF4-FFF2-40B4-BE49-F238E27FC236}">
                <a16:creationId xmlns:a16="http://schemas.microsoft.com/office/drawing/2014/main" id="{A5CA75AE-3B3A-BB41-92D6-7D1AA71DBC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834" y="111942"/>
            <a:ext cx="1375234" cy="971550"/>
          </a:xfrm>
          <a:prstGeom prst="rect">
            <a:avLst/>
          </a:prstGeom>
        </p:spPr>
      </p:pic>
    </p:spTree>
    <p:extLst>
      <p:ext uri="{BB962C8B-B14F-4D97-AF65-F5344CB8AC3E}">
        <p14:creationId xmlns:p14="http://schemas.microsoft.com/office/powerpoint/2010/main" val="20873351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E2770-C081-994A-B927-E9C4D8BC46F0}"/>
              </a:ext>
            </a:extLst>
          </p:cNvPr>
          <p:cNvSpPr>
            <a:spLocks noGrp="1"/>
          </p:cNvSpPr>
          <p:nvPr>
            <p:ph type="title"/>
          </p:nvPr>
        </p:nvSpPr>
        <p:spPr>
          <a:xfrm>
            <a:off x="3575488" y="62177"/>
            <a:ext cx="5041024" cy="990710"/>
          </a:xfrm>
        </p:spPr>
        <p:txBody>
          <a:bodyPr>
            <a:normAutofit fontScale="90000"/>
          </a:bodyPr>
          <a:lstStyle/>
          <a:p>
            <a:pPr algn="ctr"/>
            <a:r>
              <a:rPr lang="en-US" b="1" dirty="0">
                <a:solidFill>
                  <a:schemeClr val="accent1">
                    <a:lumMod val="50000"/>
                  </a:schemeClr>
                </a:solidFill>
              </a:rPr>
              <a:t>Events 2022 </a:t>
            </a:r>
            <a:br>
              <a:rPr lang="en-US" b="1" dirty="0">
                <a:solidFill>
                  <a:schemeClr val="accent1">
                    <a:lumMod val="50000"/>
                  </a:schemeClr>
                </a:solidFill>
              </a:rPr>
            </a:br>
            <a:r>
              <a:rPr lang="en-US" sz="2400" b="1" dirty="0">
                <a:solidFill>
                  <a:schemeClr val="accent1">
                    <a:lumMod val="50000"/>
                  </a:schemeClr>
                </a:solidFill>
              </a:rPr>
              <a:t>Stuart Robinson</a:t>
            </a:r>
            <a:endParaRPr lang="en-US" sz="2400" dirty="0"/>
          </a:p>
        </p:txBody>
      </p:sp>
      <p:sp>
        <p:nvSpPr>
          <p:cNvPr id="3" name="Content Placeholder 2">
            <a:extLst>
              <a:ext uri="{FF2B5EF4-FFF2-40B4-BE49-F238E27FC236}">
                <a16:creationId xmlns:a16="http://schemas.microsoft.com/office/drawing/2014/main" id="{CCC8869B-8B2E-BC4C-8E0A-0454E0417BEB}"/>
              </a:ext>
            </a:extLst>
          </p:cNvPr>
          <p:cNvSpPr>
            <a:spLocks noGrp="1"/>
          </p:cNvSpPr>
          <p:nvPr>
            <p:ph idx="1"/>
          </p:nvPr>
        </p:nvSpPr>
        <p:spPr>
          <a:xfrm>
            <a:off x="838200" y="1166648"/>
            <a:ext cx="10515600" cy="5360275"/>
          </a:xfrm>
        </p:spPr>
        <p:txBody>
          <a:bodyPr/>
          <a:lstStyle/>
          <a:p>
            <a:r>
              <a:rPr lang="en-GB" dirty="0">
                <a:solidFill>
                  <a:schemeClr val="accent1">
                    <a:lumMod val="50000"/>
                  </a:schemeClr>
                </a:solidFill>
              </a:rPr>
              <a:t>9 July </a:t>
            </a:r>
            <a:r>
              <a:rPr lang="en-GB" b="1" dirty="0">
                <a:solidFill>
                  <a:schemeClr val="accent1">
                    <a:lumMod val="50000"/>
                  </a:schemeClr>
                </a:solidFill>
              </a:rPr>
              <a:t>Home Port Day</a:t>
            </a:r>
          </a:p>
          <a:p>
            <a:pPr marL="0" indent="0">
              <a:buNone/>
            </a:pPr>
            <a:endParaRPr lang="en-GB" dirty="0">
              <a:solidFill>
                <a:schemeClr val="accent1">
                  <a:lumMod val="50000"/>
                </a:schemeClr>
              </a:solidFill>
            </a:endParaRPr>
          </a:p>
          <a:p>
            <a:r>
              <a:rPr lang="en-GB" dirty="0">
                <a:solidFill>
                  <a:schemeClr val="accent1">
                    <a:lumMod val="50000"/>
                  </a:schemeClr>
                </a:solidFill>
              </a:rPr>
              <a:t>10 July </a:t>
            </a:r>
            <a:r>
              <a:rPr lang="en-GB" b="1" dirty="0">
                <a:solidFill>
                  <a:schemeClr val="accent1">
                    <a:lumMod val="50000"/>
                  </a:schemeClr>
                </a:solidFill>
              </a:rPr>
              <a:t>RHYC Lunch</a:t>
            </a:r>
          </a:p>
          <a:p>
            <a:pPr marL="0" indent="0">
              <a:buNone/>
            </a:pPr>
            <a:endParaRPr lang="en-GB" dirty="0">
              <a:solidFill>
                <a:schemeClr val="accent1">
                  <a:lumMod val="50000"/>
                </a:schemeClr>
              </a:solidFill>
            </a:endParaRPr>
          </a:p>
          <a:p>
            <a:r>
              <a:rPr lang="en-GB" dirty="0">
                <a:solidFill>
                  <a:schemeClr val="accent1">
                    <a:lumMod val="50000"/>
                  </a:schemeClr>
                </a:solidFill>
              </a:rPr>
              <a:t>29 July - 31 July </a:t>
            </a:r>
            <a:r>
              <a:rPr lang="en-GB" b="1" dirty="0">
                <a:solidFill>
                  <a:schemeClr val="accent1">
                    <a:lumMod val="50000"/>
                  </a:schemeClr>
                </a:solidFill>
              </a:rPr>
              <a:t>Walton Backwaters</a:t>
            </a:r>
          </a:p>
          <a:p>
            <a:pPr lvl="1"/>
            <a:r>
              <a:rPr lang="en-GB" dirty="0">
                <a:solidFill>
                  <a:schemeClr val="accent1">
                    <a:lumMod val="50000"/>
                  </a:schemeClr>
                </a:solidFill>
              </a:rPr>
              <a:t>29 July </a:t>
            </a:r>
            <a:r>
              <a:rPr lang="en-GB" b="1" dirty="0" err="1">
                <a:solidFill>
                  <a:schemeClr val="accent1">
                    <a:lumMod val="50000"/>
                  </a:schemeClr>
                </a:solidFill>
              </a:rPr>
              <a:t>Hamford</a:t>
            </a:r>
            <a:r>
              <a:rPr lang="en-GB" b="1" dirty="0">
                <a:solidFill>
                  <a:schemeClr val="accent1">
                    <a:lumMod val="50000"/>
                  </a:schemeClr>
                </a:solidFill>
              </a:rPr>
              <a:t> Water</a:t>
            </a:r>
          </a:p>
          <a:p>
            <a:pPr lvl="1"/>
            <a:r>
              <a:rPr lang="en-GB" dirty="0">
                <a:solidFill>
                  <a:schemeClr val="accent1">
                    <a:lumMod val="50000"/>
                  </a:schemeClr>
                </a:solidFill>
              </a:rPr>
              <a:t>30 - 31 July </a:t>
            </a:r>
            <a:r>
              <a:rPr lang="en-GB" b="1" dirty="0" err="1">
                <a:solidFill>
                  <a:schemeClr val="accent1">
                    <a:lumMod val="50000"/>
                  </a:schemeClr>
                </a:solidFill>
              </a:rPr>
              <a:t>Titchmarsh</a:t>
            </a:r>
            <a:endParaRPr lang="en-GB" b="1" dirty="0">
              <a:solidFill>
                <a:schemeClr val="accent1">
                  <a:lumMod val="50000"/>
                </a:schemeClr>
              </a:solidFill>
            </a:endParaRPr>
          </a:p>
          <a:p>
            <a:pPr marL="457200" lvl="1" indent="0">
              <a:buNone/>
            </a:pPr>
            <a:endParaRPr lang="en-GB" dirty="0">
              <a:solidFill>
                <a:schemeClr val="accent1">
                  <a:lumMod val="50000"/>
                </a:schemeClr>
              </a:solidFill>
            </a:endParaRPr>
          </a:p>
          <a:p>
            <a:r>
              <a:rPr lang="en-GB" dirty="0">
                <a:solidFill>
                  <a:schemeClr val="accent1">
                    <a:lumMod val="50000"/>
                  </a:schemeClr>
                </a:solidFill>
              </a:rPr>
              <a:t>13 August - 14 August </a:t>
            </a:r>
            <a:r>
              <a:rPr lang="en-GB" b="1" dirty="0">
                <a:solidFill>
                  <a:schemeClr val="accent1">
                    <a:lumMod val="50000"/>
                  </a:schemeClr>
                </a:solidFill>
              </a:rPr>
              <a:t>Burnham on Crouch</a:t>
            </a:r>
          </a:p>
          <a:p>
            <a:endParaRPr lang="en-US" dirty="0">
              <a:solidFill>
                <a:schemeClr val="accent1">
                  <a:lumMod val="50000"/>
                </a:schemeClr>
              </a:solidFill>
            </a:endParaRPr>
          </a:p>
        </p:txBody>
      </p:sp>
      <p:pic>
        <p:nvPicPr>
          <p:cNvPr id="4" name="Picture 3">
            <a:extLst>
              <a:ext uri="{FF2B5EF4-FFF2-40B4-BE49-F238E27FC236}">
                <a16:creationId xmlns:a16="http://schemas.microsoft.com/office/drawing/2014/main" id="{A5CA75AE-3B3A-BB41-92D6-7D1AA71DBC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834" y="111942"/>
            <a:ext cx="1375234" cy="971550"/>
          </a:xfrm>
          <a:prstGeom prst="rect">
            <a:avLst/>
          </a:prstGeom>
        </p:spPr>
      </p:pic>
    </p:spTree>
    <p:extLst>
      <p:ext uri="{BB962C8B-B14F-4D97-AF65-F5344CB8AC3E}">
        <p14:creationId xmlns:p14="http://schemas.microsoft.com/office/powerpoint/2010/main" val="2222191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E2770-C081-994A-B927-E9C4D8BC46F0}"/>
              </a:ext>
            </a:extLst>
          </p:cNvPr>
          <p:cNvSpPr>
            <a:spLocks noGrp="1"/>
          </p:cNvSpPr>
          <p:nvPr>
            <p:ph type="title"/>
          </p:nvPr>
        </p:nvSpPr>
        <p:spPr>
          <a:xfrm>
            <a:off x="4176548" y="111942"/>
            <a:ext cx="3838903" cy="990710"/>
          </a:xfrm>
        </p:spPr>
        <p:txBody>
          <a:bodyPr>
            <a:normAutofit fontScale="90000"/>
          </a:bodyPr>
          <a:lstStyle/>
          <a:p>
            <a:pPr algn="ctr"/>
            <a:r>
              <a:rPr lang="en-US" b="1" dirty="0">
                <a:solidFill>
                  <a:schemeClr val="accent1">
                    <a:lumMod val="50000"/>
                  </a:schemeClr>
                </a:solidFill>
              </a:rPr>
              <a:t>Hon Treasurers</a:t>
            </a:r>
            <a:br>
              <a:rPr lang="en-US" b="1" dirty="0">
                <a:solidFill>
                  <a:schemeClr val="accent1">
                    <a:lumMod val="50000"/>
                  </a:schemeClr>
                </a:solidFill>
              </a:rPr>
            </a:br>
            <a:r>
              <a:rPr lang="en-US" sz="2400" b="1" dirty="0">
                <a:solidFill>
                  <a:schemeClr val="accent1">
                    <a:lumMod val="50000"/>
                  </a:schemeClr>
                </a:solidFill>
              </a:rPr>
              <a:t>Richard White</a:t>
            </a:r>
            <a:endParaRPr lang="en-US" sz="2400" dirty="0">
              <a:solidFill>
                <a:schemeClr val="accent1">
                  <a:lumMod val="50000"/>
                </a:schemeClr>
              </a:solidFill>
            </a:endParaRPr>
          </a:p>
        </p:txBody>
      </p:sp>
      <p:pic>
        <p:nvPicPr>
          <p:cNvPr id="4" name="Picture 3">
            <a:extLst>
              <a:ext uri="{FF2B5EF4-FFF2-40B4-BE49-F238E27FC236}">
                <a16:creationId xmlns:a16="http://schemas.microsoft.com/office/drawing/2014/main" id="{A5CA75AE-3B3A-BB41-92D6-7D1AA71DBC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834" y="111942"/>
            <a:ext cx="1375234" cy="971550"/>
          </a:xfrm>
          <a:prstGeom prst="rect">
            <a:avLst/>
          </a:prstGeom>
        </p:spPr>
      </p:pic>
      <p:pic>
        <p:nvPicPr>
          <p:cNvPr id="9" name="Picture 8">
            <a:extLst>
              <a:ext uri="{FF2B5EF4-FFF2-40B4-BE49-F238E27FC236}">
                <a16:creationId xmlns:a16="http://schemas.microsoft.com/office/drawing/2014/main" id="{DCBFDB5A-F484-BC4C-8626-4AF124BC3644}"/>
              </a:ext>
            </a:extLst>
          </p:cNvPr>
          <p:cNvPicPr>
            <a:picLocks noChangeAspect="1"/>
          </p:cNvPicPr>
          <p:nvPr/>
        </p:nvPicPr>
        <p:blipFill>
          <a:blip r:embed="rId3"/>
          <a:stretch>
            <a:fillRect/>
          </a:stretch>
        </p:blipFill>
        <p:spPr>
          <a:xfrm>
            <a:off x="2490747" y="1006070"/>
            <a:ext cx="7210504" cy="5739988"/>
          </a:xfrm>
          <a:prstGeom prst="rect">
            <a:avLst/>
          </a:prstGeom>
        </p:spPr>
      </p:pic>
    </p:spTree>
    <p:extLst>
      <p:ext uri="{BB962C8B-B14F-4D97-AF65-F5344CB8AC3E}">
        <p14:creationId xmlns:p14="http://schemas.microsoft.com/office/powerpoint/2010/main" val="33021203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E2770-C081-994A-B927-E9C4D8BC46F0}"/>
              </a:ext>
            </a:extLst>
          </p:cNvPr>
          <p:cNvSpPr>
            <a:spLocks noGrp="1"/>
          </p:cNvSpPr>
          <p:nvPr>
            <p:ph type="title"/>
          </p:nvPr>
        </p:nvSpPr>
        <p:spPr>
          <a:xfrm>
            <a:off x="3575488" y="62177"/>
            <a:ext cx="5041024" cy="990710"/>
          </a:xfrm>
        </p:spPr>
        <p:txBody>
          <a:bodyPr>
            <a:normAutofit fontScale="90000"/>
          </a:bodyPr>
          <a:lstStyle/>
          <a:p>
            <a:pPr algn="ctr"/>
            <a:r>
              <a:rPr lang="en-US" b="1" dirty="0">
                <a:solidFill>
                  <a:schemeClr val="accent1">
                    <a:lumMod val="50000"/>
                  </a:schemeClr>
                </a:solidFill>
              </a:rPr>
              <a:t>Events 2022 </a:t>
            </a:r>
            <a:br>
              <a:rPr lang="en-US" b="1" dirty="0">
                <a:solidFill>
                  <a:schemeClr val="accent1">
                    <a:lumMod val="50000"/>
                  </a:schemeClr>
                </a:solidFill>
              </a:rPr>
            </a:br>
            <a:r>
              <a:rPr lang="en-US" sz="2400" b="1" dirty="0">
                <a:solidFill>
                  <a:schemeClr val="accent1">
                    <a:lumMod val="50000"/>
                  </a:schemeClr>
                </a:solidFill>
              </a:rPr>
              <a:t>Stuart Robinson</a:t>
            </a:r>
            <a:endParaRPr lang="en-US" sz="2400" dirty="0"/>
          </a:p>
        </p:txBody>
      </p:sp>
      <p:sp>
        <p:nvSpPr>
          <p:cNvPr id="3" name="Content Placeholder 2">
            <a:extLst>
              <a:ext uri="{FF2B5EF4-FFF2-40B4-BE49-F238E27FC236}">
                <a16:creationId xmlns:a16="http://schemas.microsoft.com/office/drawing/2014/main" id="{CCC8869B-8B2E-BC4C-8E0A-0454E0417BEB}"/>
              </a:ext>
            </a:extLst>
          </p:cNvPr>
          <p:cNvSpPr>
            <a:spLocks noGrp="1"/>
          </p:cNvSpPr>
          <p:nvPr>
            <p:ph idx="1"/>
          </p:nvPr>
        </p:nvSpPr>
        <p:spPr/>
        <p:txBody>
          <a:bodyPr/>
          <a:lstStyle/>
          <a:p>
            <a:r>
              <a:rPr lang="en-GB" dirty="0">
                <a:solidFill>
                  <a:schemeClr val="accent1">
                    <a:lumMod val="50000"/>
                  </a:schemeClr>
                </a:solidFill>
              </a:rPr>
              <a:t>20 August - 29 August </a:t>
            </a:r>
            <a:r>
              <a:rPr lang="en-GB" b="1" dirty="0">
                <a:solidFill>
                  <a:schemeClr val="accent1">
                    <a:lumMod val="50000"/>
                  </a:schemeClr>
                </a:solidFill>
              </a:rPr>
              <a:t>Blackwater &amp; Colne</a:t>
            </a:r>
          </a:p>
          <a:p>
            <a:pPr lvl="1"/>
            <a:r>
              <a:rPr lang="en-GB" dirty="0">
                <a:solidFill>
                  <a:schemeClr val="accent1">
                    <a:lumMod val="50000"/>
                  </a:schemeClr>
                </a:solidFill>
              </a:rPr>
              <a:t>20 - 22 August </a:t>
            </a:r>
            <a:r>
              <a:rPr lang="en-GB" b="1" dirty="0">
                <a:solidFill>
                  <a:schemeClr val="accent1">
                    <a:lumMod val="50000"/>
                  </a:schemeClr>
                </a:solidFill>
              </a:rPr>
              <a:t>Brightlingsea</a:t>
            </a:r>
          </a:p>
          <a:p>
            <a:pPr lvl="1"/>
            <a:r>
              <a:rPr lang="en-GB" dirty="0">
                <a:solidFill>
                  <a:schemeClr val="accent1">
                    <a:lumMod val="50000"/>
                  </a:schemeClr>
                </a:solidFill>
              </a:rPr>
              <a:t>23 - 24 August </a:t>
            </a:r>
            <a:r>
              <a:rPr lang="en-GB" b="1" dirty="0" err="1">
                <a:solidFill>
                  <a:schemeClr val="accent1">
                    <a:lumMod val="50000"/>
                  </a:schemeClr>
                </a:solidFill>
              </a:rPr>
              <a:t>Tollesbury</a:t>
            </a:r>
            <a:endParaRPr lang="en-GB" b="1" dirty="0">
              <a:solidFill>
                <a:schemeClr val="accent1">
                  <a:lumMod val="50000"/>
                </a:schemeClr>
              </a:solidFill>
            </a:endParaRPr>
          </a:p>
          <a:p>
            <a:pPr lvl="1"/>
            <a:r>
              <a:rPr lang="en-GB" dirty="0">
                <a:solidFill>
                  <a:schemeClr val="accent1">
                    <a:lumMod val="50000"/>
                  </a:schemeClr>
                </a:solidFill>
              </a:rPr>
              <a:t>25 - 26 August </a:t>
            </a:r>
            <a:r>
              <a:rPr lang="en-GB" b="1" dirty="0">
                <a:solidFill>
                  <a:schemeClr val="accent1">
                    <a:lumMod val="50000"/>
                  </a:schemeClr>
                </a:solidFill>
              </a:rPr>
              <a:t>West</a:t>
            </a:r>
            <a:r>
              <a:rPr lang="en-GB" dirty="0">
                <a:solidFill>
                  <a:schemeClr val="accent1">
                    <a:lumMod val="50000"/>
                  </a:schemeClr>
                </a:solidFill>
              </a:rPr>
              <a:t> </a:t>
            </a:r>
            <a:r>
              <a:rPr lang="en-GB" b="1" dirty="0" err="1">
                <a:solidFill>
                  <a:schemeClr val="accent1">
                    <a:lumMod val="50000"/>
                  </a:schemeClr>
                </a:solidFill>
              </a:rPr>
              <a:t>Mersea</a:t>
            </a:r>
            <a:endParaRPr lang="en-GB" b="1" dirty="0">
              <a:solidFill>
                <a:schemeClr val="accent1">
                  <a:lumMod val="50000"/>
                </a:schemeClr>
              </a:solidFill>
            </a:endParaRPr>
          </a:p>
          <a:p>
            <a:pPr lvl="1"/>
            <a:r>
              <a:rPr lang="en-GB" dirty="0">
                <a:solidFill>
                  <a:schemeClr val="accent1">
                    <a:lumMod val="50000"/>
                  </a:schemeClr>
                </a:solidFill>
              </a:rPr>
              <a:t>27 - 29 August </a:t>
            </a:r>
            <a:r>
              <a:rPr lang="en-GB" b="1" dirty="0">
                <a:solidFill>
                  <a:schemeClr val="accent1">
                    <a:lumMod val="50000"/>
                  </a:schemeClr>
                </a:solidFill>
              </a:rPr>
              <a:t>Bradwell</a:t>
            </a:r>
          </a:p>
          <a:p>
            <a:pPr marL="457200" lvl="1" indent="0">
              <a:buNone/>
            </a:pPr>
            <a:endParaRPr lang="en-GB" dirty="0">
              <a:solidFill>
                <a:schemeClr val="accent1">
                  <a:lumMod val="50000"/>
                </a:schemeClr>
              </a:solidFill>
            </a:endParaRPr>
          </a:p>
          <a:p>
            <a:r>
              <a:rPr lang="en-GB" dirty="0">
                <a:solidFill>
                  <a:schemeClr val="accent1">
                    <a:lumMod val="50000"/>
                  </a:schemeClr>
                </a:solidFill>
              </a:rPr>
              <a:t>4 September </a:t>
            </a:r>
            <a:r>
              <a:rPr lang="en-GB" b="1" dirty="0">
                <a:solidFill>
                  <a:schemeClr val="accent1">
                    <a:lumMod val="50000"/>
                  </a:schemeClr>
                </a:solidFill>
              </a:rPr>
              <a:t>Fishing Competition</a:t>
            </a:r>
          </a:p>
          <a:p>
            <a:pPr marL="0" indent="0">
              <a:buNone/>
            </a:pPr>
            <a:endParaRPr lang="en-GB" dirty="0">
              <a:solidFill>
                <a:schemeClr val="accent1">
                  <a:lumMod val="50000"/>
                </a:schemeClr>
              </a:solidFill>
            </a:endParaRPr>
          </a:p>
          <a:p>
            <a:r>
              <a:rPr lang="en-GB" dirty="0">
                <a:solidFill>
                  <a:schemeClr val="accent1">
                    <a:lumMod val="50000"/>
                  </a:schemeClr>
                </a:solidFill>
              </a:rPr>
              <a:t>17 - 18 September </a:t>
            </a:r>
            <a:r>
              <a:rPr lang="en-GB" b="1" dirty="0">
                <a:solidFill>
                  <a:schemeClr val="accent1">
                    <a:lumMod val="50000"/>
                  </a:schemeClr>
                </a:solidFill>
              </a:rPr>
              <a:t>Laying Up weekend</a:t>
            </a:r>
          </a:p>
          <a:p>
            <a:endParaRPr lang="en-US" dirty="0">
              <a:solidFill>
                <a:schemeClr val="accent1">
                  <a:lumMod val="50000"/>
                </a:schemeClr>
              </a:solidFill>
            </a:endParaRPr>
          </a:p>
        </p:txBody>
      </p:sp>
      <p:pic>
        <p:nvPicPr>
          <p:cNvPr id="4" name="Picture 3">
            <a:extLst>
              <a:ext uri="{FF2B5EF4-FFF2-40B4-BE49-F238E27FC236}">
                <a16:creationId xmlns:a16="http://schemas.microsoft.com/office/drawing/2014/main" id="{A5CA75AE-3B3A-BB41-92D6-7D1AA71DBC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834" y="111942"/>
            <a:ext cx="1375234" cy="971550"/>
          </a:xfrm>
          <a:prstGeom prst="rect">
            <a:avLst/>
          </a:prstGeom>
        </p:spPr>
      </p:pic>
    </p:spTree>
    <p:extLst>
      <p:ext uri="{BB962C8B-B14F-4D97-AF65-F5344CB8AC3E}">
        <p14:creationId xmlns:p14="http://schemas.microsoft.com/office/powerpoint/2010/main" val="35939408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E2770-C081-994A-B927-E9C4D8BC46F0}"/>
              </a:ext>
            </a:extLst>
          </p:cNvPr>
          <p:cNvSpPr>
            <a:spLocks noGrp="1"/>
          </p:cNvSpPr>
          <p:nvPr>
            <p:ph type="title"/>
          </p:nvPr>
        </p:nvSpPr>
        <p:spPr>
          <a:xfrm>
            <a:off x="3575488" y="62177"/>
            <a:ext cx="5041024" cy="990710"/>
          </a:xfrm>
        </p:spPr>
        <p:txBody>
          <a:bodyPr>
            <a:normAutofit fontScale="90000"/>
          </a:bodyPr>
          <a:lstStyle/>
          <a:p>
            <a:pPr algn="ctr"/>
            <a:r>
              <a:rPr lang="en-US" b="1" dirty="0">
                <a:solidFill>
                  <a:schemeClr val="accent1">
                    <a:lumMod val="50000"/>
                  </a:schemeClr>
                </a:solidFill>
              </a:rPr>
              <a:t>Events 2022 </a:t>
            </a:r>
            <a:br>
              <a:rPr lang="en-US" b="1" dirty="0">
                <a:solidFill>
                  <a:schemeClr val="accent1">
                    <a:lumMod val="50000"/>
                  </a:schemeClr>
                </a:solidFill>
              </a:rPr>
            </a:br>
            <a:r>
              <a:rPr lang="en-US" sz="2400" b="1" dirty="0">
                <a:solidFill>
                  <a:schemeClr val="accent1">
                    <a:lumMod val="50000"/>
                  </a:schemeClr>
                </a:solidFill>
              </a:rPr>
              <a:t>Stuart Robinson</a:t>
            </a:r>
            <a:endParaRPr lang="en-US" sz="2400" dirty="0"/>
          </a:p>
        </p:txBody>
      </p:sp>
      <p:sp>
        <p:nvSpPr>
          <p:cNvPr id="3" name="Content Placeholder 2">
            <a:extLst>
              <a:ext uri="{FF2B5EF4-FFF2-40B4-BE49-F238E27FC236}">
                <a16:creationId xmlns:a16="http://schemas.microsoft.com/office/drawing/2014/main" id="{CCC8869B-8B2E-BC4C-8E0A-0454E0417BEB}"/>
              </a:ext>
            </a:extLst>
          </p:cNvPr>
          <p:cNvSpPr>
            <a:spLocks noGrp="1"/>
          </p:cNvSpPr>
          <p:nvPr>
            <p:ph idx="1"/>
          </p:nvPr>
        </p:nvSpPr>
        <p:spPr>
          <a:xfrm>
            <a:off x="838200" y="1825625"/>
            <a:ext cx="3850203" cy="4351338"/>
          </a:xfrm>
        </p:spPr>
        <p:txBody>
          <a:bodyPr/>
          <a:lstStyle/>
          <a:p>
            <a:r>
              <a:rPr lang="en-GB" dirty="0">
                <a:solidFill>
                  <a:schemeClr val="accent1">
                    <a:lumMod val="50000"/>
                  </a:schemeClr>
                </a:solidFill>
              </a:rPr>
              <a:t>Saturday 9 April</a:t>
            </a:r>
          </a:p>
          <a:p>
            <a:r>
              <a:rPr lang="en-GB" dirty="0">
                <a:solidFill>
                  <a:schemeClr val="accent1">
                    <a:lumMod val="50000"/>
                  </a:schemeClr>
                </a:solidFill>
              </a:rPr>
              <a:t>Saturday 14 May</a:t>
            </a:r>
          </a:p>
          <a:p>
            <a:r>
              <a:rPr lang="en-GB" dirty="0">
                <a:solidFill>
                  <a:schemeClr val="accent1">
                    <a:lumMod val="50000"/>
                  </a:schemeClr>
                </a:solidFill>
              </a:rPr>
              <a:t>Saturday 11 June</a:t>
            </a:r>
          </a:p>
          <a:p>
            <a:r>
              <a:rPr lang="en-GB" dirty="0">
                <a:solidFill>
                  <a:schemeClr val="accent1">
                    <a:lumMod val="50000"/>
                  </a:schemeClr>
                </a:solidFill>
              </a:rPr>
              <a:t>Saturday 16 July</a:t>
            </a:r>
          </a:p>
          <a:p>
            <a:r>
              <a:rPr lang="en-GB" dirty="0">
                <a:solidFill>
                  <a:schemeClr val="accent1">
                    <a:lumMod val="50000"/>
                  </a:schemeClr>
                </a:solidFill>
              </a:rPr>
              <a:t>Saturday 3 September</a:t>
            </a:r>
          </a:p>
          <a:p>
            <a:r>
              <a:rPr lang="en-GB" dirty="0">
                <a:solidFill>
                  <a:schemeClr val="accent1">
                    <a:lumMod val="50000"/>
                  </a:schemeClr>
                </a:solidFill>
              </a:rPr>
              <a:t>Saturday 8 October</a:t>
            </a:r>
          </a:p>
          <a:p>
            <a:r>
              <a:rPr lang="en-GB" dirty="0">
                <a:solidFill>
                  <a:schemeClr val="accent1">
                    <a:lumMod val="50000"/>
                  </a:schemeClr>
                </a:solidFill>
              </a:rPr>
              <a:t>Saturday 5 November</a:t>
            </a:r>
          </a:p>
          <a:p>
            <a:endParaRPr lang="en-US" dirty="0">
              <a:solidFill>
                <a:schemeClr val="accent1">
                  <a:lumMod val="50000"/>
                </a:schemeClr>
              </a:solidFill>
            </a:endParaRPr>
          </a:p>
        </p:txBody>
      </p:sp>
      <p:pic>
        <p:nvPicPr>
          <p:cNvPr id="4" name="Picture 3">
            <a:extLst>
              <a:ext uri="{FF2B5EF4-FFF2-40B4-BE49-F238E27FC236}">
                <a16:creationId xmlns:a16="http://schemas.microsoft.com/office/drawing/2014/main" id="{A5CA75AE-3B3A-BB41-92D6-7D1AA71DBC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834" y="111942"/>
            <a:ext cx="1375234" cy="971550"/>
          </a:xfrm>
          <a:prstGeom prst="rect">
            <a:avLst/>
          </a:prstGeom>
        </p:spPr>
      </p:pic>
      <p:sp>
        <p:nvSpPr>
          <p:cNvPr id="6" name="Right Brace 5">
            <a:extLst>
              <a:ext uri="{FF2B5EF4-FFF2-40B4-BE49-F238E27FC236}">
                <a16:creationId xmlns:a16="http://schemas.microsoft.com/office/drawing/2014/main" id="{090EB8CB-DD4D-9D4B-AC2C-28B3E10B321C}"/>
              </a:ext>
            </a:extLst>
          </p:cNvPr>
          <p:cNvSpPr/>
          <p:nvPr/>
        </p:nvSpPr>
        <p:spPr>
          <a:xfrm>
            <a:off x="4688403" y="1986947"/>
            <a:ext cx="615553" cy="3216165"/>
          </a:xfrm>
          <a:prstGeom prst="rightBrace">
            <a:avLst>
              <a:gd name="adj1" fmla="val 39273"/>
              <a:gd name="adj2" fmla="val 50654"/>
            </a:avLst>
          </a:prstGeom>
          <a:noFill/>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A0FA0ED0-1174-2147-AEB2-8659BBB54938}"/>
              </a:ext>
            </a:extLst>
          </p:cNvPr>
          <p:cNvSpPr txBox="1"/>
          <p:nvPr/>
        </p:nvSpPr>
        <p:spPr>
          <a:xfrm>
            <a:off x="5538951" y="3333419"/>
            <a:ext cx="3153104" cy="523220"/>
          </a:xfrm>
          <a:prstGeom prst="rect">
            <a:avLst/>
          </a:prstGeom>
          <a:noFill/>
        </p:spPr>
        <p:txBody>
          <a:bodyPr wrap="square" rtlCol="0">
            <a:spAutoFit/>
          </a:bodyPr>
          <a:lstStyle/>
          <a:p>
            <a:r>
              <a:rPr lang="en-US" sz="2800" b="1" dirty="0">
                <a:solidFill>
                  <a:schemeClr val="accent1">
                    <a:lumMod val="50000"/>
                  </a:schemeClr>
                </a:solidFill>
              </a:rPr>
              <a:t>Cruising Days</a:t>
            </a:r>
          </a:p>
        </p:txBody>
      </p:sp>
    </p:spTree>
    <p:extLst>
      <p:ext uri="{BB962C8B-B14F-4D97-AF65-F5344CB8AC3E}">
        <p14:creationId xmlns:p14="http://schemas.microsoft.com/office/powerpoint/2010/main" val="11972919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E2770-C081-994A-B927-E9C4D8BC46F0}"/>
              </a:ext>
            </a:extLst>
          </p:cNvPr>
          <p:cNvSpPr>
            <a:spLocks noGrp="1"/>
          </p:cNvSpPr>
          <p:nvPr>
            <p:ph type="title"/>
          </p:nvPr>
        </p:nvSpPr>
        <p:spPr>
          <a:xfrm>
            <a:off x="3575488" y="62177"/>
            <a:ext cx="5041024" cy="990710"/>
          </a:xfrm>
        </p:spPr>
        <p:txBody>
          <a:bodyPr>
            <a:normAutofit fontScale="90000"/>
          </a:bodyPr>
          <a:lstStyle/>
          <a:p>
            <a:pPr algn="ctr"/>
            <a:r>
              <a:rPr lang="en-US" b="1" dirty="0">
                <a:solidFill>
                  <a:schemeClr val="accent1">
                    <a:lumMod val="50000"/>
                  </a:schemeClr>
                </a:solidFill>
              </a:rPr>
              <a:t>Events 2022 </a:t>
            </a:r>
            <a:br>
              <a:rPr lang="en-US" b="1" dirty="0">
                <a:solidFill>
                  <a:schemeClr val="accent1">
                    <a:lumMod val="50000"/>
                  </a:schemeClr>
                </a:solidFill>
              </a:rPr>
            </a:br>
            <a:r>
              <a:rPr lang="en-US" sz="2400" b="1" dirty="0">
                <a:solidFill>
                  <a:schemeClr val="accent1">
                    <a:lumMod val="50000"/>
                  </a:schemeClr>
                </a:solidFill>
              </a:rPr>
              <a:t>Stuart Robinson</a:t>
            </a:r>
            <a:endParaRPr lang="en-US" sz="2400" dirty="0"/>
          </a:p>
        </p:txBody>
      </p:sp>
      <p:sp>
        <p:nvSpPr>
          <p:cNvPr id="3" name="Content Placeholder 2">
            <a:extLst>
              <a:ext uri="{FF2B5EF4-FFF2-40B4-BE49-F238E27FC236}">
                <a16:creationId xmlns:a16="http://schemas.microsoft.com/office/drawing/2014/main" id="{CCC8869B-8B2E-BC4C-8E0A-0454E0417BEB}"/>
              </a:ext>
            </a:extLst>
          </p:cNvPr>
          <p:cNvSpPr>
            <a:spLocks noGrp="1"/>
          </p:cNvSpPr>
          <p:nvPr>
            <p:ph idx="1"/>
          </p:nvPr>
        </p:nvSpPr>
        <p:spPr>
          <a:xfrm>
            <a:off x="838200" y="1825625"/>
            <a:ext cx="6094860" cy="2872499"/>
          </a:xfrm>
        </p:spPr>
        <p:txBody>
          <a:bodyPr/>
          <a:lstStyle/>
          <a:p>
            <a:r>
              <a:rPr lang="en-GB" dirty="0">
                <a:solidFill>
                  <a:schemeClr val="accent1">
                    <a:lumMod val="50000"/>
                  </a:schemeClr>
                </a:solidFill>
              </a:rPr>
              <a:t>26 March </a:t>
            </a:r>
            <a:r>
              <a:rPr lang="en-GB" b="1" dirty="0">
                <a:solidFill>
                  <a:schemeClr val="accent1">
                    <a:lumMod val="50000"/>
                  </a:schemeClr>
                </a:solidFill>
              </a:rPr>
              <a:t>Fitting Out Supper</a:t>
            </a:r>
          </a:p>
          <a:p>
            <a:pPr marL="0" indent="0">
              <a:buNone/>
            </a:pPr>
            <a:endParaRPr lang="en-GB" dirty="0">
              <a:solidFill>
                <a:schemeClr val="accent1">
                  <a:lumMod val="50000"/>
                </a:schemeClr>
              </a:solidFill>
            </a:endParaRPr>
          </a:p>
          <a:p>
            <a:r>
              <a:rPr lang="en-GB" dirty="0">
                <a:solidFill>
                  <a:schemeClr val="accent1">
                    <a:lumMod val="50000"/>
                  </a:schemeClr>
                </a:solidFill>
              </a:rPr>
              <a:t>22 October </a:t>
            </a:r>
            <a:r>
              <a:rPr lang="en-GB" b="1" dirty="0">
                <a:solidFill>
                  <a:schemeClr val="accent1">
                    <a:lumMod val="50000"/>
                  </a:schemeClr>
                </a:solidFill>
              </a:rPr>
              <a:t>Laying up Supper</a:t>
            </a:r>
          </a:p>
          <a:p>
            <a:pPr marL="0" indent="0">
              <a:buNone/>
            </a:pPr>
            <a:endParaRPr lang="en-GB" dirty="0">
              <a:solidFill>
                <a:schemeClr val="accent1">
                  <a:lumMod val="50000"/>
                </a:schemeClr>
              </a:solidFill>
            </a:endParaRPr>
          </a:p>
          <a:p>
            <a:r>
              <a:rPr lang="en-GB" dirty="0">
                <a:solidFill>
                  <a:schemeClr val="accent1">
                    <a:lumMod val="50000"/>
                  </a:schemeClr>
                </a:solidFill>
              </a:rPr>
              <a:t>3 December </a:t>
            </a:r>
            <a:r>
              <a:rPr lang="en-GB" b="1" dirty="0">
                <a:solidFill>
                  <a:schemeClr val="accent1">
                    <a:lumMod val="50000"/>
                  </a:schemeClr>
                </a:solidFill>
              </a:rPr>
              <a:t>AGM and Christmas party</a:t>
            </a:r>
          </a:p>
          <a:p>
            <a:endParaRPr lang="en-US" dirty="0">
              <a:solidFill>
                <a:schemeClr val="accent1">
                  <a:lumMod val="50000"/>
                </a:schemeClr>
              </a:solidFill>
            </a:endParaRPr>
          </a:p>
        </p:txBody>
      </p:sp>
      <p:pic>
        <p:nvPicPr>
          <p:cNvPr id="4" name="Picture 3">
            <a:extLst>
              <a:ext uri="{FF2B5EF4-FFF2-40B4-BE49-F238E27FC236}">
                <a16:creationId xmlns:a16="http://schemas.microsoft.com/office/drawing/2014/main" id="{A5CA75AE-3B3A-BB41-92D6-7D1AA71DBC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834" y="111942"/>
            <a:ext cx="1375234" cy="971550"/>
          </a:xfrm>
          <a:prstGeom prst="rect">
            <a:avLst/>
          </a:prstGeom>
        </p:spPr>
      </p:pic>
      <p:sp>
        <p:nvSpPr>
          <p:cNvPr id="5" name="Right Brace 4">
            <a:extLst>
              <a:ext uri="{FF2B5EF4-FFF2-40B4-BE49-F238E27FC236}">
                <a16:creationId xmlns:a16="http://schemas.microsoft.com/office/drawing/2014/main" id="{67BE9221-EED7-5A45-90C5-FC7ADE22A6DF}"/>
              </a:ext>
            </a:extLst>
          </p:cNvPr>
          <p:cNvSpPr/>
          <p:nvPr/>
        </p:nvSpPr>
        <p:spPr>
          <a:xfrm>
            <a:off x="7020910" y="1996966"/>
            <a:ext cx="616343" cy="2259724"/>
          </a:xfrm>
          <a:prstGeom prst="rightBrace">
            <a:avLst>
              <a:gd name="adj1" fmla="val 40980"/>
              <a:gd name="adj2" fmla="val 50654"/>
            </a:avLst>
          </a:prstGeom>
          <a:noFill/>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69FA6D0A-985C-9044-B277-BF3EB01BF838}"/>
              </a:ext>
            </a:extLst>
          </p:cNvPr>
          <p:cNvSpPr txBox="1"/>
          <p:nvPr/>
        </p:nvSpPr>
        <p:spPr>
          <a:xfrm>
            <a:off x="7725103" y="2865218"/>
            <a:ext cx="3153104" cy="523220"/>
          </a:xfrm>
          <a:prstGeom prst="rect">
            <a:avLst/>
          </a:prstGeom>
          <a:noFill/>
        </p:spPr>
        <p:txBody>
          <a:bodyPr wrap="square" rtlCol="0">
            <a:spAutoFit/>
          </a:bodyPr>
          <a:lstStyle/>
          <a:p>
            <a:r>
              <a:rPr lang="en-US" sz="2800" b="1" dirty="0">
                <a:solidFill>
                  <a:schemeClr val="accent1">
                    <a:lumMod val="50000"/>
                  </a:schemeClr>
                </a:solidFill>
              </a:rPr>
              <a:t>Social Events</a:t>
            </a:r>
          </a:p>
        </p:txBody>
      </p:sp>
    </p:spTree>
    <p:extLst>
      <p:ext uri="{BB962C8B-B14F-4D97-AF65-F5344CB8AC3E}">
        <p14:creationId xmlns:p14="http://schemas.microsoft.com/office/powerpoint/2010/main" val="19832273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B1740-3612-49A5-8BBC-33CE62834AC5}"/>
              </a:ext>
            </a:extLst>
          </p:cNvPr>
          <p:cNvSpPr txBox="1">
            <a:spLocks/>
          </p:cNvSpPr>
          <p:nvPr/>
        </p:nvSpPr>
        <p:spPr>
          <a:xfrm>
            <a:off x="2189527" y="111942"/>
            <a:ext cx="6803471" cy="990710"/>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accent1">
                    <a:lumMod val="50000"/>
                  </a:schemeClr>
                </a:solidFill>
              </a:rPr>
              <a:t>Events 2022 </a:t>
            </a:r>
            <a:br>
              <a:rPr lang="en-US" b="1" dirty="0">
                <a:solidFill>
                  <a:schemeClr val="accent1">
                    <a:lumMod val="50000"/>
                  </a:schemeClr>
                </a:solidFill>
              </a:rPr>
            </a:br>
            <a:r>
              <a:rPr lang="en-US" sz="2400" b="1" dirty="0">
                <a:solidFill>
                  <a:schemeClr val="accent1">
                    <a:lumMod val="50000"/>
                  </a:schemeClr>
                </a:solidFill>
              </a:rPr>
              <a:t>Stuart Robinson</a:t>
            </a:r>
            <a:endParaRPr lang="en-US" sz="2400" dirty="0"/>
          </a:p>
        </p:txBody>
      </p:sp>
      <p:sp>
        <p:nvSpPr>
          <p:cNvPr id="6" name="TextBox 5">
            <a:extLst>
              <a:ext uri="{FF2B5EF4-FFF2-40B4-BE49-F238E27FC236}">
                <a16:creationId xmlns:a16="http://schemas.microsoft.com/office/drawing/2014/main" id="{C988A408-D25C-4CD6-B394-EBCAEE22B534}"/>
              </a:ext>
            </a:extLst>
          </p:cNvPr>
          <p:cNvSpPr txBox="1"/>
          <p:nvPr/>
        </p:nvSpPr>
        <p:spPr>
          <a:xfrm>
            <a:off x="570094" y="2782669"/>
            <a:ext cx="11051812" cy="646331"/>
          </a:xfrm>
          <a:prstGeom prst="rect">
            <a:avLst/>
          </a:prstGeom>
          <a:noFill/>
          <a:ln>
            <a:noFill/>
          </a:ln>
        </p:spPr>
        <p:txBody>
          <a:bodyPr wrap="square" rtlCol="0">
            <a:spAutoFit/>
          </a:bodyPr>
          <a:lstStyle/>
          <a:p>
            <a:pPr algn="ctr">
              <a:spcAft>
                <a:spcPts val="1200"/>
              </a:spcAft>
            </a:pPr>
            <a:r>
              <a:rPr lang="en-GB" sz="3600" b="1" dirty="0">
                <a:solidFill>
                  <a:schemeClr val="accent1">
                    <a:lumMod val="50000"/>
                  </a:schemeClr>
                </a:solidFill>
                <a:latin typeface="+mj-lt"/>
                <a:ea typeface="+mj-ea"/>
                <a:cs typeface="+mj-cs"/>
              </a:rPr>
              <a:t>Questions?</a:t>
            </a:r>
          </a:p>
        </p:txBody>
      </p:sp>
      <p:pic>
        <p:nvPicPr>
          <p:cNvPr id="7" name="Picture 6">
            <a:extLst>
              <a:ext uri="{FF2B5EF4-FFF2-40B4-BE49-F238E27FC236}">
                <a16:creationId xmlns:a16="http://schemas.microsoft.com/office/drawing/2014/main" id="{0D5E858B-80CE-4B07-994F-E87E6A3773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834" y="111942"/>
            <a:ext cx="1375234" cy="971550"/>
          </a:xfrm>
          <a:prstGeom prst="rect">
            <a:avLst/>
          </a:prstGeom>
        </p:spPr>
      </p:pic>
    </p:spTree>
    <p:extLst>
      <p:ext uri="{BB962C8B-B14F-4D97-AF65-F5344CB8AC3E}">
        <p14:creationId xmlns:p14="http://schemas.microsoft.com/office/powerpoint/2010/main" val="21998003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E2770-C081-994A-B927-E9C4D8BC46F0}"/>
              </a:ext>
            </a:extLst>
          </p:cNvPr>
          <p:cNvSpPr>
            <a:spLocks noGrp="1"/>
          </p:cNvSpPr>
          <p:nvPr>
            <p:ph type="title"/>
          </p:nvPr>
        </p:nvSpPr>
        <p:spPr>
          <a:xfrm>
            <a:off x="3575488" y="258120"/>
            <a:ext cx="5041024" cy="1231046"/>
          </a:xfrm>
        </p:spPr>
        <p:txBody>
          <a:bodyPr>
            <a:normAutofit fontScale="90000"/>
          </a:bodyPr>
          <a:lstStyle/>
          <a:p>
            <a:pPr algn="ctr"/>
            <a:r>
              <a:rPr lang="en-US" b="1" dirty="0">
                <a:solidFill>
                  <a:schemeClr val="accent1">
                    <a:lumMod val="50000"/>
                  </a:schemeClr>
                </a:solidFill>
              </a:rPr>
              <a:t>Motion </a:t>
            </a:r>
            <a:br>
              <a:rPr lang="en-US" b="1" dirty="0">
                <a:solidFill>
                  <a:schemeClr val="accent1">
                    <a:lumMod val="50000"/>
                  </a:schemeClr>
                </a:solidFill>
              </a:rPr>
            </a:br>
            <a:r>
              <a:rPr lang="en-US" sz="2400" b="1" dirty="0">
                <a:solidFill>
                  <a:schemeClr val="accent1">
                    <a:lumMod val="50000"/>
                  </a:schemeClr>
                </a:solidFill>
              </a:rPr>
              <a:t>Proposed by Richard White, </a:t>
            </a:r>
            <a:br>
              <a:rPr lang="en-US" sz="2400" b="1" dirty="0">
                <a:solidFill>
                  <a:schemeClr val="accent1">
                    <a:lumMod val="50000"/>
                  </a:schemeClr>
                </a:solidFill>
              </a:rPr>
            </a:br>
            <a:r>
              <a:rPr lang="en-US" sz="2400" b="1" dirty="0">
                <a:solidFill>
                  <a:schemeClr val="accent1">
                    <a:lumMod val="50000"/>
                  </a:schemeClr>
                </a:solidFill>
              </a:rPr>
              <a:t>Seconded by Stuart Robinson</a:t>
            </a:r>
            <a:endParaRPr lang="en-US" sz="2400" dirty="0"/>
          </a:p>
        </p:txBody>
      </p:sp>
      <p:sp>
        <p:nvSpPr>
          <p:cNvPr id="3" name="Content Placeholder 2">
            <a:extLst>
              <a:ext uri="{FF2B5EF4-FFF2-40B4-BE49-F238E27FC236}">
                <a16:creationId xmlns:a16="http://schemas.microsoft.com/office/drawing/2014/main" id="{CCC8869B-8B2E-BC4C-8E0A-0454E0417BEB}"/>
              </a:ext>
            </a:extLst>
          </p:cNvPr>
          <p:cNvSpPr>
            <a:spLocks noGrp="1"/>
          </p:cNvSpPr>
          <p:nvPr>
            <p:ph idx="1"/>
          </p:nvPr>
        </p:nvSpPr>
        <p:spPr>
          <a:xfrm>
            <a:off x="708660" y="2593642"/>
            <a:ext cx="10774680" cy="2174301"/>
          </a:xfrm>
        </p:spPr>
        <p:txBody>
          <a:bodyPr/>
          <a:lstStyle/>
          <a:p>
            <a:r>
              <a:rPr lang="en-GB" dirty="0">
                <a:solidFill>
                  <a:schemeClr val="accent1">
                    <a:lumMod val="50000"/>
                  </a:schemeClr>
                </a:solidFill>
              </a:rPr>
              <a:t>Motion, To have a single pay scale of £52 regardless of being a boat owner or non-boat owner. </a:t>
            </a:r>
          </a:p>
          <a:p>
            <a:r>
              <a:rPr lang="en-GB" dirty="0">
                <a:solidFill>
                  <a:schemeClr val="accent1">
                    <a:lumMod val="50000"/>
                  </a:schemeClr>
                </a:solidFill>
              </a:rPr>
              <a:t>This would include non-boat owners enjoying a family membership status.</a:t>
            </a:r>
            <a:endParaRPr lang="en-GB" b="1" dirty="0">
              <a:solidFill>
                <a:schemeClr val="accent1">
                  <a:lumMod val="50000"/>
                </a:schemeClr>
              </a:solidFill>
            </a:endParaRPr>
          </a:p>
          <a:p>
            <a:endParaRPr lang="en-US" dirty="0">
              <a:solidFill>
                <a:schemeClr val="accent1">
                  <a:lumMod val="50000"/>
                </a:schemeClr>
              </a:solidFill>
            </a:endParaRPr>
          </a:p>
        </p:txBody>
      </p:sp>
      <p:pic>
        <p:nvPicPr>
          <p:cNvPr id="4" name="Picture 3">
            <a:extLst>
              <a:ext uri="{FF2B5EF4-FFF2-40B4-BE49-F238E27FC236}">
                <a16:creationId xmlns:a16="http://schemas.microsoft.com/office/drawing/2014/main" id="{A5CA75AE-3B3A-BB41-92D6-7D1AA71DBC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834" y="111942"/>
            <a:ext cx="1375234" cy="971550"/>
          </a:xfrm>
          <a:prstGeom prst="rect">
            <a:avLst/>
          </a:prstGeom>
        </p:spPr>
      </p:pic>
    </p:spTree>
    <p:extLst>
      <p:ext uri="{BB962C8B-B14F-4D97-AF65-F5344CB8AC3E}">
        <p14:creationId xmlns:p14="http://schemas.microsoft.com/office/powerpoint/2010/main" val="20583887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A1E30-2578-1645-8360-026689D01C8B}"/>
              </a:ext>
            </a:extLst>
          </p:cNvPr>
          <p:cNvSpPr>
            <a:spLocks noGrp="1"/>
          </p:cNvSpPr>
          <p:nvPr>
            <p:ph type="ctrTitle"/>
          </p:nvPr>
        </p:nvSpPr>
        <p:spPr>
          <a:xfrm>
            <a:off x="2993231" y="0"/>
            <a:ext cx="6205538" cy="971550"/>
          </a:xfrm>
        </p:spPr>
        <p:txBody>
          <a:bodyPr>
            <a:normAutofit/>
          </a:bodyPr>
          <a:lstStyle/>
          <a:p>
            <a:r>
              <a:rPr lang="en-US" sz="4800" b="1" dirty="0">
                <a:solidFill>
                  <a:schemeClr val="accent1">
                    <a:lumMod val="50000"/>
                  </a:schemeClr>
                </a:solidFill>
              </a:rPr>
              <a:t>Shotley Point Yacht Club</a:t>
            </a:r>
          </a:p>
        </p:txBody>
      </p:sp>
      <p:sp>
        <p:nvSpPr>
          <p:cNvPr id="3" name="Subtitle 2">
            <a:extLst>
              <a:ext uri="{FF2B5EF4-FFF2-40B4-BE49-F238E27FC236}">
                <a16:creationId xmlns:a16="http://schemas.microsoft.com/office/drawing/2014/main" id="{39E70213-3DE9-9E46-87AD-D25713903F8F}"/>
              </a:ext>
            </a:extLst>
          </p:cNvPr>
          <p:cNvSpPr>
            <a:spLocks noGrp="1"/>
          </p:cNvSpPr>
          <p:nvPr>
            <p:ph type="subTitle" idx="1"/>
          </p:nvPr>
        </p:nvSpPr>
        <p:spPr>
          <a:xfrm>
            <a:off x="514350" y="971550"/>
            <a:ext cx="11215688" cy="5774508"/>
          </a:xfrm>
        </p:spPr>
        <p:txBody>
          <a:bodyPr>
            <a:normAutofit fontScale="85000" lnSpcReduction="10000"/>
          </a:bodyPr>
          <a:lstStyle/>
          <a:p>
            <a:r>
              <a:rPr lang="en-US" dirty="0">
                <a:solidFill>
                  <a:schemeClr val="accent1">
                    <a:lumMod val="50000"/>
                  </a:schemeClr>
                </a:solidFill>
              </a:rPr>
              <a:t>AGENDA</a:t>
            </a:r>
          </a:p>
          <a:p>
            <a:pPr lvl="0" algn="l"/>
            <a:r>
              <a:rPr lang="en-GB" strike="sngStrike" dirty="0">
                <a:solidFill>
                  <a:schemeClr val="accent1">
                    <a:lumMod val="50000"/>
                  </a:schemeClr>
                </a:solidFill>
              </a:rPr>
              <a:t>1. Apologies for absence. (</a:t>
            </a:r>
            <a:r>
              <a:rPr lang="en-GB" strike="sngStrike" dirty="0" err="1">
                <a:solidFill>
                  <a:schemeClr val="accent1">
                    <a:lumMod val="50000"/>
                  </a:schemeClr>
                </a:solidFill>
              </a:rPr>
              <a:t>BdB</a:t>
            </a:r>
            <a:r>
              <a:rPr lang="en-GB" strike="sngStrike" dirty="0">
                <a:solidFill>
                  <a:schemeClr val="accent1">
                    <a:lumMod val="50000"/>
                  </a:schemeClr>
                </a:solidFill>
              </a:rPr>
              <a:t>)</a:t>
            </a:r>
          </a:p>
          <a:p>
            <a:pPr lvl="0" algn="l"/>
            <a:r>
              <a:rPr lang="en-GB" strike="sngStrike" dirty="0">
                <a:solidFill>
                  <a:schemeClr val="accent1">
                    <a:lumMod val="50000"/>
                  </a:schemeClr>
                </a:solidFill>
              </a:rPr>
              <a:t>2. Approval of the minutes. (</a:t>
            </a:r>
            <a:r>
              <a:rPr lang="en-GB" strike="sngStrike" dirty="0" err="1">
                <a:solidFill>
                  <a:schemeClr val="accent1">
                    <a:lumMod val="50000"/>
                  </a:schemeClr>
                </a:solidFill>
              </a:rPr>
              <a:t>BdB</a:t>
            </a:r>
            <a:r>
              <a:rPr lang="en-GB" strike="sngStrike" dirty="0">
                <a:solidFill>
                  <a:schemeClr val="accent1">
                    <a:lumMod val="50000"/>
                  </a:schemeClr>
                </a:solidFill>
              </a:rPr>
              <a:t>)</a:t>
            </a:r>
          </a:p>
          <a:p>
            <a:pPr algn="l"/>
            <a:r>
              <a:rPr lang="en-GB" strike="sngStrike" dirty="0">
                <a:solidFill>
                  <a:schemeClr val="accent1">
                    <a:lumMod val="50000"/>
                  </a:schemeClr>
                </a:solidFill>
              </a:rPr>
              <a:t>3. Annual report, Commodore. (MA) 4. Annual report, Vice Commodore. (PC)</a:t>
            </a:r>
          </a:p>
          <a:p>
            <a:pPr lvl="0" algn="l"/>
            <a:r>
              <a:rPr lang="en-GB" strike="sngStrike" dirty="0">
                <a:solidFill>
                  <a:schemeClr val="accent1">
                    <a:lumMod val="50000"/>
                  </a:schemeClr>
                </a:solidFill>
              </a:rPr>
              <a:t>5. Annual report from the Interim accounts and report from Hon Treasurer. (RW) 6. Approval of auditor for the accounts.</a:t>
            </a:r>
          </a:p>
          <a:p>
            <a:pPr lvl="0" algn="l"/>
            <a:r>
              <a:rPr lang="en-GB" strike="sngStrike" dirty="0">
                <a:solidFill>
                  <a:schemeClr val="accent1">
                    <a:lumMod val="50000"/>
                  </a:schemeClr>
                </a:solidFill>
              </a:rPr>
              <a:t>7. Membership recruitment and retention. (SB)</a:t>
            </a:r>
          </a:p>
          <a:p>
            <a:pPr lvl="0" algn="l"/>
            <a:r>
              <a:rPr lang="en-GB" strike="sngStrike" dirty="0">
                <a:solidFill>
                  <a:schemeClr val="accent1">
                    <a:lumMod val="50000"/>
                  </a:schemeClr>
                </a:solidFill>
              </a:rPr>
              <a:t>8. Award presentations and recognitions. (MA)</a:t>
            </a:r>
          </a:p>
          <a:p>
            <a:pPr lvl="0" algn="l"/>
            <a:r>
              <a:rPr lang="en-GB" strike="sngStrike" dirty="0">
                <a:solidFill>
                  <a:schemeClr val="accent1">
                    <a:lumMod val="50000"/>
                  </a:schemeClr>
                </a:solidFill>
              </a:rPr>
              <a:t>9.1 Officer step down. 9.2 Officers offering themselves for election or re-election. (</a:t>
            </a:r>
            <a:r>
              <a:rPr lang="en-GB" strike="sngStrike" dirty="0" err="1">
                <a:solidFill>
                  <a:schemeClr val="accent1">
                    <a:lumMod val="50000"/>
                  </a:schemeClr>
                </a:solidFill>
              </a:rPr>
              <a:t>BdB</a:t>
            </a:r>
            <a:r>
              <a:rPr lang="en-GB" strike="sngStrike" dirty="0">
                <a:solidFill>
                  <a:schemeClr val="accent1">
                    <a:lumMod val="50000"/>
                  </a:schemeClr>
                </a:solidFill>
              </a:rPr>
              <a:t>)</a:t>
            </a:r>
          </a:p>
          <a:p>
            <a:pPr lvl="0" algn="l"/>
            <a:r>
              <a:rPr lang="en-GB" strike="sngStrike" dirty="0">
                <a:solidFill>
                  <a:schemeClr val="accent1">
                    <a:lumMod val="50000"/>
                  </a:schemeClr>
                </a:solidFill>
              </a:rPr>
              <a:t>9.3 Committee Member standing down 9.4 Members offering themselves for election or re-election. (</a:t>
            </a:r>
            <a:r>
              <a:rPr lang="en-GB" strike="sngStrike" dirty="0" err="1">
                <a:solidFill>
                  <a:schemeClr val="accent1">
                    <a:lumMod val="50000"/>
                  </a:schemeClr>
                </a:solidFill>
              </a:rPr>
              <a:t>BdB</a:t>
            </a:r>
            <a:r>
              <a:rPr lang="en-GB" strike="sngStrike" dirty="0">
                <a:solidFill>
                  <a:schemeClr val="accent1">
                    <a:lumMod val="50000"/>
                  </a:schemeClr>
                </a:solidFill>
              </a:rPr>
              <a:t>)</a:t>
            </a:r>
          </a:p>
          <a:p>
            <a:pPr lvl="0" algn="l"/>
            <a:r>
              <a:rPr lang="en-GB" strike="sngStrike" dirty="0">
                <a:solidFill>
                  <a:schemeClr val="accent1">
                    <a:lumMod val="50000"/>
                  </a:schemeClr>
                </a:solidFill>
              </a:rPr>
              <a:t>10. Survey 2021. (GS)</a:t>
            </a:r>
          </a:p>
          <a:p>
            <a:pPr lvl="0" algn="l"/>
            <a:r>
              <a:rPr lang="en-GB" strike="sngStrike" dirty="0">
                <a:solidFill>
                  <a:schemeClr val="accent1">
                    <a:lumMod val="50000"/>
                  </a:schemeClr>
                </a:solidFill>
              </a:rPr>
              <a:t>11. Event Hosting. (BS)</a:t>
            </a:r>
          </a:p>
          <a:p>
            <a:pPr lvl="0" algn="l"/>
            <a:r>
              <a:rPr lang="en-GB" strike="sngStrike" dirty="0">
                <a:solidFill>
                  <a:schemeClr val="accent1">
                    <a:lumMod val="50000"/>
                  </a:schemeClr>
                </a:solidFill>
              </a:rPr>
              <a:t>12. Program for 2022. (SR)</a:t>
            </a:r>
          </a:p>
          <a:p>
            <a:pPr algn="l"/>
            <a:r>
              <a:rPr lang="en-GB" strike="sngStrike" dirty="0">
                <a:solidFill>
                  <a:schemeClr val="accent1">
                    <a:lumMod val="50000"/>
                  </a:schemeClr>
                </a:solidFill>
              </a:rPr>
              <a:t>13.One membership for all paying members of £52. (RW, Proposed, SR, Seconded)</a:t>
            </a:r>
          </a:p>
          <a:p>
            <a:pPr lvl="0" algn="l"/>
            <a:r>
              <a:rPr lang="en-GB" dirty="0">
                <a:solidFill>
                  <a:schemeClr val="accent1">
                    <a:lumMod val="50000"/>
                  </a:schemeClr>
                </a:solidFill>
              </a:rPr>
              <a:t>14. Any other business. (</a:t>
            </a:r>
            <a:r>
              <a:rPr lang="en-GB" dirty="0" err="1">
                <a:solidFill>
                  <a:schemeClr val="accent1">
                    <a:lumMod val="50000"/>
                  </a:schemeClr>
                </a:solidFill>
              </a:rPr>
              <a:t>BdB</a:t>
            </a:r>
            <a:r>
              <a:rPr lang="en-GB" dirty="0">
                <a:solidFill>
                  <a:schemeClr val="accent1">
                    <a:lumMod val="50000"/>
                  </a:schemeClr>
                </a:solidFill>
              </a:rPr>
              <a:t>)</a:t>
            </a:r>
          </a:p>
          <a:p>
            <a:pPr lvl="0" algn="l"/>
            <a:r>
              <a:rPr lang="en-GB" dirty="0">
                <a:solidFill>
                  <a:schemeClr val="accent1">
                    <a:lumMod val="50000"/>
                  </a:schemeClr>
                </a:solidFill>
              </a:rPr>
              <a:t>15. Date of next AGM- Sat 03 December 2022.</a:t>
            </a:r>
          </a:p>
          <a:p>
            <a:endParaRPr lang="en-US" b="1" dirty="0"/>
          </a:p>
        </p:txBody>
      </p:sp>
      <p:pic>
        <p:nvPicPr>
          <p:cNvPr id="6" name="Picture 5">
            <a:extLst>
              <a:ext uri="{FF2B5EF4-FFF2-40B4-BE49-F238E27FC236}">
                <a16:creationId xmlns:a16="http://schemas.microsoft.com/office/drawing/2014/main" id="{8549DB93-F341-C544-B691-1BD3276639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834" y="111942"/>
            <a:ext cx="1375234" cy="971550"/>
          </a:xfrm>
          <a:prstGeom prst="rect">
            <a:avLst/>
          </a:prstGeom>
        </p:spPr>
      </p:pic>
    </p:spTree>
    <p:extLst>
      <p:ext uri="{BB962C8B-B14F-4D97-AF65-F5344CB8AC3E}">
        <p14:creationId xmlns:p14="http://schemas.microsoft.com/office/powerpoint/2010/main" val="5602099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A1E30-2578-1645-8360-026689D01C8B}"/>
              </a:ext>
            </a:extLst>
          </p:cNvPr>
          <p:cNvSpPr>
            <a:spLocks noGrp="1"/>
          </p:cNvSpPr>
          <p:nvPr>
            <p:ph type="ctrTitle"/>
          </p:nvPr>
        </p:nvSpPr>
        <p:spPr>
          <a:xfrm>
            <a:off x="2993231" y="0"/>
            <a:ext cx="6205538" cy="971550"/>
          </a:xfrm>
        </p:spPr>
        <p:txBody>
          <a:bodyPr>
            <a:normAutofit/>
          </a:bodyPr>
          <a:lstStyle/>
          <a:p>
            <a:r>
              <a:rPr lang="en-US" sz="4800" b="1" dirty="0">
                <a:solidFill>
                  <a:schemeClr val="accent1">
                    <a:lumMod val="40000"/>
                    <a:lumOff val="60000"/>
                  </a:schemeClr>
                </a:solidFill>
              </a:rPr>
              <a:t>Shotley Point Yacht Club</a:t>
            </a:r>
          </a:p>
        </p:txBody>
      </p:sp>
      <p:sp>
        <p:nvSpPr>
          <p:cNvPr id="3" name="Subtitle 2">
            <a:extLst>
              <a:ext uri="{FF2B5EF4-FFF2-40B4-BE49-F238E27FC236}">
                <a16:creationId xmlns:a16="http://schemas.microsoft.com/office/drawing/2014/main" id="{39E70213-3DE9-9E46-87AD-D25713903F8F}"/>
              </a:ext>
            </a:extLst>
          </p:cNvPr>
          <p:cNvSpPr>
            <a:spLocks noGrp="1"/>
          </p:cNvSpPr>
          <p:nvPr>
            <p:ph type="subTitle" idx="1"/>
          </p:nvPr>
        </p:nvSpPr>
        <p:spPr>
          <a:xfrm>
            <a:off x="514350" y="971550"/>
            <a:ext cx="11215688" cy="5774508"/>
          </a:xfrm>
        </p:spPr>
        <p:txBody>
          <a:bodyPr>
            <a:normAutofit fontScale="85000" lnSpcReduction="10000"/>
          </a:bodyPr>
          <a:lstStyle/>
          <a:p>
            <a:r>
              <a:rPr lang="en-US" dirty="0">
                <a:solidFill>
                  <a:schemeClr val="accent1">
                    <a:lumMod val="60000"/>
                    <a:lumOff val="40000"/>
                  </a:schemeClr>
                </a:solidFill>
              </a:rPr>
              <a:t>AGENDA</a:t>
            </a:r>
          </a:p>
          <a:p>
            <a:pPr lvl="0" algn="l"/>
            <a:r>
              <a:rPr lang="en-GB" strike="sngStrike" dirty="0">
                <a:solidFill>
                  <a:schemeClr val="accent1">
                    <a:lumMod val="60000"/>
                    <a:lumOff val="40000"/>
                  </a:schemeClr>
                </a:solidFill>
              </a:rPr>
              <a:t>1. Apologies for absence. (</a:t>
            </a:r>
            <a:r>
              <a:rPr lang="en-GB" strike="sngStrike" dirty="0" err="1">
                <a:solidFill>
                  <a:schemeClr val="accent1">
                    <a:lumMod val="60000"/>
                    <a:lumOff val="40000"/>
                  </a:schemeClr>
                </a:solidFill>
              </a:rPr>
              <a:t>BdB</a:t>
            </a:r>
            <a:r>
              <a:rPr lang="en-GB" strike="sngStrike" dirty="0">
                <a:solidFill>
                  <a:schemeClr val="accent1">
                    <a:lumMod val="60000"/>
                    <a:lumOff val="40000"/>
                  </a:schemeClr>
                </a:solidFill>
              </a:rPr>
              <a:t>)</a:t>
            </a:r>
          </a:p>
          <a:p>
            <a:pPr lvl="0" algn="l"/>
            <a:r>
              <a:rPr lang="en-GB" strike="sngStrike" dirty="0">
                <a:solidFill>
                  <a:schemeClr val="accent1">
                    <a:lumMod val="60000"/>
                    <a:lumOff val="40000"/>
                  </a:schemeClr>
                </a:solidFill>
              </a:rPr>
              <a:t>2. Approval of the minutes. (</a:t>
            </a:r>
            <a:r>
              <a:rPr lang="en-GB" strike="sngStrike" dirty="0" err="1">
                <a:solidFill>
                  <a:schemeClr val="accent1">
                    <a:lumMod val="60000"/>
                    <a:lumOff val="40000"/>
                  </a:schemeClr>
                </a:solidFill>
              </a:rPr>
              <a:t>BdB</a:t>
            </a:r>
            <a:r>
              <a:rPr lang="en-GB" strike="sngStrike" dirty="0">
                <a:solidFill>
                  <a:schemeClr val="accent1">
                    <a:lumMod val="60000"/>
                    <a:lumOff val="40000"/>
                  </a:schemeClr>
                </a:solidFill>
              </a:rPr>
              <a:t>)</a:t>
            </a:r>
          </a:p>
          <a:p>
            <a:pPr algn="l"/>
            <a:r>
              <a:rPr lang="en-GB" strike="sngStrike" dirty="0">
                <a:solidFill>
                  <a:schemeClr val="accent1">
                    <a:lumMod val="60000"/>
                    <a:lumOff val="40000"/>
                  </a:schemeClr>
                </a:solidFill>
              </a:rPr>
              <a:t>3. Annual report, Commodore. (MA) 4. Annual report, Vice Commodore. (PC)</a:t>
            </a:r>
          </a:p>
          <a:p>
            <a:pPr lvl="0" algn="l"/>
            <a:r>
              <a:rPr lang="en-GB" strike="sngStrike" dirty="0">
                <a:solidFill>
                  <a:schemeClr val="accent1">
                    <a:lumMod val="60000"/>
                    <a:lumOff val="40000"/>
                  </a:schemeClr>
                </a:solidFill>
              </a:rPr>
              <a:t>5. Annual report from the Interim accounts and report from Hon Treasurer. (RW) 6. Approval of auditor for the accounts.</a:t>
            </a:r>
          </a:p>
          <a:p>
            <a:pPr lvl="0" algn="l"/>
            <a:r>
              <a:rPr lang="en-GB" strike="sngStrike" dirty="0">
                <a:solidFill>
                  <a:schemeClr val="accent1">
                    <a:lumMod val="60000"/>
                    <a:lumOff val="40000"/>
                  </a:schemeClr>
                </a:solidFill>
              </a:rPr>
              <a:t>7. Membership recruitment and retention. (SB)</a:t>
            </a:r>
          </a:p>
          <a:p>
            <a:pPr lvl="0" algn="l"/>
            <a:r>
              <a:rPr lang="en-GB" strike="sngStrike" dirty="0">
                <a:solidFill>
                  <a:schemeClr val="accent1">
                    <a:lumMod val="60000"/>
                    <a:lumOff val="40000"/>
                  </a:schemeClr>
                </a:solidFill>
              </a:rPr>
              <a:t>8. Award presentations and recognitions. (MA)</a:t>
            </a:r>
          </a:p>
          <a:p>
            <a:pPr lvl="0" algn="l"/>
            <a:r>
              <a:rPr lang="en-GB" strike="sngStrike" dirty="0">
                <a:solidFill>
                  <a:schemeClr val="accent1">
                    <a:lumMod val="60000"/>
                    <a:lumOff val="40000"/>
                  </a:schemeClr>
                </a:solidFill>
              </a:rPr>
              <a:t>9.1 Officer step down. 9.2 Officers offering themselves for election or re-election. (</a:t>
            </a:r>
            <a:r>
              <a:rPr lang="en-GB" strike="sngStrike" dirty="0" err="1">
                <a:solidFill>
                  <a:schemeClr val="accent1">
                    <a:lumMod val="60000"/>
                    <a:lumOff val="40000"/>
                  </a:schemeClr>
                </a:solidFill>
              </a:rPr>
              <a:t>BdB</a:t>
            </a:r>
            <a:r>
              <a:rPr lang="en-GB" strike="sngStrike" dirty="0">
                <a:solidFill>
                  <a:schemeClr val="accent1">
                    <a:lumMod val="60000"/>
                    <a:lumOff val="40000"/>
                  </a:schemeClr>
                </a:solidFill>
              </a:rPr>
              <a:t>)</a:t>
            </a:r>
          </a:p>
          <a:p>
            <a:pPr lvl="0" algn="l"/>
            <a:r>
              <a:rPr lang="en-GB" strike="sngStrike" dirty="0">
                <a:solidFill>
                  <a:schemeClr val="accent1">
                    <a:lumMod val="60000"/>
                    <a:lumOff val="40000"/>
                  </a:schemeClr>
                </a:solidFill>
              </a:rPr>
              <a:t>9.3 Committee Member standing down 9.4 Members offering themselves for election or re-election. (</a:t>
            </a:r>
            <a:r>
              <a:rPr lang="en-GB" strike="sngStrike" dirty="0" err="1">
                <a:solidFill>
                  <a:schemeClr val="accent1">
                    <a:lumMod val="60000"/>
                    <a:lumOff val="40000"/>
                  </a:schemeClr>
                </a:solidFill>
              </a:rPr>
              <a:t>BdB</a:t>
            </a:r>
            <a:r>
              <a:rPr lang="en-GB" strike="sngStrike" dirty="0">
                <a:solidFill>
                  <a:schemeClr val="accent1">
                    <a:lumMod val="60000"/>
                    <a:lumOff val="40000"/>
                  </a:schemeClr>
                </a:solidFill>
              </a:rPr>
              <a:t>)</a:t>
            </a:r>
          </a:p>
          <a:p>
            <a:pPr lvl="0" algn="l"/>
            <a:r>
              <a:rPr lang="en-GB" strike="sngStrike" dirty="0">
                <a:solidFill>
                  <a:schemeClr val="accent1">
                    <a:lumMod val="60000"/>
                    <a:lumOff val="40000"/>
                  </a:schemeClr>
                </a:solidFill>
              </a:rPr>
              <a:t>10. Survey 2021. (GS)</a:t>
            </a:r>
          </a:p>
          <a:p>
            <a:pPr lvl="0" algn="l"/>
            <a:r>
              <a:rPr lang="en-GB" strike="sngStrike" dirty="0">
                <a:solidFill>
                  <a:schemeClr val="accent1">
                    <a:lumMod val="60000"/>
                    <a:lumOff val="40000"/>
                  </a:schemeClr>
                </a:solidFill>
              </a:rPr>
              <a:t>11. Event Hosting. (BS)</a:t>
            </a:r>
          </a:p>
          <a:p>
            <a:pPr lvl="0" algn="l"/>
            <a:r>
              <a:rPr lang="en-GB" strike="sngStrike" dirty="0">
                <a:solidFill>
                  <a:schemeClr val="accent1">
                    <a:lumMod val="60000"/>
                    <a:lumOff val="40000"/>
                  </a:schemeClr>
                </a:solidFill>
              </a:rPr>
              <a:t>12. Program for 2021. (SR)</a:t>
            </a:r>
          </a:p>
          <a:p>
            <a:pPr algn="l"/>
            <a:r>
              <a:rPr lang="en-GB" strike="sngStrike" dirty="0">
                <a:solidFill>
                  <a:schemeClr val="accent1">
                    <a:lumMod val="60000"/>
                    <a:lumOff val="40000"/>
                  </a:schemeClr>
                </a:solidFill>
              </a:rPr>
              <a:t>13.One membership for all paying members of £52. (RW, Proposed, SR, Seconded)</a:t>
            </a:r>
          </a:p>
          <a:p>
            <a:pPr lvl="0" algn="l"/>
            <a:r>
              <a:rPr lang="en-GB" strike="sngStrike" dirty="0">
                <a:solidFill>
                  <a:schemeClr val="accent1">
                    <a:lumMod val="60000"/>
                    <a:lumOff val="40000"/>
                  </a:schemeClr>
                </a:solidFill>
              </a:rPr>
              <a:t>14. Any other business. (</a:t>
            </a:r>
            <a:r>
              <a:rPr lang="en-GB" strike="sngStrike" dirty="0" err="1">
                <a:solidFill>
                  <a:schemeClr val="accent1">
                    <a:lumMod val="60000"/>
                    <a:lumOff val="40000"/>
                  </a:schemeClr>
                </a:solidFill>
              </a:rPr>
              <a:t>BdB</a:t>
            </a:r>
            <a:r>
              <a:rPr lang="en-GB" strike="sngStrike" dirty="0">
                <a:solidFill>
                  <a:schemeClr val="accent1">
                    <a:lumMod val="60000"/>
                    <a:lumOff val="40000"/>
                  </a:schemeClr>
                </a:solidFill>
              </a:rPr>
              <a:t>)</a:t>
            </a:r>
          </a:p>
          <a:p>
            <a:pPr lvl="0" algn="l"/>
            <a:r>
              <a:rPr lang="en-GB" dirty="0">
                <a:solidFill>
                  <a:schemeClr val="accent1">
                    <a:lumMod val="60000"/>
                    <a:lumOff val="40000"/>
                  </a:schemeClr>
                </a:solidFill>
              </a:rPr>
              <a:t>1</a:t>
            </a:r>
            <a:r>
              <a:rPr lang="en-GB" strike="sngStrike" dirty="0">
                <a:solidFill>
                  <a:schemeClr val="accent1">
                    <a:lumMod val="60000"/>
                    <a:lumOff val="40000"/>
                  </a:schemeClr>
                </a:solidFill>
              </a:rPr>
              <a:t>5. Date of next AGM- Sat 03 December 2022.</a:t>
            </a:r>
          </a:p>
          <a:p>
            <a:endParaRPr lang="en-US" b="1" dirty="0"/>
          </a:p>
        </p:txBody>
      </p:sp>
      <p:pic>
        <p:nvPicPr>
          <p:cNvPr id="6" name="Picture 5">
            <a:extLst>
              <a:ext uri="{FF2B5EF4-FFF2-40B4-BE49-F238E27FC236}">
                <a16:creationId xmlns:a16="http://schemas.microsoft.com/office/drawing/2014/main" id="{8549DB93-F341-C544-B691-1BD3276639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834" y="111942"/>
            <a:ext cx="1375234" cy="971550"/>
          </a:xfrm>
          <a:prstGeom prst="rect">
            <a:avLst/>
          </a:prstGeom>
        </p:spPr>
      </p:pic>
      <p:sp>
        <p:nvSpPr>
          <p:cNvPr id="4" name="TextBox 3">
            <a:extLst>
              <a:ext uri="{FF2B5EF4-FFF2-40B4-BE49-F238E27FC236}">
                <a16:creationId xmlns:a16="http://schemas.microsoft.com/office/drawing/2014/main" id="{159B2437-C69C-6D48-B503-A8609FB03F99}"/>
              </a:ext>
            </a:extLst>
          </p:cNvPr>
          <p:cNvSpPr txBox="1"/>
          <p:nvPr/>
        </p:nvSpPr>
        <p:spPr>
          <a:xfrm rot="20710790">
            <a:off x="930242" y="1045715"/>
            <a:ext cx="9783821" cy="4524315"/>
          </a:xfrm>
          <a:prstGeom prst="rect">
            <a:avLst/>
          </a:prstGeom>
          <a:noFill/>
        </p:spPr>
        <p:txBody>
          <a:bodyPr wrap="square" rtlCol="0">
            <a:spAutoFit/>
          </a:bodyPr>
          <a:lstStyle/>
          <a:p>
            <a:pPr algn="ctr"/>
            <a:r>
              <a:rPr lang="en-US" sz="9600" dirty="0">
                <a:solidFill>
                  <a:schemeClr val="accent1">
                    <a:lumMod val="50000"/>
                  </a:schemeClr>
                </a:solidFill>
              </a:rPr>
              <a:t>Thank You all for your continued Support</a:t>
            </a:r>
          </a:p>
        </p:txBody>
      </p:sp>
    </p:spTree>
    <p:extLst>
      <p:ext uri="{BB962C8B-B14F-4D97-AF65-F5344CB8AC3E}">
        <p14:creationId xmlns:p14="http://schemas.microsoft.com/office/powerpoint/2010/main" val="716507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E2770-C081-994A-B927-E9C4D8BC46F0}"/>
              </a:ext>
            </a:extLst>
          </p:cNvPr>
          <p:cNvSpPr>
            <a:spLocks noGrp="1"/>
          </p:cNvSpPr>
          <p:nvPr>
            <p:ph type="title"/>
          </p:nvPr>
        </p:nvSpPr>
        <p:spPr>
          <a:xfrm>
            <a:off x="4176548" y="111942"/>
            <a:ext cx="3838903" cy="990710"/>
          </a:xfrm>
        </p:spPr>
        <p:txBody>
          <a:bodyPr>
            <a:normAutofit fontScale="90000"/>
          </a:bodyPr>
          <a:lstStyle/>
          <a:p>
            <a:pPr algn="ctr"/>
            <a:r>
              <a:rPr lang="en-US" b="1" dirty="0">
                <a:solidFill>
                  <a:schemeClr val="accent1">
                    <a:lumMod val="50000"/>
                  </a:schemeClr>
                </a:solidFill>
              </a:rPr>
              <a:t>Hon Treasurers</a:t>
            </a:r>
            <a:br>
              <a:rPr lang="en-US" b="1" dirty="0">
                <a:solidFill>
                  <a:schemeClr val="accent1">
                    <a:lumMod val="50000"/>
                  </a:schemeClr>
                </a:solidFill>
              </a:rPr>
            </a:br>
            <a:r>
              <a:rPr lang="en-US" sz="2400" b="1" dirty="0">
                <a:solidFill>
                  <a:schemeClr val="accent1">
                    <a:lumMod val="50000"/>
                  </a:schemeClr>
                </a:solidFill>
              </a:rPr>
              <a:t>Richard White</a:t>
            </a:r>
            <a:endParaRPr lang="en-US" sz="2400" dirty="0">
              <a:solidFill>
                <a:schemeClr val="accent1">
                  <a:lumMod val="50000"/>
                </a:schemeClr>
              </a:solidFill>
            </a:endParaRPr>
          </a:p>
        </p:txBody>
      </p:sp>
      <p:pic>
        <p:nvPicPr>
          <p:cNvPr id="4" name="Picture 3">
            <a:extLst>
              <a:ext uri="{FF2B5EF4-FFF2-40B4-BE49-F238E27FC236}">
                <a16:creationId xmlns:a16="http://schemas.microsoft.com/office/drawing/2014/main" id="{A5CA75AE-3B3A-BB41-92D6-7D1AA71DBC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834" y="111942"/>
            <a:ext cx="1375234" cy="971550"/>
          </a:xfrm>
          <a:prstGeom prst="rect">
            <a:avLst/>
          </a:prstGeom>
        </p:spPr>
      </p:pic>
      <p:pic>
        <p:nvPicPr>
          <p:cNvPr id="5" name="Picture 4">
            <a:extLst>
              <a:ext uri="{FF2B5EF4-FFF2-40B4-BE49-F238E27FC236}">
                <a16:creationId xmlns:a16="http://schemas.microsoft.com/office/drawing/2014/main" id="{1815D006-83E4-FE42-BC5D-5141170AB2EF}"/>
              </a:ext>
            </a:extLst>
          </p:cNvPr>
          <p:cNvPicPr>
            <a:picLocks noChangeAspect="1"/>
          </p:cNvPicPr>
          <p:nvPr/>
        </p:nvPicPr>
        <p:blipFill>
          <a:blip r:embed="rId3"/>
          <a:stretch>
            <a:fillRect/>
          </a:stretch>
        </p:blipFill>
        <p:spPr>
          <a:xfrm>
            <a:off x="2175621" y="1625685"/>
            <a:ext cx="7840755" cy="5232315"/>
          </a:xfrm>
          <a:prstGeom prst="rect">
            <a:avLst/>
          </a:prstGeom>
        </p:spPr>
      </p:pic>
    </p:spTree>
    <p:extLst>
      <p:ext uri="{BB962C8B-B14F-4D97-AF65-F5344CB8AC3E}">
        <p14:creationId xmlns:p14="http://schemas.microsoft.com/office/powerpoint/2010/main" val="2647857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E2770-C081-994A-B927-E9C4D8BC46F0}"/>
              </a:ext>
            </a:extLst>
          </p:cNvPr>
          <p:cNvSpPr>
            <a:spLocks noGrp="1"/>
          </p:cNvSpPr>
          <p:nvPr>
            <p:ph type="title"/>
          </p:nvPr>
        </p:nvSpPr>
        <p:spPr>
          <a:xfrm>
            <a:off x="3575488" y="62177"/>
            <a:ext cx="5041024" cy="990710"/>
          </a:xfrm>
        </p:spPr>
        <p:txBody>
          <a:bodyPr>
            <a:normAutofit fontScale="90000"/>
          </a:bodyPr>
          <a:lstStyle/>
          <a:p>
            <a:pPr algn="ctr"/>
            <a:r>
              <a:rPr lang="en-US" b="1" dirty="0">
                <a:solidFill>
                  <a:schemeClr val="accent1">
                    <a:lumMod val="50000"/>
                  </a:schemeClr>
                </a:solidFill>
              </a:rPr>
              <a:t>Membership Secretary </a:t>
            </a:r>
            <a:br>
              <a:rPr lang="en-US" b="1" dirty="0">
                <a:solidFill>
                  <a:schemeClr val="accent1">
                    <a:lumMod val="50000"/>
                  </a:schemeClr>
                </a:solidFill>
              </a:rPr>
            </a:br>
            <a:r>
              <a:rPr lang="en-US" sz="2400" b="1" dirty="0">
                <a:solidFill>
                  <a:schemeClr val="accent1">
                    <a:lumMod val="50000"/>
                  </a:schemeClr>
                </a:solidFill>
              </a:rPr>
              <a:t>Sheila Barnes</a:t>
            </a:r>
            <a:endParaRPr lang="en-US" sz="2400" dirty="0"/>
          </a:p>
        </p:txBody>
      </p:sp>
      <p:pic>
        <p:nvPicPr>
          <p:cNvPr id="6" name="Content Placeholder 5">
            <a:extLst>
              <a:ext uri="{FF2B5EF4-FFF2-40B4-BE49-F238E27FC236}">
                <a16:creationId xmlns:a16="http://schemas.microsoft.com/office/drawing/2014/main" id="{1DDA8232-607B-794A-938F-68EE019E592D}"/>
              </a:ext>
            </a:extLst>
          </p:cNvPr>
          <p:cNvPicPr>
            <a:picLocks noGrp="1" noChangeAspect="1"/>
          </p:cNvPicPr>
          <p:nvPr>
            <p:ph idx="1"/>
          </p:nvPr>
        </p:nvPicPr>
        <p:blipFill rotWithShape="1">
          <a:blip r:embed="rId2"/>
          <a:srcRect l="3942" t="6603" r="11980" b="14896"/>
          <a:stretch/>
        </p:blipFill>
        <p:spPr>
          <a:xfrm>
            <a:off x="1754068" y="914399"/>
            <a:ext cx="8972663" cy="5919923"/>
          </a:xfrm>
        </p:spPr>
      </p:pic>
      <p:pic>
        <p:nvPicPr>
          <p:cNvPr id="4" name="Picture 3">
            <a:extLst>
              <a:ext uri="{FF2B5EF4-FFF2-40B4-BE49-F238E27FC236}">
                <a16:creationId xmlns:a16="http://schemas.microsoft.com/office/drawing/2014/main" id="{A5CA75AE-3B3A-BB41-92D6-7D1AA71DBC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834" y="111942"/>
            <a:ext cx="1375234" cy="971550"/>
          </a:xfrm>
          <a:prstGeom prst="rect">
            <a:avLst/>
          </a:prstGeom>
        </p:spPr>
      </p:pic>
    </p:spTree>
    <p:extLst>
      <p:ext uri="{BB962C8B-B14F-4D97-AF65-F5344CB8AC3E}">
        <p14:creationId xmlns:p14="http://schemas.microsoft.com/office/powerpoint/2010/main" val="2611270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3FF2F-5C57-864A-A264-841FDBBA9A44}"/>
              </a:ext>
            </a:extLst>
          </p:cNvPr>
          <p:cNvSpPr>
            <a:spLocks noGrp="1"/>
          </p:cNvSpPr>
          <p:nvPr>
            <p:ph type="title"/>
          </p:nvPr>
        </p:nvSpPr>
        <p:spPr>
          <a:xfrm>
            <a:off x="3467100" y="320461"/>
            <a:ext cx="5257800" cy="763031"/>
          </a:xfrm>
        </p:spPr>
        <p:txBody>
          <a:bodyPr>
            <a:normAutofit fontScale="90000"/>
          </a:bodyPr>
          <a:lstStyle/>
          <a:p>
            <a:pPr algn="ctr"/>
            <a:r>
              <a:rPr lang="en-US" b="1" dirty="0">
                <a:solidFill>
                  <a:schemeClr val="accent1">
                    <a:lumMod val="50000"/>
                  </a:schemeClr>
                </a:solidFill>
              </a:rPr>
              <a:t>Awards</a:t>
            </a:r>
            <a:br>
              <a:rPr lang="en-US" b="1" dirty="0">
                <a:solidFill>
                  <a:schemeClr val="accent1">
                    <a:lumMod val="50000"/>
                  </a:schemeClr>
                </a:solidFill>
              </a:rPr>
            </a:br>
            <a:r>
              <a:rPr lang="en-US" sz="2200" b="1" dirty="0">
                <a:solidFill>
                  <a:schemeClr val="accent1">
                    <a:lumMod val="50000"/>
                  </a:schemeClr>
                </a:solidFill>
              </a:rPr>
              <a:t>Mark Abbott RV</a:t>
            </a:r>
          </a:p>
        </p:txBody>
      </p:sp>
      <p:sp>
        <p:nvSpPr>
          <p:cNvPr id="3" name="Content Placeholder 2">
            <a:extLst>
              <a:ext uri="{FF2B5EF4-FFF2-40B4-BE49-F238E27FC236}">
                <a16:creationId xmlns:a16="http://schemas.microsoft.com/office/drawing/2014/main" id="{E66C3E9F-226C-3A48-BF80-1506201820B2}"/>
              </a:ext>
            </a:extLst>
          </p:cNvPr>
          <p:cNvSpPr>
            <a:spLocks noGrp="1"/>
          </p:cNvSpPr>
          <p:nvPr>
            <p:ph idx="1"/>
          </p:nvPr>
        </p:nvSpPr>
        <p:spPr>
          <a:xfrm>
            <a:off x="838200" y="1253330"/>
            <a:ext cx="3694611" cy="1202487"/>
          </a:xfrm>
        </p:spPr>
        <p:txBody>
          <a:bodyPr/>
          <a:lstStyle/>
          <a:p>
            <a:pPr marL="0" indent="0">
              <a:buNone/>
            </a:pPr>
            <a:endParaRPr lang="en-GB" dirty="0"/>
          </a:p>
          <a:p>
            <a:r>
              <a:rPr lang="en-GB" b="1" dirty="0">
                <a:solidFill>
                  <a:schemeClr val="accent1">
                    <a:lumMod val="50000"/>
                  </a:schemeClr>
                </a:solidFill>
              </a:rPr>
              <a:t>Photographic Award</a:t>
            </a:r>
          </a:p>
          <a:p>
            <a:endParaRPr lang="en-GB" b="1" dirty="0"/>
          </a:p>
        </p:txBody>
      </p:sp>
      <p:pic>
        <p:nvPicPr>
          <p:cNvPr id="4" name="Picture 3">
            <a:extLst>
              <a:ext uri="{FF2B5EF4-FFF2-40B4-BE49-F238E27FC236}">
                <a16:creationId xmlns:a16="http://schemas.microsoft.com/office/drawing/2014/main" id="{9A56DE58-86C8-284B-AC17-464F550512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834" y="111942"/>
            <a:ext cx="1375234" cy="971550"/>
          </a:xfrm>
          <a:prstGeom prst="rect">
            <a:avLst/>
          </a:prstGeom>
        </p:spPr>
      </p:pic>
      <p:pic>
        <p:nvPicPr>
          <p:cNvPr id="8" name="Picture 7">
            <a:extLst>
              <a:ext uri="{FF2B5EF4-FFF2-40B4-BE49-F238E27FC236}">
                <a16:creationId xmlns:a16="http://schemas.microsoft.com/office/drawing/2014/main" id="{95172C68-AE80-C14C-82CC-5761EA3127BE}"/>
              </a:ext>
            </a:extLst>
          </p:cNvPr>
          <p:cNvPicPr>
            <a:picLocks noChangeAspect="1"/>
          </p:cNvPicPr>
          <p:nvPr/>
        </p:nvPicPr>
        <p:blipFill>
          <a:blip r:embed="rId3"/>
          <a:stretch>
            <a:fillRect/>
          </a:stretch>
        </p:blipFill>
        <p:spPr>
          <a:xfrm>
            <a:off x="4977130" y="1602014"/>
            <a:ext cx="6261100" cy="4699000"/>
          </a:xfrm>
          <a:prstGeom prst="rect">
            <a:avLst/>
          </a:prstGeom>
        </p:spPr>
      </p:pic>
      <p:sp>
        <p:nvSpPr>
          <p:cNvPr id="9" name="TextBox 8">
            <a:extLst>
              <a:ext uri="{FF2B5EF4-FFF2-40B4-BE49-F238E27FC236}">
                <a16:creationId xmlns:a16="http://schemas.microsoft.com/office/drawing/2014/main" id="{E4C2797B-3A2F-E942-8A80-67A03597E0F0}"/>
              </a:ext>
            </a:extLst>
          </p:cNvPr>
          <p:cNvSpPr txBox="1"/>
          <p:nvPr/>
        </p:nvSpPr>
        <p:spPr>
          <a:xfrm>
            <a:off x="966651" y="2690949"/>
            <a:ext cx="2873829" cy="830997"/>
          </a:xfrm>
          <a:prstGeom prst="rect">
            <a:avLst/>
          </a:prstGeom>
          <a:noFill/>
        </p:spPr>
        <p:txBody>
          <a:bodyPr wrap="square" rtlCol="0">
            <a:spAutoFit/>
          </a:bodyPr>
          <a:lstStyle/>
          <a:p>
            <a:r>
              <a:rPr lang="en-GB" sz="3600" b="1" dirty="0">
                <a:solidFill>
                  <a:schemeClr val="accent1">
                    <a:lumMod val="50000"/>
                  </a:schemeClr>
                </a:solidFill>
              </a:rPr>
              <a:t>Beth</a:t>
            </a:r>
            <a:r>
              <a:rPr lang="en-GB" sz="4800" b="1" dirty="0">
                <a:solidFill>
                  <a:schemeClr val="accent1">
                    <a:lumMod val="50000"/>
                  </a:schemeClr>
                </a:solidFill>
              </a:rPr>
              <a:t> </a:t>
            </a:r>
            <a:r>
              <a:rPr lang="en-GB" sz="3600" b="1" dirty="0">
                <a:solidFill>
                  <a:schemeClr val="accent1">
                    <a:lumMod val="50000"/>
                  </a:schemeClr>
                </a:solidFill>
              </a:rPr>
              <a:t>Joyce</a:t>
            </a:r>
            <a:endParaRPr lang="en-US" sz="3600" b="1" dirty="0">
              <a:solidFill>
                <a:schemeClr val="accent1">
                  <a:lumMod val="50000"/>
                </a:schemeClr>
              </a:solidFill>
            </a:endParaRPr>
          </a:p>
        </p:txBody>
      </p:sp>
    </p:spTree>
    <p:extLst>
      <p:ext uri="{BB962C8B-B14F-4D97-AF65-F5344CB8AC3E}">
        <p14:creationId xmlns:p14="http://schemas.microsoft.com/office/powerpoint/2010/main" val="340358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3FF2F-5C57-864A-A264-841FDBBA9A44}"/>
              </a:ext>
            </a:extLst>
          </p:cNvPr>
          <p:cNvSpPr>
            <a:spLocks noGrp="1"/>
          </p:cNvSpPr>
          <p:nvPr>
            <p:ph type="title"/>
          </p:nvPr>
        </p:nvSpPr>
        <p:spPr>
          <a:xfrm>
            <a:off x="3467100" y="320461"/>
            <a:ext cx="5257800" cy="763031"/>
          </a:xfrm>
        </p:spPr>
        <p:txBody>
          <a:bodyPr>
            <a:normAutofit fontScale="90000"/>
          </a:bodyPr>
          <a:lstStyle/>
          <a:p>
            <a:pPr algn="ctr"/>
            <a:r>
              <a:rPr lang="en-US" b="1" dirty="0">
                <a:solidFill>
                  <a:schemeClr val="accent1">
                    <a:lumMod val="50000"/>
                  </a:schemeClr>
                </a:solidFill>
              </a:rPr>
              <a:t>Awards</a:t>
            </a:r>
            <a:br>
              <a:rPr lang="en-US" b="1" dirty="0">
                <a:solidFill>
                  <a:schemeClr val="accent1">
                    <a:lumMod val="50000"/>
                  </a:schemeClr>
                </a:solidFill>
              </a:rPr>
            </a:br>
            <a:r>
              <a:rPr lang="en-US" sz="2200" b="1" dirty="0">
                <a:solidFill>
                  <a:schemeClr val="accent1">
                    <a:lumMod val="50000"/>
                  </a:schemeClr>
                </a:solidFill>
              </a:rPr>
              <a:t>Mark Abbott RV</a:t>
            </a:r>
          </a:p>
        </p:txBody>
      </p:sp>
      <p:sp>
        <p:nvSpPr>
          <p:cNvPr id="3" name="Content Placeholder 2">
            <a:extLst>
              <a:ext uri="{FF2B5EF4-FFF2-40B4-BE49-F238E27FC236}">
                <a16:creationId xmlns:a16="http://schemas.microsoft.com/office/drawing/2014/main" id="{E66C3E9F-226C-3A48-BF80-1506201820B2}"/>
              </a:ext>
            </a:extLst>
          </p:cNvPr>
          <p:cNvSpPr>
            <a:spLocks noGrp="1"/>
          </p:cNvSpPr>
          <p:nvPr>
            <p:ph idx="1"/>
          </p:nvPr>
        </p:nvSpPr>
        <p:spPr>
          <a:xfrm>
            <a:off x="838200" y="1083492"/>
            <a:ext cx="10515600" cy="5210430"/>
          </a:xfrm>
        </p:spPr>
        <p:txBody>
          <a:bodyPr/>
          <a:lstStyle/>
          <a:p>
            <a:pPr marL="0" indent="0">
              <a:buNone/>
            </a:pPr>
            <a:endParaRPr lang="en-GB" b="1" dirty="0"/>
          </a:p>
          <a:p>
            <a:r>
              <a:rPr lang="en-GB" b="1" dirty="0">
                <a:solidFill>
                  <a:schemeClr val="accent1">
                    <a:lumMod val="50000"/>
                  </a:schemeClr>
                </a:solidFill>
              </a:rPr>
              <a:t>Eberhardt Cup</a:t>
            </a:r>
            <a:r>
              <a:rPr lang="en-GB" dirty="0">
                <a:solidFill>
                  <a:schemeClr val="accent1">
                    <a:lumMod val="50000"/>
                  </a:schemeClr>
                </a:solidFill>
              </a:rPr>
              <a:t> </a:t>
            </a:r>
          </a:p>
          <a:p>
            <a:pPr marL="0" indent="0">
              <a:buNone/>
            </a:pPr>
            <a:r>
              <a:rPr lang="en-GB" dirty="0">
                <a:solidFill>
                  <a:schemeClr val="accent1">
                    <a:lumMod val="50000"/>
                  </a:schemeClr>
                </a:solidFill>
              </a:rPr>
              <a:t>awarded for the biggest contribution to hosting. </a:t>
            </a:r>
          </a:p>
          <a:p>
            <a:pPr marL="0" indent="0">
              <a:buNone/>
            </a:pPr>
            <a:r>
              <a:rPr lang="en-GB" sz="3600" b="1" dirty="0">
                <a:solidFill>
                  <a:schemeClr val="accent1">
                    <a:lumMod val="50000"/>
                  </a:schemeClr>
                </a:solidFill>
              </a:rPr>
              <a:t>Peter Cox</a:t>
            </a:r>
          </a:p>
          <a:p>
            <a:pPr marL="0" indent="0">
              <a:buNone/>
            </a:pPr>
            <a:endParaRPr lang="en-GB" dirty="0">
              <a:solidFill>
                <a:schemeClr val="accent1">
                  <a:lumMod val="50000"/>
                </a:schemeClr>
              </a:solidFill>
            </a:endParaRPr>
          </a:p>
          <a:p>
            <a:r>
              <a:rPr lang="en-GB" b="1" dirty="0">
                <a:solidFill>
                  <a:schemeClr val="accent1">
                    <a:lumMod val="50000"/>
                  </a:schemeClr>
                </a:solidFill>
              </a:rPr>
              <a:t>Phil </a:t>
            </a:r>
            <a:r>
              <a:rPr lang="en-GB" b="1" dirty="0" err="1">
                <a:solidFill>
                  <a:schemeClr val="accent1">
                    <a:lumMod val="50000"/>
                  </a:schemeClr>
                </a:solidFill>
              </a:rPr>
              <a:t>Renno</a:t>
            </a:r>
            <a:r>
              <a:rPr lang="en-GB" b="1" dirty="0">
                <a:solidFill>
                  <a:schemeClr val="accent1">
                    <a:lumMod val="50000"/>
                  </a:schemeClr>
                </a:solidFill>
              </a:rPr>
              <a:t> Award</a:t>
            </a:r>
            <a:r>
              <a:rPr lang="en-GB" dirty="0">
                <a:solidFill>
                  <a:schemeClr val="accent1">
                    <a:lumMod val="50000"/>
                  </a:schemeClr>
                </a:solidFill>
              </a:rPr>
              <a:t> </a:t>
            </a:r>
          </a:p>
          <a:p>
            <a:pPr marL="0" indent="0">
              <a:buNone/>
            </a:pPr>
            <a:r>
              <a:rPr lang="en-GB" dirty="0">
                <a:solidFill>
                  <a:schemeClr val="accent1">
                    <a:lumMod val="50000"/>
                  </a:schemeClr>
                </a:solidFill>
              </a:rPr>
              <a:t>awarded for outstanding endeavour.</a:t>
            </a:r>
          </a:p>
          <a:p>
            <a:pPr marL="0" indent="0">
              <a:buNone/>
            </a:pPr>
            <a:r>
              <a:rPr lang="en-GB" sz="3600" b="1" dirty="0">
                <a:solidFill>
                  <a:schemeClr val="accent1">
                    <a:lumMod val="50000"/>
                  </a:schemeClr>
                </a:solidFill>
              </a:rPr>
              <a:t>Ian Parrish </a:t>
            </a:r>
          </a:p>
          <a:p>
            <a:pPr marL="0" indent="0">
              <a:buNone/>
            </a:pPr>
            <a:endParaRPr lang="en-GB" dirty="0"/>
          </a:p>
        </p:txBody>
      </p:sp>
      <p:pic>
        <p:nvPicPr>
          <p:cNvPr id="4" name="Picture 3">
            <a:extLst>
              <a:ext uri="{FF2B5EF4-FFF2-40B4-BE49-F238E27FC236}">
                <a16:creationId xmlns:a16="http://schemas.microsoft.com/office/drawing/2014/main" id="{9A56DE58-86C8-284B-AC17-464F550512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834" y="111942"/>
            <a:ext cx="1375234" cy="971550"/>
          </a:xfrm>
          <a:prstGeom prst="rect">
            <a:avLst/>
          </a:prstGeom>
        </p:spPr>
      </p:pic>
    </p:spTree>
    <p:extLst>
      <p:ext uri="{BB962C8B-B14F-4D97-AF65-F5344CB8AC3E}">
        <p14:creationId xmlns:p14="http://schemas.microsoft.com/office/powerpoint/2010/main" val="166937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3FF2F-5C57-864A-A264-841FDBBA9A44}"/>
              </a:ext>
            </a:extLst>
          </p:cNvPr>
          <p:cNvSpPr>
            <a:spLocks noGrp="1"/>
          </p:cNvSpPr>
          <p:nvPr>
            <p:ph type="title"/>
          </p:nvPr>
        </p:nvSpPr>
        <p:spPr>
          <a:xfrm>
            <a:off x="3467100" y="320461"/>
            <a:ext cx="5257800" cy="763031"/>
          </a:xfrm>
        </p:spPr>
        <p:txBody>
          <a:bodyPr>
            <a:normAutofit fontScale="90000"/>
          </a:bodyPr>
          <a:lstStyle/>
          <a:p>
            <a:pPr algn="ctr"/>
            <a:r>
              <a:rPr lang="en-US" b="1" dirty="0">
                <a:solidFill>
                  <a:schemeClr val="accent1">
                    <a:lumMod val="50000"/>
                  </a:schemeClr>
                </a:solidFill>
              </a:rPr>
              <a:t>Awards</a:t>
            </a:r>
            <a:br>
              <a:rPr lang="en-US" b="1" dirty="0">
                <a:solidFill>
                  <a:schemeClr val="accent1">
                    <a:lumMod val="50000"/>
                  </a:schemeClr>
                </a:solidFill>
              </a:rPr>
            </a:br>
            <a:r>
              <a:rPr lang="en-US" sz="2200" b="1" dirty="0">
                <a:solidFill>
                  <a:schemeClr val="accent1">
                    <a:lumMod val="50000"/>
                  </a:schemeClr>
                </a:solidFill>
              </a:rPr>
              <a:t>Mark Abbott RV</a:t>
            </a:r>
          </a:p>
        </p:txBody>
      </p:sp>
      <p:sp>
        <p:nvSpPr>
          <p:cNvPr id="3" name="Content Placeholder 2">
            <a:extLst>
              <a:ext uri="{FF2B5EF4-FFF2-40B4-BE49-F238E27FC236}">
                <a16:creationId xmlns:a16="http://schemas.microsoft.com/office/drawing/2014/main" id="{E66C3E9F-226C-3A48-BF80-1506201820B2}"/>
              </a:ext>
            </a:extLst>
          </p:cNvPr>
          <p:cNvSpPr>
            <a:spLocks noGrp="1"/>
          </p:cNvSpPr>
          <p:nvPr>
            <p:ph idx="1"/>
          </p:nvPr>
        </p:nvSpPr>
        <p:spPr>
          <a:xfrm>
            <a:off x="838200" y="1083492"/>
            <a:ext cx="10515600" cy="5003799"/>
          </a:xfrm>
        </p:spPr>
        <p:txBody>
          <a:bodyPr/>
          <a:lstStyle/>
          <a:p>
            <a:pPr marL="0" indent="0">
              <a:buNone/>
            </a:pPr>
            <a:endParaRPr lang="en-GB" dirty="0"/>
          </a:p>
          <a:p>
            <a:r>
              <a:rPr lang="en-GB" b="1" dirty="0">
                <a:solidFill>
                  <a:schemeClr val="accent1">
                    <a:lumMod val="50000"/>
                  </a:schemeClr>
                </a:solidFill>
              </a:rPr>
              <a:t>Commodore’s Cup </a:t>
            </a:r>
            <a:r>
              <a:rPr lang="en-GB" dirty="0">
                <a:solidFill>
                  <a:schemeClr val="accent1">
                    <a:lumMod val="50000"/>
                  </a:schemeClr>
                </a:solidFill>
              </a:rPr>
              <a:t>awarded for the most sea miles achieved on Club events. </a:t>
            </a:r>
          </a:p>
          <a:p>
            <a:pPr marL="0" indent="0">
              <a:buNone/>
            </a:pPr>
            <a:endParaRPr lang="en-GB" dirty="0"/>
          </a:p>
          <a:p>
            <a:r>
              <a:rPr lang="en-GB" dirty="0">
                <a:solidFill>
                  <a:schemeClr val="accent1">
                    <a:lumMod val="50000"/>
                  </a:schemeClr>
                </a:solidFill>
              </a:rPr>
              <a:t>1</a:t>
            </a:r>
            <a:r>
              <a:rPr lang="en-GB" baseline="30000" dirty="0">
                <a:solidFill>
                  <a:schemeClr val="accent1">
                    <a:lumMod val="50000"/>
                  </a:schemeClr>
                </a:solidFill>
              </a:rPr>
              <a:t>st</a:t>
            </a:r>
            <a:r>
              <a:rPr lang="en-GB" dirty="0">
                <a:solidFill>
                  <a:schemeClr val="accent1">
                    <a:lumMod val="50000"/>
                  </a:schemeClr>
                </a:solidFill>
              </a:rPr>
              <a:t> Place	</a:t>
            </a:r>
            <a:r>
              <a:rPr lang="en-GB" b="1" dirty="0">
                <a:solidFill>
                  <a:schemeClr val="accent1">
                    <a:lumMod val="50000"/>
                  </a:schemeClr>
                </a:solidFill>
              </a:rPr>
              <a:t>Garry Stratton</a:t>
            </a:r>
            <a:r>
              <a:rPr lang="en-GB" dirty="0">
                <a:solidFill>
                  <a:schemeClr val="accent1">
                    <a:lumMod val="50000"/>
                  </a:schemeClr>
                </a:solidFill>
              </a:rPr>
              <a:t>	Ceilidh	460.4	</a:t>
            </a:r>
          </a:p>
          <a:p>
            <a:pPr marL="0" indent="0">
              <a:buNone/>
            </a:pPr>
            <a:endParaRPr lang="en-GB" dirty="0">
              <a:solidFill>
                <a:schemeClr val="accent1">
                  <a:lumMod val="50000"/>
                </a:schemeClr>
              </a:solidFill>
            </a:endParaRPr>
          </a:p>
          <a:p>
            <a:r>
              <a:rPr lang="en-GB" dirty="0">
                <a:solidFill>
                  <a:schemeClr val="accent1">
                    <a:lumMod val="50000"/>
                  </a:schemeClr>
                </a:solidFill>
              </a:rPr>
              <a:t>2</a:t>
            </a:r>
            <a:r>
              <a:rPr lang="en-GB" baseline="30000" dirty="0">
                <a:solidFill>
                  <a:schemeClr val="accent1">
                    <a:lumMod val="50000"/>
                  </a:schemeClr>
                </a:solidFill>
              </a:rPr>
              <a:t>nd</a:t>
            </a:r>
            <a:r>
              <a:rPr lang="en-GB" dirty="0">
                <a:solidFill>
                  <a:schemeClr val="accent1">
                    <a:lumMod val="50000"/>
                  </a:schemeClr>
                </a:solidFill>
              </a:rPr>
              <a:t> Place	</a:t>
            </a:r>
            <a:r>
              <a:rPr lang="en-GB" b="1" dirty="0">
                <a:solidFill>
                  <a:schemeClr val="accent1">
                    <a:lumMod val="50000"/>
                  </a:schemeClr>
                </a:solidFill>
              </a:rPr>
              <a:t>Ian Lee</a:t>
            </a:r>
            <a:r>
              <a:rPr lang="en-GB" dirty="0">
                <a:solidFill>
                  <a:schemeClr val="accent1">
                    <a:lumMod val="50000"/>
                  </a:schemeClr>
                </a:solidFill>
              </a:rPr>
              <a:t>		</a:t>
            </a:r>
            <a:r>
              <a:rPr lang="en-GB" dirty="0" err="1">
                <a:solidFill>
                  <a:schemeClr val="accent1">
                    <a:lumMod val="50000"/>
                  </a:schemeClr>
                </a:solidFill>
              </a:rPr>
              <a:t>Kazarka</a:t>
            </a:r>
            <a:r>
              <a:rPr lang="en-GB" dirty="0">
                <a:solidFill>
                  <a:schemeClr val="accent1">
                    <a:lumMod val="50000"/>
                  </a:schemeClr>
                </a:solidFill>
              </a:rPr>
              <a:t> 	343.8M</a:t>
            </a:r>
          </a:p>
          <a:p>
            <a:pPr marL="0" indent="0">
              <a:buNone/>
            </a:pPr>
            <a:endParaRPr lang="en-GB" dirty="0">
              <a:solidFill>
                <a:schemeClr val="accent1">
                  <a:lumMod val="50000"/>
                </a:schemeClr>
              </a:solidFill>
            </a:endParaRPr>
          </a:p>
          <a:p>
            <a:r>
              <a:rPr lang="en-GB" dirty="0">
                <a:solidFill>
                  <a:schemeClr val="accent1">
                    <a:lumMod val="50000"/>
                  </a:schemeClr>
                </a:solidFill>
              </a:rPr>
              <a:t>3</a:t>
            </a:r>
            <a:r>
              <a:rPr lang="en-GB" baseline="30000" dirty="0">
                <a:solidFill>
                  <a:schemeClr val="accent1">
                    <a:lumMod val="50000"/>
                  </a:schemeClr>
                </a:solidFill>
              </a:rPr>
              <a:t>rd</a:t>
            </a:r>
            <a:r>
              <a:rPr lang="en-GB" dirty="0">
                <a:solidFill>
                  <a:schemeClr val="accent1">
                    <a:lumMod val="50000"/>
                  </a:schemeClr>
                </a:solidFill>
              </a:rPr>
              <a:t> Place	</a:t>
            </a:r>
            <a:r>
              <a:rPr lang="en-GB" b="1" dirty="0">
                <a:solidFill>
                  <a:schemeClr val="accent1">
                    <a:lumMod val="50000"/>
                  </a:schemeClr>
                </a:solidFill>
              </a:rPr>
              <a:t>Steve Joyce</a:t>
            </a:r>
            <a:r>
              <a:rPr lang="en-GB" dirty="0">
                <a:solidFill>
                  <a:schemeClr val="accent1">
                    <a:lumMod val="50000"/>
                  </a:schemeClr>
                </a:solidFill>
              </a:rPr>
              <a:t>		Blue Lion 	298.2M</a:t>
            </a:r>
          </a:p>
        </p:txBody>
      </p:sp>
      <p:pic>
        <p:nvPicPr>
          <p:cNvPr id="4" name="Picture 3">
            <a:extLst>
              <a:ext uri="{FF2B5EF4-FFF2-40B4-BE49-F238E27FC236}">
                <a16:creationId xmlns:a16="http://schemas.microsoft.com/office/drawing/2014/main" id="{9A56DE58-86C8-284B-AC17-464F550512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834" y="111942"/>
            <a:ext cx="1375234" cy="971550"/>
          </a:xfrm>
          <a:prstGeom prst="rect">
            <a:avLst/>
          </a:prstGeom>
        </p:spPr>
      </p:pic>
    </p:spTree>
    <p:extLst>
      <p:ext uri="{BB962C8B-B14F-4D97-AF65-F5344CB8AC3E}">
        <p14:creationId xmlns:p14="http://schemas.microsoft.com/office/powerpoint/2010/main" val="230960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787</TotalTime>
  <Words>3418</Words>
  <Application>Microsoft Macintosh PowerPoint</Application>
  <PresentationFormat>Widescreen</PresentationFormat>
  <Paragraphs>527</Paragraphs>
  <Slides>46</Slides>
  <Notes>12</Notes>
  <HiddenSlides>15</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Calibri Light</vt:lpstr>
      <vt:lpstr>Roboto</vt:lpstr>
      <vt:lpstr>Times New Roman</vt:lpstr>
      <vt:lpstr>Office Theme</vt:lpstr>
      <vt:lpstr>Shotley Point Yacht Club</vt:lpstr>
      <vt:lpstr>Commodores Report Mark Abbott RV</vt:lpstr>
      <vt:lpstr>Vice-Commodores Report Peter Cox</vt:lpstr>
      <vt:lpstr>Hon Treasurers Richard White</vt:lpstr>
      <vt:lpstr>Hon Treasurers Richard White</vt:lpstr>
      <vt:lpstr>Membership Secretary  Sheila Barnes</vt:lpstr>
      <vt:lpstr>Awards Mark Abbott RV</vt:lpstr>
      <vt:lpstr>Awards Mark Abbott RV</vt:lpstr>
      <vt:lpstr>Awards Mark Abbott RV</vt:lpstr>
      <vt:lpstr>Shotley Point Yacht Club</vt:lpstr>
      <vt:lpstr>Membership Survey 2021  Garry Stratton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Hosting  Sheila Barnes</vt:lpstr>
      <vt:lpstr>Events 2022  Stuart Robinson</vt:lpstr>
      <vt:lpstr>Events 2022  Stuart Robinson</vt:lpstr>
      <vt:lpstr>Events 2022  Stuart Robinson</vt:lpstr>
      <vt:lpstr>Events 2022  Stuart Robinson</vt:lpstr>
      <vt:lpstr>Events 2022  Stuart Robinson</vt:lpstr>
      <vt:lpstr>Events 2022  Stuart Robinson</vt:lpstr>
      <vt:lpstr>Events 2022  Stuart Robinson</vt:lpstr>
      <vt:lpstr>Events 2022  Stuart Robinson</vt:lpstr>
      <vt:lpstr>Events 2022  Stuart Robinson</vt:lpstr>
      <vt:lpstr>PowerPoint Presentation</vt:lpstr>
      <vt:lpstr>Motion  Proposed by Richard White,  Seconded by Stuart Robinson</vt:lpstr>
      <vt:lpstr>Shotley Point Yacht Club</vt:lpstr>
      <vt:lpstr>Shotley Point Yacht Club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Shotley Point Yacht Club</dc:title>
  <dc:creator>Mark Abbott</dc:creator>
  <cp:lastModifiedBy>Mark Abbott</cp:lastModifiedBy>
  <cp:revision>13</cp:revision>
  <dcterms:created xsi:type="dcterms:W3CDTF">2021-11-26T09:13:41Z</dcterms:created>
  <dcterms:modified xsi:type="dcterms:W3CDTF">2021-12-11T16:42:42Z</dcterms:modified>
</cp:coreProperties>
</file>